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77" r:id="rId2"/>
    <p:sldId id="274" r:id="rId3"/>
    <p:sldId id="287" r:id="rId4"/>
    <p:sldId id="284" r:id="rId5"/>
    <p:sldId id="256" r:id="rId6"/>
    <p:sldId id="281" r:id="rId7"/>
    <p:sldId id="259" r:id="rId8"/>
    <p:sldId id="275" r:id="rId9"/>
    <p:sldId id="270" r:id="rId10"/>
    <p:sldId id="266" r:id="rId11"/>
    <p:sldId id="285" r:id="rId12"/>
    <p:sldId id="283" r:id="rId13"/>
    <p:sldId id="282" r:id="rId14"/>
    <p:sldId id="280" r:id="rId15"/>
    <p:sldId id="279" r:id="rId16"/>
    <p:sldId id="288" r:id="rId17"/>
    <p:sldId id="264" r:id="rId18"/>
    <p:sldId id="269" r:id="rId19"/>
    <p:sldId id="263" r:id="rId20"/>
    <p:sldId id="258" r:id="rId21"/>
    <p:sldId id="257" r:id="rId22"/>
    <p:sldId id="267" r:id="rId23"/>
    <p:sldId id="276" r:id="rId24"/>
    <p:sldId id="262" r:id="rId25"/>
    <p:sldId id="273" r:id="rId26"/>
    <p:sldId id="260" r:id="rId27"/>
    <p:sldId id="265" r:id="rId28"/>
    <p:sldId id="261" r:id="rId29"/>
    <p:sldId id="268" r:id="rId30"/>
    <p:sldId id="289" r:id="rId31"/>
    <p:sldId id="291" r:id="rId32"/>
    <p:sldId id="290"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6959"/>
    <p:restoredTop sz="94677"/>
  </p:normalViewPr>
  <p:slideViewPr>
    <p:cSldViewPr snapToGrid="0" snapToObjects="1">
      <p:cViewPr varScale="1">
        <p:scale>
          <a:sx n="93" d="100"/>
          <a:sy n="93" d="100"/>
        </p:scale>
        <p:origin x="246" y="15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2024/12/17</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2024/12/17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2024/12/17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3.jp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4.jp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トラベルポーチ 内寸</a:t>
            </a:r>
            <a:r>
              <a:rPr lang="en-US" altLang="ja-JP" sz="2000" dirty="0">
                <a:solidFill>
                  <a:schemeClr val="bg1"/>
                </a:solidFill>
                <a:latin typeface="Meiryo UI" panose="020B0604030504040204" pitchFamily="34" charset="-128"/>
                <a:ea typeface="Meiryo UI" panose="020B0604030504040204" pitchFamily="34" charset="-128"/>
              </a:rPr>
              <a:t>18.5cm </a:t>
            </a:r>
            <a:r>
              <a:rPr lang="ja-JP" altLang="en-US" sz="2000" dirty="0">
                <a:solidFill>
                  <a:schemeClr val="bg1"/>
                </a:solidFill>
                <a:latin typeface="Meiryo UI" panose="020B0604030504040204" pitchFamily="34" charset="-128"/>
                <a:ea typeface="Meiryo UI" panose="020B0604030504040204" pitchFamily="34" charset="-128"/>
              </a:rPr>
              <a:t>奥行</a:t>
            </a:r>
            <a:r>
              <a:rPr lang="en-US" altLang="ja-JP" sz="2000" dirty="0">
                <a:solidFill>
                  <a:schemeClr val="bg1"/>
                </a:solidFill>
                <a:latin typeface="Meiryo UI" panose="020B0604030504040204" pitchFamily="34" charset="-128"/>
                <a:ea typeface="Meiryo UI" panose="020B0604030504040204" pitchFamily="34" charset="-128"/>
              </a:rPr>
              <a:t>13cm </a:t>
            </a:r>
            <a:r>
              <a:rPr lang="ja-JP" altLang="en-US" sz="2000" dirty="0">
                <a:solidFill>
                  <a:schemeClr val="bg1"/>
                </a:solidFill>
                <a:latin typeface="Meiryo UI" panose="020B0604030504040204" pitchFamily="34" charset="-128"/>
                <a:ea typeface="Meiryo UI" panose="020B0604030504040204" pitchFamily="34" charset="-128"/>
              </a:rPr>
              <a:t>ガジェットポーチ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カラー展開：ブラック・グレー</a:t>
            </a:r>
          </a:p>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W190×D135×H50mm</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85g</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備考：メイン収納部有効内寸：</a:t>
            </a:r>
            <a:r>
              <a:rPr lang="en-US" altLang="ja-JP" sz="900" dirty="0">
                <a:latin typeface="Meiryo UI" panose="020B0604030504040204" pitchFamily="34" charset="-128"/>
                <a:ea typeface="Meiryo UI" panose="020B0604030504040204" pitchFamily="34" charset="-128"/>
              </a:rPr>
              <a:t>W185×D130×H45mm</a:t>
            </a:r>
            <a:r>
              <a:rPr lang="ja-JP" altLang="en-US" sz="900" dirty="0">
                <a:latin typeface="Meiryo UI" panose="020B0604030504040204" pitchFamily="34" charset="-128"/>
                <a:ea typeface="Meiryo UI" panose="020B0604030504040204" pitchFamily="34" charset="-128"/>
              </a:rPr>
              <a:t>　ファスナーポケットサイズ：</a:t>
            </a:r>
            <a:r>
              <a:rPr lang="en-US" altLang="ja-JP" sz="900" dirty="0">
                <a:latin typeface="Meiryo UI" panose="020B0604030504040204" pitchFamily="34" charset="-128"/>
                <a:ea typeface="Meiryo UI" panose="020B0604030504040204" pitchFamily="34" charset="-128"/>
              </a:rPr>
              <a:t>W175×H108mm</a:t>
            </a:r>
            <a:r>
              <a:rPr lang="ja-JP" altLang="en-US" sz="900" dirty="0">
                <a:latin typeface="Meiryo UI" panose="020B0604030504040204" pitchFamily="34" charset="-128"/>
                <a:ea typeface="Meiryo UI" panose="020B0604030504040204" pitchFamily="34" charset="-128"/>
              </a:rPr>
              <a:t>　メッシュポケットサイズ：メイン収納部</a:t>
            </a:r>
            <a:r>
              <a:rPr lang="en-US" altLang="ja-JP" sz="900" dirty="0">
                <a:latin typeface="Meiryo UI" panose="020B0604030504040204" pitchFamily="34" charset="-128"/>
                <a:ea typeface="Meiryo UI" panose="020B0604030504040204" pitchFamily="34" charset="-128"/>
              </a:rPr>
              <a:t>/W85×H100mm </a:t>
            </a:r>
            <a:r>
              <a:rPr lang="ja-JP" altLang="en-US" sz="900" dirty="0">
                <a:latin typeface="Meiryo UI" panose="020B0604030504040204" pitchFamily="34" charset="-128"/>
                <a:ea typeface="Meiryo UI" panose="020B0604030504040204" pitchFamily="34" charset="-128"/>
              </a:rPr>
              <a:t>フラップ部</a:t>
            </a:r>
            <a:r>
              <a:rPr lang="en-US" altLang="ja-JP" sz="900" dirty="0">
                <a:latin typeface="Meiryo UI" panose="020B0604030504040204" pitchFamily="34" charset="-128"/>
                <a:ea typeface="Meiryo UI" panose="020B0604030504040204" pitchFamily="34" charset="-128"/>
              </a:rPr>
              <a:t>/W85×H95mm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マウスやモバイルバッテリー、</a:t>
            </a:r>
            <a:r>
              <a:rPr lang="en-US" altLang="ja-JP" sz="1600" dirty="0"/>
              <a:t>USB</a:t>
            </a:r>
            <a:r>
              <a:rPr lang="ja-JP" altLang="en-US" sz="1600" dirty="0"/>
              <a:t>ケーブルなどの小物をまとめて持ち歩くには非常に便利なポーチです。外回りや出張の多いサラリーマン、また旅行用などにおすすめです。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6" name="図 15">
            <a:extLst>
              <a:ext uri="{FF2B5EF4-FFF2-40B4-BE49-F238E27FC236}">
                <a16:creationId xmlns:a16="http://schemas.microsoft.com/office/drawing/2014/main" id="{CF495CA1-108A-B6DD-C640-67EFAA144C3A}"/>
              </a:ext>
            </a:extLst>
          </p:cNvPr>
          <p:cNvPicPr>
            <a:picLocks noChangeAspect="1"/>
          </p:cNvPicPr>
          <p:nvPr/>
        </p:nvPicPr>
        <p:blipFill>
          <a:blip r:embed="rId5"/>
          <a:stretch>
            <a:fillRect/>
          </a:stretch>
        </p:blipFill>
        <p:spPr>
          <a:xfrm>
            <a:off x="659128" y="1422052"/>
            <a:ext cx="3590620" cy="3590620"/>
          </a:xfrm>
          <a:prstGeom prst="rect">
            <a:avLst/>
          </a:prstGeom>
        </p:spPr>
      </p:pic>
    </p:spTree>
    <p:extLst>
      <p:ext uri="{BB962C8B-B14F-4D97-AF65-F5344CB8AC3E}">
        <p14:creationId xmlns:p14="http://schemas.microsoft.com/office/powerpoint/2010/main" val="1222283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フタ付ステンレスサーモタンブラー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材：ステンレス</a:t>
            </a:r>
            <a:r>
              <a:rPr lang="en-US" altLang="ja-JP" sz="900" dirty="0">
                <a:latin typeface="Meiryo UI" panose="020B0604030504040204" pitchFamily="34" charset="-128"/>
                <a:ea typeface="Meiryo UI" panose="020B0604030504040204" pitchFamily="34" charset="-128"/>
              </a:rPr>
              <a:t>､PP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φ78×139</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340ml</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考：シルバー・マットブラック・マットホワイト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すっきりとしたシンプルなデザインと質感がシャープでクールなステンレスタンブラーです。便利なフタ付きですのでオフィスからアウトドアまで様々なシーンで活躍してくれます。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F7D07182-C633-154F-9144-BD5ABC28BF91}"/>
              </a:ext>
            </a:extLst>
          </p:cNvPr>
          <p:cNvPicPr>
            <a:picLocks noChangeAspect="1"/>
          </p:cNvPicPr>
          <p:nvPr/>
        </p:nvPicPr>
        <p:blipFill>
          <a:blip r:embed="rId5"/>
          <a:stretch>
            <a:fillRect/>
          </a:stretch>
        </p:blipFill>
        <p:spPr>
          <a:xfrm>
            <a:off x="838069" y="1515852"/>
            <a:ext cx="3536391" cy="3471569"/>
          </a:xfrm>
          <a:prstGeom prst="rect">
            <a:avLst/>
          </a:prstGeom>
        </p:spPr>
      </p:pic>
    </p:spTree>
    <p:extLst>
      <p:ext uri="{BB962C8B-B14F-4D97-AF65-F5344CB8AC3E}">
        <p14:creationId xmlns:p14="http://schemas.microsoft.com/office/powerpoint/2010/main" val="2683854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ノーブルノート </a:t>
            </a:r>
            <a:r>
              <a:rPr lang="en-US" altLang="ja-JP" sz="2000" dirty="0">
                <a:solidFill>
                  <a:schemeClr val="bg1"/>
                </a:solidFill>
                <a:latin typeface="Meiryo UI" panose="020B0604030504040204" pitchFamily="34" charset="-128"/>
                <a:ea typeface="Meiryo UI" panose="020B0604030504040204" pitchFamily="34" charset="-128"/>
              </a:rPr>
              <a:t>A5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A5</a:t>
            </a:r>
            <a:r>
              <a:rPr lang="ja-JP" altLang="en-US" sz="900" dirty="0">
                <a:latin typeface="Meiryo UI" panose="020B0604030504040204" pitchFamily="34" charset="-128"/>
                <a:ea typeface="Meiryo UI" panose="020B0604030504040204" pitchFamily="34" charset="-128"/>
              </a:rPr>
              <a:t>判</a:t>
            </a:r>
          </a:p>
          <a:p>
            <a:r>
              <a:rPr lang="ja-JP" altLang="en-US" sz="900" dirty="0">
                <a:latin typeface="Meiryo UI" panose="020B0604030504040204" pitchFamily="34" charset="-128"/>
                <a:ea typeface="Meiryo UI" panose="020B0604030504040204" pitchFamily="34" charset="-128"/>
              </a:rPr>
              <a:t>備考：内容：</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枚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ノーブルノートの中でも最も人気の</a:t>
            </a:r>
            <a:r>
              <a:rPr lang="en-US" altLang="ja-JP" sz="1600" dirty="0"/>
              <a:t>A5</a:t>
            </a:r>
            <a:r>
              <a:rPr lang="ja-JP" altLang="en-US" sz="1600" dirty="0"/>
              <a:t>サイズ。カバンやバッグにもストレスなく出し入れできます。職人の熟練した加工技術で一冊ずつ丁寧に作り上げられた、見た目もおしゃれな逸品です。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8D3BBC07-9A45-FF69-6EA6-912E8C242CB7}"/>
              </a:ext>
            </a:extLst>
          </p:cNvPr>
          <p:cNvPicPr>
            <a:picLocks noChangeAspect="1"/>
          </p:cNvPicPr>
          <p:nvPr/>
        </p:nvPicPr>
        <p:blipFill>
          <a:blip r:embed="rId5"/>
          <a:stretch>
            <a:fillRect/>
          </a:stretch>
        </p:blipFill>
        <p:spPr>
          <a:xfrm>
            <a:off x="704810" y="1390534"/>
            <a:ext cx="3626156" cy="3626156"/>
          </a:xfrm>
          <a:prstGeom prst="rect">
            <a:avLst/>
          </a:prstGeom>
        </p:spPr>
      </p:pic>
    </p:spTree>
    <p:extLst>
      <p:ext uri="{BB962C8B-B14F-4D97-AF65-F5344CB8AC3E}">
        <p14:creationId xmlns:p14="http://schemas.microsoft.com/office/powerpoint/2010/main" val="2640657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USB Type-C</a:t>
            </a:r>
            <a:r>
              <a:rPr lang="ja-JP" altLang="en-US" sz="2000" dirty="0">
                <a:solidFill>
                  <a:schemeClr val="bg1"/>
                </a:solidFill>
                <a:latin typeface="Meiryo UI" panose="020B0604030504040204" pitchFamily="34" charset="-128"/>
                <a:ea typeface="Meiryo UI" panose="020B0604030504040204" pitchFamily="34" charset="-128"/>
              </a:rPr>
              <a:t>ハブ付き ギガビット</a:t>
            </a:r>
            <a:r>
              <a:rPr lang="en-US" altLang="ja-JP" sz="2000" dirty="0">
                <a:solidFill>
                  <a:schemeClr val="bg1"/>
                </a:solidFill>
                <a:latin typeface="Meiryo UI" panose="020B0604030504040204" pitchFamily="34" charset="-128"/>
                <a:ea typeface="Meiryo UI" panose="020B0604030504040204" pitchFamily="34" charset="-128"/>
              </a:rPr>
              <a:t>LAN</a:t>
            </a:r>
            <a:r>
              <a:rPr lang="ja-JP" altLang="en-US" sz="2000" dirty="0">
                <a:solidFill>
                  <a:schemeClr val="bg1"/>
                </a:solidFill>
                <a:latin typeface="Meiryo UI" panose="020B0604030504040204" pitchFamily="34" charset="-128"/>
                <a:ea typeface="Meiryo UI" panose="020B0604030504040204" pitchFamily="34" charset="-128"/>
              </a:rPr>
              <a:t>アダプタ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:W80×D40×H14.5mm</a:t>
            </a:r>
            <a:r>
              <a:rPr lang="ja-JP" altLang="en-US" sz="900" dirty="0">
                <a:latin typeface="Meiryo UI" panose="020B0604030504040204" pitchFamily="34" charset="-128"/>
                <a:ea typeface="Meiryo UI" panose="020B0604030504040204" pitchFamily="34" charset="-128"/>
              </a:rPr>
              <a:t>　ケーブル長：約</a:t>
            </a:r>
            <a:r>
              <a:rPr lang="en-US" altLang="ja-JP" sz="900" dirty="0">
                <a:latin typeface="Meiryo UI" panose="020B0604030504040204" pitchFamily="34" charset="-128"/>
                <a:ea typeface="Meiryo UI" panose="020B0604030504040204" pitchFamily="34" charset="-128"/>
              </a:rPr>
              <a:t>15cm</a:t>
            </a:r>
            <a:r>
              <a:rPr lang="ja-JP" altLang="en-US" sz="900" dirty="0">
                <a:latin typeface="Meiryo UI" panose="020B0604030504040204" pitchFamily="34" charset="-128"/>
                <a:ea typeface="Meiryo UI" panose="020B0604030504040204" pitchFamily="34" charset="-128"/>
              </a:rPr>
              <a:t>（コネクタ部除く）</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40g</a:t>
            </a:r>
          </a:p>
          <a:p>
            <a:r>
              <a:rPr lang="ja-JP" altLang="en-US" sz="900" dirty="0">
                <a:latin typeface="Meiryo UI" panose="020B0604030504040204" pitchFamily="34" charset="-128"/>
                <a:ea typeface="Meiryo UI" panose="020B0604030504040204" pitchFamily="34" charset="-128"/>
              </a:rPr>
              <a:t>機能</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インターフェース規格：</a:t>
            </a:r>
            <a:r>
              <a:rPr lang="en-US" altLang="ja-JP" sz="900" dirty="0">
                <a:latin typeface="Meiryo UI" panose="020B0604030504040204" pitchFamily="34" charset="-128"/>
                <a:ea typeface="Meiryo UI" panose="020B0604030504040204" pitchFamily="34" charset="-128"/>
              </a:rPr>
              <a:t>USB</a:t>
            </a:r>
            <a:r>
              <a:rPr lang="ja-JP" altLang="en-US" sz="900" dirty="0">
                <a:latin typeface="Meiryo UI" panose="020B0604030504040204" pitchFamily="34" charset="-128"/>
                <a:ea typeface="Meiryo UI" panose="020B0604030504040204" pitchFamily="34" charset="-128"/>
              </a:rPr>
              <a:t>仕様 </a:t>
            </a:r>
            <a:r>
              <a:rPr lang="en-US" altLang="ja-JP" sz="900" dirty="0">
                <a:latin typeface="Meiryo UI" panose="020B0604030504040204" pitchFamily="34" charset="-128"/>
                <a:ea typeface="Meiryo UI" panose="020B0604030504040204" pitchFamily="34" charset="-128"/>
              </a:rPr>
              <a:t>Ver.3.2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 Gen1/USB3.0</a:t>
            </a:r>
            <a:r>
              <a:rPr lang="ja-JP" altLang="en-US" sz="900" dirty="0">
                <a:latin typeface="Meiryo UI" panose="020B0604030504040204" pitchFamily="34" charset="-128"/>
                <a:ea typeface="Meiryo UI" panose="020B0604030504040204" pitchFamily="34" charset="-128"/>
              </a:rPr>
              <a:t>）準拠（</a:t>
            </a:r>
            <a:r>
              <a:rPr lang="en-US" altLang="ja-JP" sz="900" dirty="0">
                <a:latin typeface="Meiryo UI" panose="020B0604030504040204" pitchFamily="34" charset="-128"/>
                <a:ea typeface="Meiryo UI" panose="020B0604030504040204" pitchFamily="34" charset="-128"/>
              </a:rPr>
              <a:t>USB Ver.2.0/1.1</a:t>
            </a:r>
            <a:r>
              <a:rPr lang="ja-JP" altLang="en-US" sz="900" dirty="0">
                <a:latin typeface="Meiryo UI" panose="020B0604030504040204" pitchFamily="34" charset="-128"/>
                <a:ea typeface="Meiryo UI" panose="020B0604030504040204" pitchFamily="34" charset="-128"/>
              </a:rPr>
              <a:t>上位互換）</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は</a:t>
            </a:r>
            <a:r>
              <a:rPr lang="en-US" altLang="ja-JP" sz="900" dirty="0">
                <a:latin typeface="Meiryo UI" panose="020B0604030504040204" pitchFamily="34" charset="-128"/>
                <a:ea typeface="Meiryo UI" panose="020B0604030504040204" pitchFamily="34" charset="-128"/>
              </a:rPr>
              <a:t>USB-IF</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 Implementers Forum</a:t>
            </a:r>
            <a:r>
              <a:rPr lang="ja-JP" altLang="en-US" sz="900" dirty="0">
                <a:latin typeface="Meiryo UI" panose="020B0604030504040204" pitchFamily="34" charset="-128"/>
                <a:ea typeface="Meiryo UI" panose="020B0604030504040204" pitchFamily="34" charset="-128"/>
              </a:rPr>
              <a:t>）により</a:t>
            </a:r>
            <a:r>
              <a:rPr lang="en-US" altLang="ja-JP" sz="900" dirty="0">
                <a:latin typeface="Meiryo UI" panose="020B0604030504040204" pitchFamily="34" charset="-128"/>
                <a:ea typeface="Meiryo UI" panose="020B0604030504040204" pitchFamily="34" charset="-128"/>
              </a:rPr>
              <a:t>USB3.1/3.0</a:t>
            </a:r>
            <a:r>
              <a:rPr lang="ja-JP" altLang="en-US" sz="900" dirty="0">
                <a:latin typeface="Meiryo UI" panose="020B0604030504040204" pitchFamily="34" charset="-128"/>
                <a:ea typeface="Meiryo UI" panose="020B0604030504040204" pitchFamily="34" charset="-128"/>
              </a:rPr>
              <a:t>が名称変更されたもので同じ規格です。</a:t>
            </a:r>
          </a:p>
          <a:p>
            <a:r>
              <a:rPr lang="ja-JP" altLang="en-US" sz="900" dirty="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コネクタ形状：</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USB3.1/USB3.0</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USB Type-C</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/PD 100W</a:t>
            </a:r>
            <a:r>
              <a:rPr lang="ja-JP" altLang="en-US" sz="900" dirty="0">
                <a:latin typeface="Meiryo UI" panose="020B0604030504040204" pitchFamily="34" charset="-128"/>
                <a:ea typeface="Meiryo UI" panose="020B0604030504040204" pitchFamily="34" charset="-128"/>
              </a:rPr>
              <a:t>対応）、</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コネクタ オス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（アップストリーム）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ギガビット対応の</a:t>
            </a:r>
            <a:r>
              <a:rPr lang="en-US" altLang="ja-JP" sz="1600" dirty="0"/>
              <a:t>LAN</a:t>
            </a:r>
            <a:r>
              <a:rPr lang="ja-JP" altLang="en-US" sz="1600" dirty="0"/>
              <a:t>ポートに変換できるケーブル一体型の</a:t>
            </a:r>
            <a:r>
              <a:rPr lang="en-US" altLang="ja-JP" sz="1600" dirty="0"/>
              <a:t>USB</a:t>
            </a:r>
            <a:r>
              <a:rPr lang="ja-JP" altLang="en-US" sz="1600" dirty="0"/>
              <a:t>ハブ。</a:t>
            </a:r>
            <a:r>
              <a:rPr lang="en-US" altLang="ja-JP" sz="1600" dirty="0"/>
              <a:t>Type-C</a:t>
            </a:r>
            <a:r>
              <a:rPr lang="ja-JP" altLang="en-US" sz="1600" dirty="0"/>
              <a:t>ポートを搭載したパソコンなどであれば、</a:t>
            </a:r>
            <a:r>
              <a:rPr lang="en-US" altLang="ja-JP" sz="1600" dirty="0"/>
              <a:t>LAN</a:t>
            </a:r>
            <a:r>
              <a:rPr lang="ja-JP" altLang="en-US" sz="1600" dirty="0"/>
              <a:t>ケーブルを差し込んでインターネットを利用できます。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EFAE767-0678-D80F-325E-323B59E2D6C7}"/>
              </a:ext>
            </a:extLst>
          </p:cNvPr>
          <p:cNvPicPr>
            <a:picLocks noChangeAspect="1"/>
          </p:cNvPicPr>
          <p:nvPr/>
        </p:nvPicPr>
        <p:blipFill>
          <a:blip r:embed="rId5"/>
          <a:stretch>
            <a:fillRect/>
          </a:stretch>
        </p:blipFill>
        <p:spPr>
          <a:xfrm>
            <a:off x="724120" y="1422052"/>
            <a:ext cx="3584843" cy="3584843"/>
          </a:xfrm>
          <a:prstGeom prst="rect">
            <a:avLst/>
          </a:prstGeom>
        </p:spPr>
      </p:pic>
    </p:spTree>
    <p:extLst>
      <p:ext uri="{BB962C8B-B14F-4D97-AF65-F5344CB8AC3E}">
        <p14:creationId xmlns:p14="http://schemas.microsoft.com/office/powerpoint/2010/main" val="3082400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USB Type-C</a:t>
            </a:r>
            <a:r>
              <a:rPr lang="ja-JP" altLang="en-US" sz="2000" dirty="0">
                <a:solidFill>
                  <a:schemeClr val="bg1"/>
                </a:solidFill>
                <a:latin typeface="Meiryo UI" panose="020B0604030504040204" pitchFamily="34" charset="-128"/>
                <a:ea typeface="Meiryo UI" panose="020B0604030504040204" pitchFamily="34" charset="-128"/>
              </a:rPr>
              <a:t>コンボハブ （カードリーダー付き</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カラー展開：ホワイト・ブラック</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W110×D36×H10mm</a:t>
            </a:r>
            <a:r>
              <a:rPr lang="ja-JP" altLang="en-US" sz="900" dirty="0">
                <a:latin typeface="Meiryo UI" panose="020B0604030504040204" pitchFamily="34" charset="-128"/>
                <a:ea typeface="Meiryo UI" panose="020B0604030504040204" pitchFamily="34" charset="-128"/>
              </a:rPr>
              <a:t>　ケーブル長：約</a:t>
            </a:r>
            <a:r>
              <a:rPr lang="en-US" altLang="ja-JP" sz="900" dirty="0">
                <a:latin typeface="Meiryo UI" panose="020B0604030504040204" pitchFamily="34" charset="-128"/>
                <a:ea typeface="Meiryo UI" panose="020B0604030504040204" pitchFamily="34" charset="-128"/>
              </a:rPr>
              <a:t>15cm</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38g</a:t>
            </a:r>
          </a:p>
          <a:p>
            <a:r>
              <a:rPr lang="ja-JP" altLang="en-US" sz="900" dirty="0">
                <a:latin typeface="Meiryo UI" panose="020B0604030504040204" pitchFamily="34" charset="-128"/>
                <a:ea typeface="Meiryo UI" panose="020B0604030504040204" pitchFamily="34" charset="-128"/>
              </a:rPr>
              <a:t>付属品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コネクタ形状：</a:t>
            </a:r>
            <a:r>
              <a:rPr lang="en-US" altLang="ja-JP" sz="900" dirty="0">
                <a:latin typeface="Meiryo UI" panose="020B0604030504040204" pitchFamily="34" charset="-128"/>
                <a:ea typeface="Meiryo UI" panose="020B0604030504040204" pitchFamily="34" charset="-128"/>
              </a:rPr>
              <a:t>USB3.2 Gen1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 Gen1/USB3.0</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USB2.0 A</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コネクタ オス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（アップストリーム）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USB3.2</a:t>
            </a:r>
            <a:r>
              <a:rPr lang="ja-JP" altLang="en-US" sz="1600" dirty="0"/>
              <a:t>が</a:t>
            </a:r>
            <a:r>
              <a:rPr lang="en-US" altLang="ja-JP" sz="1600" dirty="0"/>
              <a:t>1</a:t>
            </a:r>
            <a:r>
              <a:rPr lang="ja-JP" altLang="en-US" sz="1600" dirty="0"/>
              <a:t>つと、</a:t>
            </a:r>
            <a:r>
              <a:rPr lang="en-US" altLang="ja-JP" sz="1600" dirty="0"/>
              <a:t>USB3.2</a:t>
            </a:r>
            <a:r>
              <a:rPr lang="ja-JP" altLang="en-US" sz="1600" dirty="0"/>
              <a:t>が</a:t>
            </a:r>
            <a:r>
              <a:rPr lang="en-US" altLang="ja-JP" sz="1600" dirty="0"/>
              <a:t>2</a:t>
            </a:r>
            <a:r>
              <a:rPr lang="ja-JP" altLang="en-US" sz="1600" dirty="0"/>
              <a:t>つ備わったコンポハブに、</a:t>
            </a:r>
            <a:r>
              <a:rPr lang="en-US" altLang="ja-JP" sz="1600" dirty="0"/>
              <a:t>microSD</a:t>
            </a:r>
            <a:r>
              <a:rPr lang="ja-JP" altLang="en-US" sz="1600" dirty="0"/>
              <a:t>カードスロットが付いたブラックのハブケーブル。外出先でも便利な、</a:t>
            </a:r>
            <a:r>
              <a:rPr lang="en-US" altLang="ja-JP" sz="1600" dirty="0"/>
              <a:t>AC</a:t>
            </a:r>
            <a:r>
              <a:rPr lang="ja-JP" altLang="en-US" sz="1600" dirty="0"/>
              <a:t>電源不要のバスパワータイプです。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6" name="図 25">
            <a:extLst>
              <a:ext uri="{FF2B5EF4-FFF2-40B4-BE49-F238E27FC236}">
                <a16:creationId xmlns:a16="http://schemas.microsoft.com/office/drawing/2014/main" id="{FD4A14DE-4639-97BC-14E7-644D141EF858}"/>
              </a:ext>
            </a:extLst>
          </p:cNvPr>
          <p:cNvPicPr>
            <a:picLocks noChangeAspect="1"/>
          </p:cNvPicPr>
          <p:nvPr/>
        </p:nvPicPr>
        <p:blipFill>
          <a:blip r:embed="rId5"/>
          <a:stretch>
            <a:fillRect/>
          </a:stretch>
        </p:blipFill>
        <p:spPr>
          <a:xfrm>
            <a:off x="714652" y="1370597"/>
            <a:ext cx="3635962" cy="3635962"/>
          </a:xfrm>
          <a:prstGeom prst="rect">
            <a:avLst/>
          </a:prstGeom>
        </p:spPr>
      </p:pic>
    </p:spTree>
    <p:extLst>
      <p:ext uri="{BB962C8B-B14F-4D97-AF65-F5344CB8AC3E}">
        <p14:creationId xmlns:p14="http://schemas.microsoft.com/office/powerpoint/2010/main" val="516529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USB Type-C 4</a:t>
            </a:r>
            <a:r>
              <a:rPr lang="ja-JP" altLang="en-US" sz="2000" dirty="0">
                <a:solidFill>
                  <a:schemeClr val="bg1"/>
                </a:solidFill>
                <a:latin typeface="Meiryo UI" panose="020B0604030504040204" pitchFamily="34" charset="-128"/>
                <a:ea typeface="Meiryo UI" panose="020B0604030504040204" pitchFamily="34" charset="-128"/>
              </a:rPr>
              <a:t>ポートスリムハブ</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W104×D20×H8mm</a:t>
            </a:r>
            <a:r>
              <a:rPr lang="ja-JP" altLang="en-US" sz="900" dirty="0">
                <a:latin typeface="Meiryo UI" panose="020B0604030504040204" pitchFamily="34" charset="-128"/>
                <a:ea typeface="Meiryo UI" panose="020B0604030504040204" pitchFamily="34" charset="-128"/>
              </a:rPr>
              <a:t>　ケーブル長：約</a:t>
            </a:r>
            <a:r>
              <a:rPr lang="en-US" altLang="ja-JP" sz="900" dirty="0">
                <a:latin typeface="Meiryo UI" panose="020B0604030504040204" pitchFamily="34" charset="-128"/>
                <a:ea typeface="Meiryo UI" panose="020B0604030504040204" pitchFamily="34" charset="-128"/>
              </a:rPr>
              <a:t>6cm</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28g</a:t>
            </a:r>
          </a:p>
          <a:p>
            <a:r>
              <a:rPr lang="ja-JP" altLang="en-US" sz="900" dirty="0">
                <a:latin typeface="Meiryo UI" panose="020B0604030504040204" pitchFamily="34" charset="-128"/>
                <a:ea typeface="Meiryo UI" panose="020B0604030504040204" pitchFamily="34" charset="-128"/>
              </a:rPr>
              <a:t>機能：インターフェース規格：</a:t>
            </a:r>
            <a:r>
              <a:rPr lang="en-US" altLang="ja-JP" sz="900" dirty="0">
                <a:latin typeface="Meiryo UI" panose="020B0604030504040204" pitchFamily="34" charset="-128"/>
                <a:ea typeface="Meiryo UI" panose="020B0604030504040204" pitchFamily="34" charset="-128"/>
              </a:rPr>
              <a:t>USB</a:t>
            </a:r>
            <a:r>
              <a:rPr lang="ja-JP" altLang="en-US" sz="900" dirty="0">
                <a:latin typeface="Meiryo UI" panose="020B0604030504040204" pitchFamily="34" charset="-128"/>
                <a:ea typeface="Meiryo UI" panose="020B0604030504040204" pitchFamily="34" charset="-128"/>
              </a:rPr>
              <a:t>仕様 </a:t>
            </a:r>
            <a:r>
              <a:rPr lang="en-US" altLang="ja-JP" sz="900" dirty="0">
                <a:latin typeface="Meiryo UI" panose="020B0604030504040204" pitchFamily="34" charset="-128"/>
                <a:ea typeface="Meiryo UI" panose="020B0604030504040204" pitchFamily="34" charset="-128"/>
              </a:rPr>
              <a:t>Ver.3.2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 Gen1/USB3.0</a:t>
            </a:r>
            <a:r>
              <a:rPr lang="ja-JP" altLang="en-US" sz="900" dirty="0">
                <a:latin typeface="Meiryo UI" panose="020B0604030504040204" pitchFamily="34" charset="-128"/>
                <a:ea typeface="Meiryo UI" panose="020B0604030504040204" pitchFamily="34" charset="-128"/>
              </a:rPr>
              <a:t>）準拠（</a:t>
            </a:r>
            <a:r>
              <a:rPr lang="en-US" altLang="ja-JP" sz="900" dirty="0">
                <a:latin typeface="Meiryo UI" panose="020B0604030504040204" pitchFamily="34" charset="-128"/>
                <a:ea typeface="Meiryo UI" panose="020B0604030504040204" pitchFamily="34" charset="-128"/>
              </a:rPr>
              <a:t>USB Ver.2.0/1.1</a:t>
            </a:r>
            <a:r>
              <a:rPr lang="ja-JP" altLang="en-US" sz="900" dirty="0">
                <a:latin typeface="Meiryo UI" panose="020B0604030504040204" pitchFamily="34" charset="-128"/>
                <a:ea typeface="Meiryo UI" panose="020B0604030504040204" pitchFamily="34" charset="-128"/>
              </a:rPr>
              <a:t>上位互換）</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は</a:t>
            </a:r>
            <a:r>
              <a:rPr lang="en-US" altLang="ja-JP" sz="900" dirty="0">
                <a:latin typeface="Meiryo UI" panose="020B0604030504040204" pitchFamily="34" charset="-128"/>
                <a:ea typeface="Meiryo UI" panose="020B0604030504040204" pitchFamily="34" charset="-128"/>
              </a:rPr>
              <a:t>USB-IF</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 Implementers Forum</a:t>
            </a:r>
            <a:r>
              <a:rPr lang="ja-JP" altLang="en-US" sz="900" dirty="0">
                <a:latin typeface="Meiryo UI" panose="020B0604030504040204" pitchFamily="34" charset="-128"/>
                <a:ea typeface="Meiryo UI" panose="020B0604030504040204" pitchFamily="34" charset="-128"/>
              </a:rPr>
              <a:t>）により</a:t>
            </a:r>
            <a:r>
              <a:rPr lang="en-US" altLang="ja-JP" sz="900" dirty="0">
                <a:latin typeface="Meiryo UI" panose="020B0604030504040204" pitchFamily="34" charset="-128"/>
                <a:ea typeface="Meiryo UI" panose="020B0604030504040204" pitchFamily="34" charset="-128"/>
              </a:rPr>
              <a:t>USB3.1/3.0</a:t>
            </a:r>
            <a:r>
              <a:rPr lang="ja-JP" altLang="en-US" sz="900" dirty="0">
                <a:latin typeface="Meiryo UI" panose="020B0604030504040204" pitchFamily="34" charset="-128"/>
                <a:ea typeface="Meiryo UI" panose="020B0604030504040204" pitchFamily="34" charset="-128"/>
              </a:rPr>
              <a:t>が名称変更されたもので同じ規格です。</a:t>
            </a:r>
          </a:p>
          <a:p>
            <a:r>
              <a:rPr lang="ja-JP" altLang="en-US" sz="900" dirty="0">
                <a:latin typeface="Meiryo UI" panose="020B0604030504040204" pitchFamily="34" charset="-128"/>
                <a:ea typeface="Meiryo UI" panose="020B0604030504040204" pitchFamily="34" charset="-128"/>
              </a:rPr>
              <a:t>付属品：コネクタ形状：</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 Gen1/USB3.0</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 Gen1/USB3.0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コネクタ オス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（アップストリーム）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USB Type-C</a:t>
            </a:r>
            <a:r>
              <a:rPr lang="ja-JP" altLang="en-US" sz="1600" dirty="0"/>
              <a:t>コネクタに</a:t>
            </a:r>
            <a:r>
              <a:rPr lang="en-US" altLang="ja-JP" sz="1600" dirty="0"/>
              <a:t>USB</a:t>
            </a:r>
            <a:r>
              <a:rPr lang="ja-JP" altLang="en-US" sz="1600" dirty="0"/>
              <a:t>機器を合計</a:t>
            </a:r>
            <a:r>
              <a:rPr lang="en-US" altLang="ja-JP" sz="1600" dirty="0"/>
              <a:t>4</a:t>
            </a:r>
            <a:r>
              <a:rPr lang="ja-JP" altLang="en-US" sz="1600" dirty="0"/>
              <a:t>台接続できる、厚み約</a:t>
            </a:r>
            <a:r>
              <a:rPr lang="en-US" altLang="ja-JP" sz="1600" dirty="0"/>
              <a:t>8mm</a:t>
            </a:r>
            <a:r>
              <a:rPr lang="ja-JP" altLang="en-US" sz="1600" dirty="0"/>
              <a:t>で超スリムな</a:t>
            </a:r>
            <a:r>
              <a:rPr lang="en-US" altLang="ja-JP" sz="1600" dirty="0"/>
              <a:t>USB</a:t>
            </a:r>
            <a:r>
              <a:rPr lang="ja-JP" altLang="en-US" sz="1600" dirty="0"/>
              <a:t>ハブ。ケーブル一体型なので紛失の心配が無く、出張や在宅ワーク時の持ち運びにも便利。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2" name="図 21">
            <a:extLst>
              <a:ext uri="{FF2B5EF4-FFF2-40B4-BE49-F238E27FC236}">
                <a16:creationId xmlns:a16="http://schemas.microsoft.com/office/drawing/2014/main" id="{E2FE553B-5D28-3269-2B44-A31C6F548EBB}"/>
              </a:ext>
            </a:extLst>
          </p:cNvPr>
          <p:cNvPicPr>
            <a:picLocks noChangeAspect="1"/>
          </p:cNvPicPr>
          <p:nvPr/>
        </p:nvPicPr>
        <p:blipFill>
          <a:blip r:embed="rId5"/>
          <a:stretch>
            <a:fillRect/>
          </a:stretch>
        </p:blipFill>
        <p:spPr>
          <a:xfrm>
            <a:off x="718975" y="1422052"/>
            <a:ext cx="3590620" cy="3590620"/>
          </a:xfrm>
          <a:prstGeom prst="rect">
            <a:avLst/>
          </a:prstGeom>
        </p:spPr>
      </p:pic>
    </p:spTree>
    <p:extLst>
      <p:ext uri="{BB962C8B-B14F-4D97-AF65-F5344CB8AC3E}">
        <p14:creationId xmlns:p14="http://schemas.microsoft.com/office/powerpoint/2010/main" val="4105127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USB Type-C</a:t>
            </a:r>
            <a:r>
              <a:rPr lang="ja-JP" altLang="en-US" sz="2000" dirty="0">
                <a:solidFill>
                  <a:schemeClr val="bg1"/>
                </a:solidFill>
                <a:latin typeface="Meiryo UI" panose="020B0604030504040204" pitchFamily="34" charset="-128"/>
                <a:ea typeface="Meiryo UI" panose="020B0604030504040204" pitchFamily="34" charset="-128"/>
              </a:rPr>
              <a:t>　コンボハブ（</a:t>
            </a:r>
            <a:r>
              <a:rPr lang="en-US" altLang="ja-JP" sz="2000" dirty="0">
                <a:solidFill>
                  <a:schemeClr val="bg1"/>
                </a:solidFill>
                <a:latin typeface="Meiryo UI" panose="020B0604030504040204" pitchFamily="34" charset="-128"/>
                <a:ea typeface="Meiryo UI" panose="020B0604030504040204" pitchFamily="34" charset="-128"/>
              </a:rPr>
              <a:t>4</a:t>
            </a:r>
            <a:r>
              <a:rPr lang="ja-JP" altLang="en-US" sz="2000" dirty="0">
                <a:solidFill>
                  <a:schemeClr val="bg1"/>
                </a:solidFill>
                <a:latin typeface="Meiryo UI" panose="020B0604030504040204" pitchFamily="34" charset="-128"/>
                <a:ea typeface="Meiryo UI" panose="020B0604030504040204" pitchFamily="34" charset="-128"/>
              </a:rPr>
              <a:t>ポート）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カラー展開：ホワイト・ブラック</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W90.8×D30×H10.8mm</a:t>
            </a:r>
            <a:r>
              <a:rPr lang="ja-JP" altLang="en-US" sz="900" dirty="0">
                <a:latin typeface="Meiryo UI" panose="020B0604030504040204" pitchFamily="34" charset="-128"/>
                <a:ea typeface="Meiryo UI" panose="020B0604030504040204" pitchFamily="34" charset="-128"/>
              </a:rPr>
              <a:t>　ケーブル長：約</a:t>
            </a:r>
            <a:r>
              <a:rPr lang="en-US" altLang="ja-JP" sz="900" dirty="0">
                <a:latin typeface="Meiryo UI" panose="020B0604030504040204" pitchFamily="34" charset="-128"/>
                <a:ea typeface="Meiryo UI" panose="020B0604030504040204" pitchFamily="34" charset="-128"/>
              </a:rPr>
              <a:t>15cm</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39.2g</a:t>
            </a:r>
          </a:p>
          <a:p>
            <a:r>
              <a:rPr lang="ja-JP" altLang="en-US" sz="900" dirty="0">
                <a:latin typeface="Meiryo UI" panose="020B0604030504040204" pitchFamily="34" charset="-128"/>
                <a:ea typeface="Meiryo UI" panose="020B0604030504040204" pitchFamily="34" charset="-128"/>
              </a:rPr>
              <a:t>付属品：コネクタ形状：</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USB3.1/USB3.0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A</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USB2.0 A</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USB Type-C</a:t>
            </a:r>
            <a:r>
              <a:rPr lang="ja-JP" altLang="en-US" sz="900" dirty="0">
                <a:latin typeface="Meiryo UI" panose="020B0604030504040204" pitchFamily="34" charset="-128"/>
                <a:ea typeface="Meiryo UI" panose="020B0604030504040204" pitchFamily="34" charset="-128"/>
              </a:rPr>
              <a:t>コネクタ オス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（アップストリーム）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合計</a:t>
            </a:r>
            <a:r>
              <a:rPr lang="en-US" altLang="ja-JP" sz="1600" dirty="0"/>
              <a:t>4</a:t>
            </a:r>
            <a:r>
              <a:rPr lang="ja-JP" altLang="en-US" sz="1600" dirty="0"/>
              <a:t>ポート接続できる</a:t>
            </a:r>
            <a:r>
              <a:rPr lang="en-US" altLang="ja-JP" sz="1600" dirty="0"/>
              <a:t>USB Type-C</a:t>
            </a:r>
            <a:r>
              <a:rPr lang="ja-JP" altLang="en-US" sz="1600" dirty="0"/>
              <a:t>コネクタを採用した、ケーブル一体型のコンポハブ。パスパワータイプで、</a:t>
            </a:r>
            <a:r>
              <a:rPr lang="en-US" altLang="ja-JP" sz="1600" dirty="0"/>
              <a:t>AC</a:t>
            </a:r>
            <a:r>
              <a:rPr lang="ja-JP" altLang="en-US" sz="1600" dirty="0"/>
              <a:t>アダプター不要で、コンパクトに持ち運べてとても便利です。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0" name="図 19">
            <a:extLst>
              <a:ext uri="{FF2B5EF4-FFF2-40B4-BE49-F238E27FC236}">
                <a16:creationId xmlns:a16="http://schemas.microsoft.com/office/drawing/2014/main" id="{6E2DA6F2-A522-F0DC-4353-AF8080BC5CCC}"/>
              </a:ext>
            </a:extLst>
          </p:cNvPr>
          <p:cNvPicPr>
            <a:picLocks noChangeAspect="1"/>
          </p:cNvPicPr>
          <p:nvPr/>
        </p:nvPicPr>
        <p:blipFill>
          <a:blip r:embed="rId5"/>
          <a:stretch>
            <a:fillRect/>
          </a:stretch>
        </p:blipFill>
        <p:spPr>
          <a:xfrm>
            <a:off x="644005" y="1372291"/>
            <a:ext cx="3669486" cy="3669486"/>
          </a:xfrm>
          <a:prstGeom prst="rect">
            <a:avLst/>
          </a:prstGeom>
        </p:spPr>
      </p:pic>
    </p:spTree>
    <p:extLst>
      <p:ext uri="{BB962C8B-B14F-4D97-AF65-F5344CB8AC3E}">
        <p14:creationId xmlns:p14="http://schemas.microsoft.com/office/powerpoint/2010/main" val="2292610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444021"/>
            <a:ext cx="7750462" cy="707886"/>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トラベルポーチ </a:t>
            </a:r>
            <a:r>
              <a:rPr lang="en-US" altLang="ja-JP" sz="2000" dirty="0">
                <a:solidFill>
                  <a:schemeClr val="bg1"/>
                </a:solidFill>
                <a:latin typeface="Meiryo UI" panose="020B0604030504040204" pitchFamily="34" charset="-128"/>
                <a:ea typeface="Meiryo UI" panose="020B0604030504040204" pitchFamily="34" charset="-128"/>
              </a:rPr>
              <a:t>5</a:t>
            </a:r>
            <a:r>
              <a:rPr lang="ja-JP" altLang="en-US" sz="2000" dirty="0">
                <a:solidFill>
                  <a:schemeClr val="bg1"/>
                </a:solidFill>
                <a:latin typeface="Meiryo UI" panose="020B0604030504040204" pitchFamily="34" charset="-128"/>
                <a:ea typeface="Meiryo UI" panose="020B0604030504040204" pitchFamily="34" charset="-128"/>
              </a:rPr>
              <a:t>ポケット ストラップ付き 充電器 ケーブル </a:t>
            </a:r>
            <a:r>
              <a:rPr lang="en-US" altLang="ja-JP" sz="2000" dirty="0">
                <a:solidFill>
                  <a:schemeClr val="bg1"/>
                </a:solidFill>
                <a:latin typeface="Meiryo UI" panose="020B0604030504040204" pitchFamily="34" charset="-128"/>
                <a:ea typeface="Meiryo UI" panose="020B0604030504040204" pitchFamily="34" charset="-128"/>
              </a:rPr>
              <a:t>AC</a:t>
            </a:r>
            <a:r>
              <a:rPr lang="ja-JP" altLang="en-US" sz="2000" dirty="0">
                <a:solidFill>
                  <a:schemeClr val="bg1"/>
                </a:solidFill>
                <a:latin typeface="Meiryo UI" panose="020B0604030504040204" pitchFamily="34" charset="-128"/>
                <a:ea typeface="Meiryo UI" panose="020B0604030504040204" pitchFamily="34" charset="-128"/>
              </a:rPr>
              <a:t>アダプタ モバイルバッテリーなど収納 ガジェットポーチ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57873"/>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ブラック・グレー</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W215×D115×H60mm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96g</a:t>
            </a:r>
          </a:p>
          <a:p>
            <a:r>
              <a:rPr lang="ja-JP" altLang="en-US" sz="900" dirty="0">
                <a:latin typeface="Meiryo UI" panose="020B0604030504040204" pitchFamily="34" charset="-128"/>
                <a:ea typeface="Meiryo UI" panose="020B0604030504040204" pitchFamily="34" charset="-128"/>
              </a:rPr>
              <a:t>生産国</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中国</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メイン収納部有効内寸： </a:t>
            </a:r>
            <a:r>
              <a:rPr lang="en-US" altLang="ja-JP" sz="900" dirty="0">
                <a:latin typeface="Meiryo UI" panose="020B0604030504040204" pitchFamily="34" charset="-128"/>
                <a:ea typeface="Meiryo UI" panose="020B0604030504040204" pitchFamily="34" charset="-128"/>
              </a:rPr>
              <a:t>W210×D110×H55mm</a:t>
            </a:r>
            <a:r>
              <a:rPr lang="ja-JP" altLang="en-US" sz="900" dirty="0">
                <a:latin typeface="Meiryo UI" panose="020B0604030504040204" pitchFamily="34" charset="-128"/>
                <a:ea typeface="Meiryo UI" panose="020B0604030504040204" pitchFamily="34" charset="-128"/>
              </a:rPr>
              <a:t>　ファスナーポケットサイズ：</a:t>
            </a:r>
            <a:r>
              <a:rPr lang="en-US" altLang="ja-JP" sz="900" dirty="0">
                <a:latin typeface="Meiryo UI" panose="020B0604030504040204" pitchFamily="34" charset="-128"/>
                <a:ea typeface="Meiryo UI" panose="020B0604030504040204" pitchFamily="34" charset="-128"/>
              </a:rPr>
              <a:t>W190×H70mm</a:t>
            </a:r>
            <a:r>
              <a:rPr lang="ja-JP" altLang="en-US" sz="900" dirty="0">
                <a:latin typeface="Meiryo UI" panose="020B0604030504040204" pitchFamily="34" charset="-128"/>
                <a:ea typeface="Meiryo UI" panose="020B0604030504040204" pitchFamily="34" charset="-128"/>
              </a:rPr>
              <a:t>　メッシュポケットサイズ：メイン収納部</a:t>
            </a:r>
            <a:r>
              <a:rPr lang="en-US" altLang="ja-JP" sz="900" dirty="0">
                <a:latin typeface="Meiryo UI" panose="020B0604030504040204" pitchFamily="34" charset="-128"/>
                <a:ea typeface="Meiryo UI" panose="020B0604030504040204" pitchFamily="34" charset="-128"/>
              </a:rPr>
              <a:t>/W95×H70mm</a:t>
            </a:r>
            <a:r>
              <a:rPr lang="ja-JP" altLang="en-US" sz="900" dirty="0">
                <a:latin typeface="Meiryo UI" panose="020B0604030504040204" pitchFamily="34" charset="-128"/>
                <a:ea typeface="Meiryo UI" panose="020B0604030504040204" pitchFamily="34" charset="-128"/>
              </a:rPr>
              <a:t>、フラップ部</a:t>
            </a:r>
            <a:r>
              <a:rPr lang="en-US" altLang="ja-JP" sz="900" dirty="0">
                <a:latin typeface="Meiryo UI" panose="020B0604030504040204" pitchFamily="34" charset="-128"/>
                <a:ea typeface="Meiryo UI" panose="020B0604030504040204" pitchFamily="34" charset="-128"/>
              </a:rPr>
              <a:t>/W95×H60mm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050924"/>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935508"/>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形状が長方形のため、長さのあるモノなどもきちんと収納できるトラベルポーチです。旅行用としてはもちろん、外回りや出張の多いサラリーマンなどには強い味方となるアイテムです。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6EAE7E20-5959-CB4A-D1BE-B5A3F9A520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996" y="1428990"/>
            <a:ext cx="3530142" cy="3530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96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モバイルタンク</a:t>
            </a:r>
            <a:r>
              <a:rPr lang="en-US" altLang="ja-JP" sz="2000" dirty="0">
                <a:solidFill>
                  <a:schemeClr val="bg1"/>
                </a:solidFill>
                <a:latin typeface="Meiryo UI" panose="020B0604030504040204" pitchFamily="34" charset="-128"/>
                <a:ea typeface="Meiryo UI" panose="020B0604030504040204" pitchFamily="34" charset="-128"/>
              </a:rPr>
              <a:t>5000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素材：リサイクル</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包装：箱入 箱サイズ</a:t>
            </a:r>
            <a:r>
              <a:rPr lang="en-US" altLang="ja-JP" sz="900" dirty="0">
                <a:latin typeface="Meiryo UI" panose="020B0604030504040204" pitchFamily="34" charset="-128"/>
                <a:ea typeface="Meiryo UI" panose="020B0604030504040204" pitchFamily="34" charset="-128"/>
              </a:rPr>
              <a:t>/122×102×31mm</a:t>
            </a:r>
          </a:p>
          <a:p>
            <a:r>
              <a:rPr lang="ja-JP" altLang="en-US" sz="900" dirty="0">
                <a:latin typeface="Meiryo UI" panose="020B0604030504040204" pitchFamily="34" charset="-128"/>
                <a:ea typeface="Meiryo UI" panose="020B0604030504040204" pitchFamily="34" charset="-128"/>
              </a:rPr>
              <a:t>備考：電源</a:t>
            </a:r>
            <a:r>
              <a:rPr lang="en-US" altLang="ja-JP" sz="900" dirty="0">
                <a:latin typeface="Meiryo UI" panose="020B0604030504040204" pitchFamily="34" charset="-128"/>
                <a:ea typeface="Meiryo UI" panose="020B0604030504040204" pitchFamily="34" charset="-128"/>
              </a:rPr>
              <a:t>/USB </a:t>
            </a:r>
            <a:r>
              <a:rPr lang="ja-JP" altLang="en-US" sz="900" dirty="0">
                <a:latin typeface="Meiryo UI" panose="020B0604030504040204" pitchFamily="34" charset="-128"/>
                <a:ea typeface="Meiryo UI" panose="020B0604030504040204" pitchFamily="34" charset="-128"/>
              </a:rPr>
              <a:t>充電ケーブル付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5000mAh</a:t>
            </a:r>
            <a:r>
              <a:rPr lang="ja-JP" altLang="en-US" sz="1600" dirty="0"/>
              <a:t>のコンパクトモバイルタンク。</a:t>
            </a:r>
            <a:r>
              <a:rPr lang="en-US" altLang="ja-JP" sz="1600" dirty="0"/>
              <a:t>2</a:t>
            </a:r>
            <a:r>
              <a:rPr lang="ja-JP" altLang="en-US" sz="1600" dirty="0"/>
              <a:t>台同時充電も可能な上、シンプルな形状はオリジナル名入れもよく映えます。リサイクル</a:t>
            </a:r>
            <a:r>
              <a:rPr lang="en-US" altLang="ja-JP" sz="1600" dirty="0"/>
              <a:t>ABS</a:t>
            </a:r>
            <a:r>
              <a:rPr lang="ja-JP" altLang="en-US" sz="1600" dirty="0"/>
              <a:t>樹脂仕様で環境にも配慮したアイテムです。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63A54CF3-AD5D-B230-7856-32BC45795D1D}"/>
              </a:ext>
            </a:extLst>
          </p:cNvPr>
          <p:cNvPicPr>
            <a:picLocks noChangeAspect="1"/>
          </p:cNvPicPr>
          <p:nvPr/>
        </p:nvPicPr>
        <p:blipFill>
          <a:blip r:embed="rId5"/>
          <a:stretch>
            <a:fillRect/>
          </a:stretch>
        </p:blipFill>
        <p:spPr>
          <a:xfrm>
            <a:off x="646411" y="1319406"/>
            <a:ext cx="3779834" cy="3779834"/>
          </a:xfrm>
          <a:prstGeom prst="rect">
            <a:avLst/>
          </a:prstGeom>
        </p:spPr>
      </p:pic>
    </p:spTree>
    <p:extLst>
      <p:ext uri="{BB962C8B-B14F-4D97-AF65-F5344CB8AC3E}">
        <p14:creationId xmlns:p14="http://schemas.microsoft.com/office/powerpoint/2010/main" val="3343110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モバイルタンク</a:t>
            </a:r>
            <a:r>
              <a:rPr lang="en-US" altLang="ja-JP" sz="2000" dirty="0">
                <a:solidFill>
                  <a:schemeClr val="bg1"/>
                </a:solidFill>
                <a:latin typeface="Meiryo UI" panose="020B0604030504040204" pitchFamily="34" charset="-128"/>
                <a:ea typeface="Meiryo UI" panose="020B0604030504040204" pitchFamily="34" charset="-128"/>
              </a:rPr>
              <a:t>8000</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カラー展開：ホワイト・ブラック</a:t>
            </a:r>
          </a:p>
          <a:p>
            <a:r>
              <a:rPr lang="ja-JP" altLang="en-US" sz="900" dirty="0">
                <a:latin typeface="Meiryo UI" panose="020B0604030504040204" pitchFamily="34" charset="-128"/>
                <a:ea typeface="Meiryo UI" panose="020B0604030504040204" pitchFamily="34" charset="-128"/>
              </a:rPr>
              <a:t>素材：リサイクル</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包装：箱入 箱サイズ</a:t>
            </a:r>
            <a:r>
              <a:rPr lang="en-US" altLang="ja-JP" sz="900" dirty="0">
                <a:latin typeface="Meiryo UI" panose="020B0604030504040204" pitchFamily="34" charset="-128"/>
                <a:ea typeface="Meiryo UI" panose="020B0604030504040204" pitchFamily="34" charset="-128"/>
              </a:rPr>
              <a:t>/200×102×19mm</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USB </a:t>
            </a:r>
            <a:r>
              <a:rPr lang="ja-JP" altLang="en-US" sz="900" dirty="0">
                <a:latin typeface="Meiryo UI" panose="020B0604030504040204" pitchFamily="34" charset="-128"/>
                <a:ea typeface="Meiryo UI" panose="020B0604030504040204" pitchFamily="34" charset="-128"/>
              </a:rPr>
              <a:t>充電ケーブル付</a:t>
            </a:r>
            <a:r>
              <a:rPr lang="en-US" altLang="ja-JP" sz="900" dirty="0">
                <a:latin typeface="Meiryo UI" panose="020B0604030504040204" pitchFamily="34" charset="-128"/>
                <a:ea typeface="Meiryo UI" panose="020B0604030504040204" pitchFamily="34" charset="-128"/>
              </a:rPr>
              <a:t>(Type-C)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8000mAh</a:t>
            </a:r>
            <a:r>
              <a:rPr lang="ja-JP" altLang="en-US" sz="1600" dirty="0"/>
              <a:t>の大容量なモバイルタンク。</a:t>
            </a:r>
            <a:r>
              <a:rPr lang="en-US" altLang="ja-JP" sz="1600" dirty="0"/>
              <a:t>2</a:t>
            </a:r>
            <a:r>
              <a:rPr lang="ja-JP" altLang="en-US" sz="1600" dirty="0"/>
              <a:t>台同時充電も可能な上、シンプルな形状はオリジナルの名入れプリントもよく映えます。リサイクル</a:t>
            </a:r>
            <a:r>
              <a:rPr lang="en-US" altLang="ja-JP" sz="1600" dirty="0"/>
              <a:t>ABS</a:t>
            </a:r>
            <a:r>
              <a:rPr lang="ja-JP" altLang="en-US" sz="1600" dirty="0"/>
              <a:t>樹脂仕様で環境にも配慮したアイテムです。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F0755867-3D29-7D38-DBEA-4C9671725DA7}"/>
              </a:ext>
            </a:extLst>
          </p:cNvPr>
          <p:cNvPicPr>
            <a:picLocks noChangeAspect="1"/>
          </p:cNvPicPr>
          <p:nvPr/>
        </p:nvPicPr>
        <p:blipFill>
          <a:blip r:embed="rId5"/>
          <a:stretch>
            <a:fillRect/>
          </a:stretch>
        </p:blipFill>
        <p:spPr>
          <a:xfrm>
            <a:off x="717715" y="1411959"/>
            <a:ext cx="3560089" cy="3560089"/>
          </a:xfrm>
          <a:prstGeom prst="rect">
            <a:avLst/>
          </a:prstGeom>
        </p:spPr>
      </p:pic>
    </p:spTree>
    <p:extLst>
      <p:ext uri="{BB962C8B-B14F-4D97-AF65-F5344CB8AC3E}">
        <p14:creationId xmlns:p14="http://schemas.microsoft.com/office/powerpoint/2010/main" val="2750629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Malutto</a:t>
            </a:r>
            <a:r>
              <a:rPr lang="en-US" altLang="ja-JP" sz="2000" dirty="0">
                <a:solidFill>
                  <a:schemeClr val="bg1"/>
                </a:solidFill>
                <a:latin typeface="Meiryo UI" panose="020B0604030504040204" pitchFamily="34" charset="-128"/>
                <a:ea typeface="Meiryo UI" panose="020B0604030504040204" pitchFamily="34" charset="-128"/>
              </a:rPr>
              <a:t> </a:t>
            </a:r>
            <a:r>
              <a:rPr lang="ja-JP" altLang="en-US" sz="2000" dirty="0">
                <a:solidFill>
                  <a:schemeClr val="bg1"/>
                </a:solidFill>
                <a:latin typeface="Meiryo UI" panose="020B0604030504040204" pitchFamily="34" charset="-128"/>
                <a:ea typeface="Meiryo UI" panose="020B0604030504040204" pitchFamily="34" charset="-128"/>
              </a:rPr>
              <a:t>サーモステンレスマグ</a:t>
            </a:r>
            <a:r>
              <a:rPr lang="en-US" altLang="ja-JP" sz="2000" dirty="0">
                <a:solidFill>
                  <a:schemeClr val="bg1"/>
                </a:solidFill>
                <a:latin typeface="Meiryo UI" panose="020B0604030504040204" pitchFamily="34" charset="-128"/>
                <a:ea typeface="Meiryo UI" panose="020B0604030504040204" pitchFamily="34" charset="-128"/>
              </a:rPr>
              <a:t>350ml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素材：ステンレス</a:t>
            </a:r>
            <a:r>
              <a:rPr lang="en-US" altLang="ja-JP" sz="900" dirty="0">
                <a:latin typeface="Meiryo UI" panose="020B0604030504040204" pitchFamily="34" charset="-128"/>
                <a:ea typeface="Meiryo UI" panose="020B0604030504040204" pitchFamily="34" charset="-128"/>
              </a:rPr>
              <a:t>(18-8)</a:t>
            </a:r>
            <a:r>
              <a:rPr lang="ja-JP" altLang="en-US" sz="900" dirty="0">
                <a:latin typeface="Meiryo UI" panose="020B0604030504040204" pitchFamily="34" charset="-128"/>
                <a:ea typeface="Meiryo UI" panose="020B0604030504040204" pitchFamily="34" charset="-128"/>
              </a:rPr>
              <a:t>、天然竹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φ84×95(mm)(</a:t>
            </a:r>
            <a:r>
              <a:rPr lang="ja-JP" altLang="en-US" sz="900" dirty="0">
                <a:latin typeface="Meiryo UI" panose="020B0604030504040204" pitchFamily="34" charset="-128"/>
                <a:ea typeface="Meiryo UI" panose="020B0604030504040204" pitchFamily="34" charset="-128"/>
              </a:rPr>
              <a:t>フタ含む</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350ml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ホーロー感のある質感と丸みのあるフォルムが可愛らしくもシンプルな</a:t>
            </a:r>
            <a:r>
              <a:rPr lang="en-US" altLang="ja-JP" sz="1600" dirty="0"/>
              <a:t>350ml</a:t>
            </a:r>
            <a:r>
              <a:rPr lang="ja-JP" altLang="en-US" sz="1600" dirty="0"/>
              <a:t>マグ。サーモステンレス素材で保温性に優れており、ナチュラル感の竹蓋も便利でオシャレです。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F34D56F2-9405-E0B9-0252-9C71C1953A60}"/>
              </a:ext>
            </a:extLst>
          </p:cNvPr>
          <p:cNvPicPr>
            <a:picLocks noChangeAspect="1"/>
          </p:cNvPicPr>
          <p:nvPr/>
        </p:nvPicPr>
        <p:blipFill>
          <a:blip r:embed="rId5"/>
          <a:stretch>
            <a:fillRect/>
          </a:stretch>
        </p:blipFill>
        <p:spPr>
          <a:xfrm>
            <a:off x="679051" y="1421018"/>
            <a:ext cx="3621460" cy="3621460"/>
          </a:xfrm>
          <a:prstGeom prst="rect">
            <a:avLst/>
          </a:prstGeom>
        </p:spPr>
      </p:pic>
    </p:spTree>
    <p:extLst>
      <p:ext uri="{BB962C8B-B14F-4D97-AF65-F5344CB8AC3E}">
        <p14:creationId xmlns:p14="http://schemas.microsoft.com/office/powerpoint/2010/main" val="2607301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電子レンジが使えるサーモボトル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カラー展開：チャコールブラック、オフホワイト、スモークピンク、スモークブルー</a:t>
            </a:r>
          </a:p>
          <a:p>
            <a:r>
              <a:rPr lang="ja-JP" altLang="en-US" sz="900" dirty="0">
                <a:latin typeface="Meiryo UI" panose="020B0604030504040204" pitchFamily="34" charset="-128"/>
                <a:ea typeface="Meiryo UI" panose="020B0604030504040204" pitchFamily="34" charset="-128"/>
              </a:rPr>
              <a:t>素材：ステンレス</a:t>
            </a:r>
            <a:r>
              <a:rPr lang="en-US" altLang="ja-JP" sz="900" dirty="0">
                <a:latin typeface="Meiryo UI" panose="020B0604030504040204" pitchFamily="34" charset="-128"/>
                <a:ea typeface="Meiryo UI" panose="020B0604030504040204" pitchFamily="34" charset="-128"/>
              </a:rPr>
              <a:t>(18-8)</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φ76×177(mm)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370ml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、食品衛生検査済、本体耐熱温度</a:t>
            </a:r>
            <a:r>
              <a:rPr lang="en-US" altLang="ja-JP" sz="900" dirty="0">
                <a:latin typeface="Meiryo UI" panose="020B0604030504040204" pitchFamily="34" charset="-128"/>
                <a:ea typeface="Meiryo UI" panose="020B0604030504040204" pitchFamily="34" charset="-128"/>
              </a:rPr>
              <a:t>140℃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電子レンジで温められるサーモボトル。本体が二重構造で樹脂素材のインナーボトルは電子レンジに対応。外側はテンレス製なので保冷・保温効果も抜群！物販品や高級ノベルティにおススメです。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3F4FFAA-BAB4-95F0-EA0D-8E85FF7EC240}"/>
              </a:ext>
            </a:extLst>
          </p:cNvPr>
          <p:cNvPicPr>
            <a:picLocks noChangeAspect="1"/>
          </p:cNvPicPr>
          <p:nvPr/>
        </p:nvPicPr>
        <p:blipFill>
          <a:blip r:embed="rId5"/>
          <a:stretch>
            <a:fillRect/>
          </a:stretch>
        </p:blipFill>
        <p:spPr>
          <a:xfrm>
            <a:off x="714438" y="1387677"/>
            <a:ext cx="3560089" cy="3560089"/>
          </a:xfrm>
          <a:prstGeom prst="rect">
            <a:avLst/>
          </a:prstGeom>
        </p:spPr>
      </p:pic>
    </p:spTree>
    <p:extLst>
      <p:ext uri="{BB962C8B-B14F-4D97-AF65-F5344CB8AC3E}">
        <p14:creationId xmlns:p14="http://schemas.microsoft.com/office/powerpoint/2010/main" val="619681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Zalatto</a:t>
            </a:r>
            <a:r>
              <a:rPr lang="en-US" altLang="ja-JP" sz="2000" dirty="0">
                <a:solidFill>
                  <a:schemeClr val="bg1"/>
                </a:solidFill>
                <a:latin typeface="Meiryo UI" panose="020B0604030504040204" pitchFamily="34" charset="-128"/>
                <a:ea typeface="Meiryo UI" panose="020B0604030504040204" pitchFamily="34" charset="-128"/>
              </a:rPr>
              <a:t> </a:t>
            </a:r>
            <a:r>
              <a:rPr lang="ja-JP" altLang="en-US" sz="2000" dirty="0">
                <a:solidFill>
                  <a:schemeClr val="bg1"/>
                </a:solidFill>
                <a:latin typeface="Meiryo UI" panose="020B0604030504040204" pitchFamily="34" charset="-128"/>
                <a:ea typeface="Meiryo UI" panose="020B0604030504040204" pitchFamily="34" charset="-128"/>
              </a:rPr>
              <a:t>炭酸サーモボトル </a:t>
            </a:r>
            <a:r>
              <a:rPr lang="en-US" altLang="ja-JP" sz="2000" dirty="0">
                <a:solidFill>
                  <a:schemeClr val="bg1"/>
                </a:solidFill>
                <a:latin typeface="Meiryo UI" panose="020B0604030504040204" pitchFamily="34" charset="-128"/>
                <a:ea typeface="Meiryo UI" panose="020B0604030504040204" pitchFamily="34" charset="-128"/>
              </a:rPr>
              <a:t>380ml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素材：ステンレス</a:t>
            </a:r>
            <a:r>
              <a:rPr lang="en-US" altLang="ja-JP" sz="900" dirty="0">
                <a:latin typeface="Meiryo UI" panose="020B0604030504040204" pitchFamily="34" charset="-128"/>
                <a:ea typeface="Meiryo UI" panose="020B0604030504040204" pitchFamily="34" charset="-128"/>
              </a:rPr>
              <a:t>(18-8)</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φ74×160(mm)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380ml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持ち上げたときに滑りにくいザラザラ感のあるマットな質感が使いやすい</a:t>
            </a:r>
            <a:r>
              <a:rPr lang="en-US" altLang="ja-JP" sz="1600" dirty="0"/>
              <a:t>380ml</a:t>
            </a:r>
            <a:r>
              <a:rPr lang="ja-JP" altLang="en-US" sz="1600" dirty="0"/>
              <a:t>サイズの保冷ボトルです。蓋に空気弁があるため炭酸飲料を入れることも可能で非常に便利です。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5" name="図 34">
            <a:extLst>
              <a:ext uri="{FF2B5EF4-FFF2-40B4-BE49-F238E27FC236}">
                <a16:creationId xmlns:a16="http://schemas.microsoft.com/office/drawing/2014/main" id="{DB74297A-689B-548E-28CF-502760B5238D}"/>
              </a:ext>
            </a:extLst>
          </p:cNvPr>
          <p:cNvPicPr>
            <a:picLocks noChangeAspect="1"/>
          </p:cNvPicPr>
          <p:nvPr/>
        </p:nvPicPr>
        <p:blipFill>
          <a:blip r:embed="rId5"/>
          <a:stretch>
            <a:fillRect/>
          </a:stretch>
        </p:blipFill>
        <p:spPr>
          <a:xfrm>
            <a:off x="684529" y="1359149"/>
            <a:ext cx="3674841" cy="3674841"/>
          </a:xfrm>
          <a:prstGeom prst="rect">
            <a:avLst/>
          </a:prstGeom>
        </p:spPr>
      </p:pic>
    </p:spTree>
    <p:extLst>
      <p:ext uri="{BB962C8B-B14F-4D97-AF65-F5344CB8AC3E}">
        <p14:creationId xmlns:p14="http://schemas.microsoft.com/office/powerpoint/2010/main" val="3770368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PD20W </a:t>
            </a:r>
            <a:r>
              <a:rPr lang="ja-JP" altLang="en-US" sz="2000" dirty="0">
                <a:solidFill>
                  <a:schemeClr val="bg1"/>
                </a:solidFill>
                <a:latin typeface="Meiryo UI" panose="020B0604030504040204" pitchFamily="34" charset="-128"/>
                <a:ea typeface="Meiryo UI" panose="020B0604030504040204" pitchFamily="34" charset="-128"/>
              </a:rPr>
              <a:t>コンセントチャージャー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PC </a:t>
            </a:r>
            <a:r>
              <a:rPr lang="ja-JP" altLang="en-US" sz="900" b="0" i="0" dirty="0">
                <a:solidFill>
                  <a:srgbClr val="333333"/>
                </a:solidFill>
                <a:effectLst/>
                <a:latin typeface="-apple-system"/>
              </a:rPr>
              <a:t>他</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41×39×27(mm)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取説付</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ブリスターパック、台紙</a:t>
            </a:r>
            <a:endParaRPr lang="en-US" altLang="ja-JP" sz="900" b="0" i="0" dirty="0">
              <a:solidFill>
                <a:srgbClr val="333333"/>
              </a:solidFill>
              <a:effectLst/>
              <a:latin typeface="-apple-system"/>
            </a:endParaRPr>
          </a:p>
          <a:p>
            <a:pPr>
              <a:tabLst>
                <a:tab pos="542925" algn="l"/>
                <a:tab pos="715963" algn="l"/>
              </a:tabLst>
            </a:pPr>
            <a:r>
              <a:rPr lang="ja-JP" altLang="en-US" sz="900" b="1" i="0" dirty="0">
                <a:solidFill>
                  <a:srgbClr val="333333"/>
                </a:solidFill>
                <a:effectLst/>
                <a:latin typeface="-apple-system"/>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DC5V/3A</a:t>
            </a:r>
            <a:r>
              <a:rPr lang="ja-JP" altLang="en-US" sz="900" b="0" i="0" dirty="0">
                <a:solidFill>
                  <a:srgbClr val="333333"/>
                </a:solidFill>
                <a:effectLst/>
                <a:latin typeface="-apple-system"/>
              </a:rPr>
              <a:t>・</a:t>
            </a:r>
            <a:r>
              <a:rPr lang="en-US" altLang="ja-JP" sz="900" b="0" i="0" dirty="0">
                <a:solidFill>
                  <a:srgbClr val="333333"/>
                </a:solidFill>
                <a:effectLst/>
                <a:latin typeface="-apple-system"/>
              </a:rPr>
              <a:t>9V/2.22A</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latin typeface="-apple-system"/>
              </a:rPr>
              <a:t>iPhone</a:t>
            </a:r>
            <a:r>
              <a:rPr lang="ja-JP" altLang="en-US" sz="1600" b="0" i="0" dirty="0">
                <a:solidFill>
                  <a:srgbClr val="333333"/>
                </a:solidFill>
                <a:effectLst/>
                <a:latin typeface="-apple-system"/>
              </a:rPr>
              <a:t>にも</a:t>
            </a:r>
            <a:r>
              <a:rPr lang="en-US" altLang="ja-JP" sz="1600" b="0" i="0" dirty="0">
                <a:solidFill>
                  <a:srgbClr val="333333"/>
                </a:solidFill>
                <a:effectLst/>
                <a:latin typeface="-apple-system"/>
              </a:rPr>
              <a:t>Android</a:t>
            </a:r>
            <a:r>
              <a:rPr lang="ja-JP" altLang="en-US" sz="1600" b="0" i="0" dirty="0">
                <a:solidFill>
                  <a:srgbClr val="333333"/>
                </a:solidFill>
                <a:effectLst/>
                <a:latin typeface="-apple-system"/>
              </a:rPr>
              <a:t>にも対応している上にハイパワーで急速充電可能なコンセントチャージャーです。コンパクトなのでバッグの中に入れておいても邪魔になりません。</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139262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マルチアダプター</a:t>
            </a:r>
            <a:r>
              <a:rPr lang="en-US" altLang="ja-JP" sz="2000" dirty="0">
                <a:solidFill>
                  <a:schemeClr val="bg1"/>
                </a:solidFill>
                <a:latin typeface="Meiryo UI" panose="020B0604030504040204" pitchFamily="34" charset="-128"/>
                <a:ea typeface="Meiryo UI" panose="020B0604030504040204" pitchFamily="34" charset="-128"/>
              </a:rPr>
              <a:t>(2AC+2USB)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75×</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65×</a:t>
            </a:r>
            <a:r>
              <a:rPr lang="ja-JP" altLang="en-US" sz="900" dirty="0">
                <a:latin typeface="Meiryo UI" panose="020B0604030504040204" pitchFamily="34" charset="-128"/>
                <a:ea typeface="Meiryo UI" panose="020B0604030504040204" pitchFamily="34" charset="-128"/>
              </a:rPr>
              <a:t>高</a:t>
            </a:r>
            <a:r>
              <a:rPr lang="en-US" altLang="ja-JP" sz="900" dirty="0">
                <a:latin typeface="Meiryo UI" panose="020B0604030504040204" pitchFamily="34" charset="-128"/>
                <a:ea typeface="Meiryo UI" panose="020B0604030504040204" pitchFamily="34" charset="-128"/>
              </a:rPr>
              <a:t>20(</a:t>
            </a:r>
            <a:r>
              <a:rPr lang="ja-JP" altLang="en-US" sz="900" dirty="0">
                <a:latin typeface="Meiryo UI" panose="020B0604030504040204" pitchFamily="34" charset="-128"/>
                <a:ea typeface="Meiryo UI" panose="020B0604030504040204" pitchFamily="34" charset="-128"/>
              </a:rPr>
              <a:t>ｍｍ</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50</a:t>
            </a:r>
            <a:r>
              <a:rPr lang="ja-JP" altLang="en-US" sz="900" dirty="0">
                <a:latin typeface="Meiryo UI" panose="020B0604030504040204" pitchFamily="34" charset="-128"/>
                <a:ea typeface="Meiryo UI" panose="020B0604030504040204" pitchFamily="34" charset="-128"/>
              </a:rPr>
              <a:t>個以上元払いサービス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コンセントからも</a:t>
            </a:r>
            <a:r>
              <a:rPr lang="en-US" altLang="ja-JP" sz="1600" dirty="0"/>
              <a:t>USB</a:t>
            </a:r>
            <a:r>
              <a:rPr lang="ja-JP" altLang="en-US" sz="1600" dirty="0"/>
              <a:t>ポートからも同時に充電ができるマルチアダプター。すっきりとしたシンプルなデザインのため、旅行や出張などでの持ち歩きも便利でオシャレなアイテムです。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5" name="図 74">
            <a:extLst>
              <a:ext uri="{FF2B5EF4-FFF2-40B4-BE49-F238E27FC236}">
                <a16:creationId xmlns:a16="http://schemas.microsoft.com/office/drawing/2014/main" id="{C5A551FD-6C21-37A3-20D5-ECD2F6AA862D}"/>
              </a:ext>
            </a:extLst>
          </p:cNvPr>
          <p:cNvPicPr>
            <a:picLocks noChangeAspect="1"/>
          </p:cNvPicPr>
          <p:nvPr/>
        </p:nvPicPr>
        <p:blipFill>
          <a:blip r:embed="rId5"/>
          <a:stretch>
            <a:fillRect/>
          </a:stretch>
        </p:blipFill>
        <p:spPr>
          <a:xfrm>
            <a:off x="639099" y="1349422"/>
            <a:ext cx="3684567" cy="3684567"/>
          </a:xfrm>
          <a:prstGeom prst="rect">
            <a:avLst/>
          </a:prstGeom>
        </p:spPr>
      </p:pic>
    </p:spTree>
    <p:extLst>
      <p:ext uri="{BB962C8B-B14F-4D97-AF65-F5344CB8AC3E}">
        <p14:creationId xmlns:p14="http://schemas.microsoft.com/office/powerpoint/2010/main" val="2747010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真空断熱カップ </a:t>
            </a:r>
            <a:r>
              <a:rPr lang="en-US" altLang="ja-JP" sz="2000" dirty="0">
                <a:solidFill>
                  <a:schemeClr val="bg1"/>
                </a:solidFill>
                <a:latin typeface="Meiryo UI" panose="020B0604030504040204" pitchFamily="34" charset="-128"/>
                <a:ea typeface="Meiryo UI" panose="020B0604030504040204" pitchFamily="34" charset="-128"/>
              </a:rPr>
              <a:t>280ml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幅</a:t>
            </a:r>
            <a:r>
              <a:rPr lang="en-US" altLang="ja-JP" sz="900" b="0" i="0" dirty="0">
                <a:solidFill>
                  <a:srgbClr val="333333"/>
                </a:solidFill>
                <a:effectLst/>
                <a:latin typeface="-apple-system"/>
              </a:rPr>
              <a:t>75×</a:t>
            </a:r>
            <a:r>
              <a:rPr lang="ja-JP" altLang="en-US" sz="900" b="0" i="0" dirty="0">
                <a:solidFill>
                  <a:srgbClr val="333333"/>
                </a:solidFill>
                <a:effectLst/>
                <a:latin typeface="-apple-system"/>
              </a:rPr>
              <a:t>奥行</a:t>
            </a:r>
            <a:r>
              <a:rPr lang="en-US" altLang="ja-JP" sz="900" b="0" i="0" dirty="0">
                <a:solidFill>
                  <a:srgbClr val="333333"/>
                </a:solidFill>
                <a:effectLst/>
                <a:latin typeface="-apple-system"/>
              </a:rPr>
              <a:t>75×</a:t>
            </a:r>
            <a:r>
              <a:rPr lang="ja-JP" altLang="en-US" sz="900" b="0" i="0" dirty="0">
                <a:solidFill>
                  <a:srgbClr val="333333"/>
                </a:solidFill>
                <a:effectLst/>
                <a:latin typeface="-apple-system"/>
              </a:rPr>
              <a:t>高さ</a:t>
            </a:r>
            <a:r>
              <a:rPr lang="en-US" altLang="ja-JP" sz="900" b="0" i="0" dirty="0">
                <a:solidFill>
                  <a:srgbClr val="333333"/>
                </a:solidFill>
                <a:effectLst/>
                <a:latin typeface="-apple-system"/>
              </a:rPr>
              <a:t>90mm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280ml</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100g</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機　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保温・保冷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パステル調の控えめのカラー展開で、オリジナル名入れもよく映える</a:t>
            </a:r>
            <a:r>
              <a:rPr lang="en-US" altLang="ja-JP" sz="1600" b="0" i="0" dirty="0">
                <a:solidFill>
                  <a:srgbClr val="333333"/>
                </a:solidFill>
                <a:effectLst/>
                <a:latin typeface="-apple-system"/>
              </a:rPr>
              <a:t>280ml</a:t>
            </a:r>
            <a:r>
              <a:rPr lang="ja-JP" altLang="en-US" sz="1600" b="0" i="0" dirty="0">
                <a:solidFill>
                  <a:srgbClr val="333333"/>
                </a:solidFill>
                <a:effectLst/>
                <a:latin typeface="-apple-system"/>
              </a:rPr>
              <a:t>サイズのカップです。熱いものを入れても持ちにくくなく、冷たいものを入れても結露しにくい点が高ポイント！</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18126" y="1635301"/>
            <a:ext cx="3174086" cy="3174086"/>
          </a:xfrm>
          <a:prstGeom prst="rect">
            <a:avLst/>
          </a:prstGeom>
        </p:spPr>
      </p:pic>
    </p:spTree>
    <p:extLst>
      <p:ext uri="{BB962C8B-B14F-4D97-AF65-F5344CB8AC3E}">
        <p14:creationId xmlns:p14="http://schemas.microsoft.com/office/powerpoint/2010/main" val="4256225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ZaLatto</a:t>
            </a:r>
            <a:r>
              <a:rPr lang="ja-JP" altLang="en-US" sz="2000">
                <a:solidFill>
                  <a:schemeClr val="bg1"/>
                </a:solidFill>
                <a:latin typeface="Meiryo UI" panose="020B0604030504040204" pitchFamily="34" charset="-128"/>
                <a:ea typeface="Meiryo UI" panose="020B0604030504040204" pitchFamily="34" charset="-128"/>
              </a:rPr>
              <a:t>サーモハンドルスタイルボトル </a:t>
            </a:r>
            <a:r>
              <a:rPr lang="en-US" altLang="ja-JP" sz="2000" dirty="0">
                <a:solidFill>
                  <a:schemeClr val="bg1"/>
                </a:solidFill>
                <a:latin typeface="Meiryo UI" panose="020B0604030504040204" pitchFamily="34" charset="-128"/>
                <a:ea typeface="Meiryo UI" panose="020B0604030504040204" pitchFamily="34" charset="-128"/>
              </a:rPr>
              <a:t>500ml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材：ステンレス</a:t>
            </a:r>
            <a:r>
              <a:rPr lang="en-US" altLang="ja-JP" sz="900" dirty="0">
                <a:latin typeface="Meiryo UI" panose="020B0604030504040204" pitchFamily="34" charset="-128"/>
                <a:ea typeface="Meiryo UI" panose="020B0604030504040204" pitchFamily="34" charset="-128"/>
              </a:rPr>
              <a:t>(18-8)､PP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φ76×270</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500ml</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考：レッド・ネイビー・ブラック・グレー・カーキ・ホワイト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あえてざらっとした手触りの塗装を表面に施したステンレス素材とハンドルが特徴の</a:t>
            </a:r>
            <a:r>
              <a:rPr lang="en-US" altLang="ja-JP" sz="1600" dirty="0">
                <a:latin typeface="Meiryo UI" panose="020B0604030504040204" pitchFamily="34" charset="-128"/>
                <a:ea typeface="Meiryo UI" panose="020B0604030504040204" pitchFamily="34" charset="-128"/>
              </a:rPr>
              <a:t>500ml</a:t>
            </a:r>
            <a:r>
              <a:rPr lang="ja-JP" altLang="en-US" sz="1600">
                <a:latin typeface="Meiryo UI" panose="020B0604030504040204" pitchFamily="34" charset="-128"/>
                <a:ea typeface="Meiryo UI" panose="020B0604030504040204" pitchFamily="34" charset="-128"/>
              </a:rPr>
              <a:t>ボトルです。カラーバリエーションは全</a:t>
            </a:r>
            <a:r>
              <a:rPr lang="en-US" altLang="ja-JP" sz="1600" dirty="0">
                <a:latin typeface="Meiryo UI" panose="020B0604030504040204" pitchFamily="34" charset="-128"/>
                <a:ea typeface="Meiryo UI" panose="020B0604030504040204" pitchFamily="34" charset="-128"/>
              </a:rPr>
              <a:t>6</a:t>
            </a:r>
            <a:r>
              <a:rPr lang="ja-JP" altLang="en-US" sz="1600">
                <a:latin typeface="Meiryo UI" panose="020B0604030504040204" pitchFamily="34" charset="-128"/>
                <a:ea typeface="Meiryo UI" panose="020B0604030504040204" pitchFamily="34" charset="-128"/>
              </a:rPr>
              <a:t>色と豊富ですのでオリジナル名入れに合わせてお選びください。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3FBF4BD9-E081-6971-6438-2E6A02CEC25B}"/>
              </a:ext>
            </a:extLst>
          </p:cNvPr>
          <p:cNvPicPr>
            <a:picLocks noChangeAspect="1"/>
          </p:cNvPicPr>
          <p:nvPr/>
        </p:nvPicPr>
        <p:blipFill>
          <a:blip r:embed="rId5"/>
          <a:stretch>
            <a:fillRect/>
          </a:stretch>
        </p:blipFill>
        <p:spPr>
          <a:xfrm>
            <a:off x="695459" y="1329335"/>
            <a:ext cx="3682340" cy="3682340"/>
          </a:xfrm>
          <a:prstGeom prst="rect">
            <a:avLst/>
          </a:prstGeom>
        </p:spPr>
      </p:pic>
    </p:spTree>
    <p:extLst>
      <p:ext uri="{BB962C8B-B14F-4D97-AF65-F5344CB8AC3E}">
        <p14:creationId xmlns:p14="http://schemas.microsoft.com/office/powerpoint/2010/main" val="4166501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くるっとハンドルマグタンブラー </a:t>
            </a:r>
            <a:r>
              <a:rPr lang="en-US" altLang="ja-JP" sz="2000" dirty="0">
                <a:solidFill>
                  <a:schemeClr val="bg1"/>
                </a:solidFill>
                <a:latin typeface="Meiryo UI" panose="020B0604030504040204" pitchFamily="34" charset="-128"/>
                <a:ea typeface="Meiryo UI" panose="020B0604030504040204" pitchFamily="34" charset="-128"/>
              </a:rPr>
              <a:t>280ml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カラー展開：チャコールブラック、オフホワイト、ダスティピンク、ダスティブルー</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ステンレス</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φ86×141(mm)(</a:t>
            </a:r>
            <a:r>
              <a:rPr lang="ja-JP" altLang="en-US" sz="900" dirty="0">
                <a:latin typeface="Meiryo UI" panose="020B0604030504040204" pitchFamily="34" charset="-128"/>
                <a:ea typeface="Meiryo UI" panose="020B0604030504040204" pitchFamily="34" charset="-128"/>
              </a:rPr>
              <a:t>ハンドルを上にした場合</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280ml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ハンドルが上下にくるっと回転して持ち運びに便利な容量</a:t>
            </a:r>
            <a:r>
              <a:rPr lang="en-US" altLang="ja-JP" sz="1600" dirty="0"/>
              <a:t>310ml</a:t>
            </a:r>
            <a:r>
              <a:rPr lang="ja-JP" altLang="en-US" sz="1600" dirty="0"/>
              <a:t>のマグタンブラー。開閉楽々なスライド式の蓋付で、飲み口が左右両側に付いている右利き・左利き問わず使いやすい設計です。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4" name="図 43">
            <a:extLst>
              <a:ext uri="{FF2B5EF4-FFF2-40B4-BE49-F238E27FC236}">
                <a16:creationId xmlns:a16="http://schemas.microsoft.com/office/drawing/2014/main" id="{8554B8DB-49DC-528A-AC0E-C4639FC8C254}"/>
              </a:ext>
            </a:extLst>
          </p:cNvPr>
          <p:cNvPicPr>
            <a:picLocks noChangeAspect="1"/>
          </p:cNvPicPr>
          <p:nvPr/>
        </p:nvPicPr>
        <p:blipFill>
          <a:blip r:embed="rId5"/>
          <a:stretch>
            <a:fillRect/>
          </a:stretch>
        </p:blipFill>
        <p:spPr>
          <a:xfrm>
            <a:off x="736083" y="1410007"/>
            <a:ext cx="3556148" cy="3556148"/>
          </a:xfrm>
          <a:prstGeom prst="rect">
            <a:avLst/>
          </a:prstGeom>
        </p:spPr>
      </p:pic>
    </p:spTree>
    <p:extLst>
      <p:ext uri="{BB962C8B-B14F-4D97-AF65-F5344CB8AC3E}">
        <p14:creationId xmlns:p14="http://schemas.microsoft.com/office/powerpoint/2010/main" val="4276137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ポータブルワイヤレススピーカー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カラー展開：シルバー、ブラック</a:t>
            </a:r>
          </a:p>
          <a:p>
            <a:r>
              <a:rPr lang="ja-JP" altLang="en-US" sz="900" dirty="0">
                <a:latin typeface="Meiryo UI" panose="020B0604030504040204" pitchFamily="34" charset="-128"/>
                <a:ea typeface="Meiryo UI" panose="020B0604030504040204" pitchFamily="34" charset="-128"/>
              </a:rPr>
              <a:t>素材：アルミニウム、鉄</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φ69×48mm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75×82×80mm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セット内容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本体、</a:t>
            </a:r>
            <a:r>
              <a:rPr lang="en-US" altLang="ja-JP" sz="900" dirty="0" err="1">
                <a:latin typeface="Meiryo UI" panose="020B0604030504040204" pitchFamily="34" charset="-128"/>
                <a:ea typeface="Meiryo UI" panose="020B0604030504040204" pitchFamily="34" charset="-128"/>
              </a:rPr>
              <a:t>microUSB</a:t>
            </a:r>
            <a:r>
              <a:rPr lang="ja-JP" altLang="en-US" sz="900" dirty="0">
                <a:latin typeface="Meiryo UI" panose="020B0604030504040204" pitchFamily="34" charset="-128"/>
                <a:ea typeface="Meiryo UI" panose="020B0604030504040204" pitchFamily="34" charset="-128"/>
              </a:rPr>
              <a:t>ケーブル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持ち運びに便利な、手の平サイズのポータブルワイヤレススピーカー。ワイヤレスだからどこでも音楽が楽しめて、アウトドア・キャンプでも大活躍！キャンペーン用のノベルティグッズに最適です。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2D5E6D8-44BD-BF55-F479-7D2DDF5041EC}"/>
              </a:ext>
            </a:extLst>
          </p:cNvPr>
          <p:cNvPicPr>
            <a:picLocks noChangeAspect="1"/>
          </p:cNvPicPr>
          <p:nvPr/>
        </p:nvPicPr>
        <p:blipFill>
          <a:blip r:embed="rId5"/>
          <a:stretch>
            <a:fillRect/>
          </a:stretch>
        </p:blipFill>
        <p:spPr>
          <a:xfrm>
            <a:off x="670974" y="1403884"/>
            <a:ext cx="3639927" cy="3639927"/>
          </a:xfrm>
          <a:prstGeom prst="rect">
            <a:avLst/>
          </a:prstGeom>
        </p:spPr>
      </p:pic>
    </p:spTree>
    <p:extLst>
      <p:ext uri="{BB962C8B-B14F-4D97-AF65-F5344CB8AC3E}">
        <p14:creationId xmlns:p14="http://schemas.microsoft.com/office/powerpoint/2010/main" val="2405614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ウッドキャップ・ラウンドタンブラー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カラー展開：シルバー、シャンパンゴールド、マットブラック</a:t>
            </a:r>
          </a:p>
          <a:p>
            <a:r>
              <a:rPr lang="ja-JP" altLang="en-US" sz="900" dirty="0">
                <a:latin typeface="Meiryo UI" panose="020B0604030504040204" pitchFamily="34" charset="-128"/>
                <a:ea typeface="Meiryo UI" panose="020B0604030504040204" pitchFamily="34" charset="-128"/>
              </a:rPr>
              <a:t>素材：ステンレス、天然木、シリコーンゴム</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87×</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87×</a:t>
            </a:r>
            <a:r>
              <a:rPr lang="ja-JP" altLang="en-US" sz="900" dirty="0">
                <a:latin typeface="Meiryo UI" panose="020B0604030504040204" pitchFamily="34" charset="-128"/>
                <a:ea typeface="Meiryo UI" panose="020B0604030504040204" pitchFamily="34" charset="-128"/>
              </a:rPr>
              <a:t>高</a:t>
            </a:r>
            <a:r>
              <a:rPr lang="en-US" altLang="ja-JP" sz="900" dirty="0">
                <a:latin typeface="Meiryo UI" panose="020B0604030504040204" pitchFamily="34" charset="-128"/>
                <a:ea typeface="Meiryo UI" panose="020B0604030504040204" pitchFamily="34" charset="-128"/>
              </a:rPr>
              <a:t>118mm</a:t>
            </a:r>
          </a:p>
          <a:p>
            <a:r>
              <a:rPr lang="ja-JP" altLang="en-US" sz="900" dirty="0">
                <a:latin typeface="Meiryo UI" panose="020B0604030504040204" pitchFamily="34" charset="-128"/>
                <a:ea typeface="Meiryo UI" panose="020B0604030504040204" pitchFamily="34" charset="-128"/>
              </a:rPr>
              <a:t>包装：箱入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ウッドキャップ付きのおしゃれなステンレスタンブラー。真空</a:t>
            </a:r>
            <a:r>
              <a:rPr lang="en-US" altLang="ja-JP" sz="1600" dirty="0"/>
              <a:t>2</a:t>
            </a:r>
            <a:r>
              <a:rPr lang="ja-JP" altLang="en-US" sz="1600" dirty="0"/>
              <a:t>重構造で、中身の温度をしっかり維持します。本体とキャップに名入れができるので、物販品やノベルティグッズにおススメです。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22445E3-FE70-A3EE-66A2-75742611AFB5}"/>
              </a:ext>
            </a:extLst>
          </p:cNvPr>
          <p:cNvPicPr>
            <a:picLocks noChangeAspect="1"/>
          </p:cNvPicPr>
          <p:nvPr/>
        </p:nvPicPr>
        <p:blipFill>
          <a:blip r:embed="rId5"/>
          <a:stretch>
            <a:fillRect/>
          </a:stretch>
        </p:blipFill>
        <p:spPr>
          <a:xfrm>
            <a:off x="717841" y="1411148"/>
            <a:ext cx="3582089" cy="3582089"/>
          </a:xfrm>
          <a:prstGeom prst="rect">
            <a:avLst/>
          </a:prstGeom>
        </p:spPr>
      </p:pic>
    </p:spTree>
    <p:extLst>
      <p:ext uri="{BB962C8B-B14F-4D97-AF65-F5344CB8AC3E}">
        <p14:creationId xmlns:p14="http://schemas.microsoft.com/office/powerpoint/2010/main" val="297969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ワイヤレススピーカー</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r>
              <a:rPr lang="ja-JP" altLang="en-US" sz="900" b="0" i="0" dirty="0">
                <a:solidFill>
                  <a:srgbClr val="333333"/>
                </a:solidFill>
                <a:effectLst/>
                <a:latin typeface="-apple-system"/>
              </a:rPr>
              <a:t>・アルミニウム・鉄</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l-GR" altLang="ja-JP" sz="900" b="0" i="0" dirty="0">
                <a:solidFill>
                  <a:srgbClr val="333333"/>
                </a:solidFill>
                <a:effectLst/>
                <a:latin typeface="-apple-system"/>
              </a:rPr>
              <a:t>Φ69×47</a:t>
            </a:r>
            <a:r>
              <a:rPr lang="en-US" altLang="ja-JP" sz="900" b="0" i="0" dirty="0">
                <a:solidFill>
                  <a:srgbClr val="333333"/>
                </a:solidFill>
                <a:effectLst/>
                <a:latin typeface="-apple-system"/>
              </a:rPr>
              <a:t>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充電ケーブル付</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/75×82×80mm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電源</a:t>
            </a:r>
            <a:r>
              <a:rPr lang="en-US" altLang="ja-JP" sz="900" b="0" i="0">
                <a:solidFill>
                  <a:srgbClr val="333333"/>
                </a:solidFill>
                <a:effectLst/>
                <a:latin typeface="-apple-system"/>
              </a:rPr>
              <a:t>/USB</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スマホやタブレットとワイヤレスで繋げられるクールでオシャレなスピーカーです。カラーバリエーションはシルバーとブラックの</a:t>
            </a:r>
            <a:r>
              <a:rPr lang="en-US" altLang="ja-JP" sz="1600" b="0" i="0" dirty="0">
                <a:solidFill>
                  <a:srgbClr val="333333"/>
                </a:solidFill>
                <a:effectLst/>
                <a:latin typeface="-apple-system"/>
              </a:rPr>
              <a:t>2</a:t>
            </a:r>
            <a:r>
              <a:rPr lang="ja-JP" altLang="en-US" sz="1600" b="0" i="0" dirty="0">
                <a:solidFill>
                  <a:srgbClr val="333333"/>
                </a:solidFill>
                <a:effectLst/>
                <a:latin typeface="-apple-system"/>
              </a:rPr>
              <a:t>色展開。オリジナル名入れも承っております。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7A12B95D-EE1A-F3B9-EEDD-A8648888A538}"/>
              </a:ext>
            </a:extLst>
          </p:cNvPr>
          <p:cNvPicPr>
            <a:picLocks noChangeAspect="1"/>
          </p:cNvPicPr>
          <p:nvPr/>
        </p:nvPicPr>
        <p:blipFill>
          <a:blip r:embed="rId5"/>
          <a:stretch>
            <a:fillRect/>
          </a:stretch>
        </p:blipFill>
        <p:spPr>
          <a:xfrm>
            <a:off x="776706" y="1371901"/>
            <a:ext cx="3534641" cy="3534641"/>
          </a:xfrm>
          <a:prstGeom prst="rect">
            <a:avLst/>
          </a:prstGeom>
        </p:spPr>
      </p:pic>
    </p:spTree>
    <p:extLst>
      <p:ext uri="{BB962C8B-B14F-4D97-AF65-F5344CB8AC3E}">
        <p14:creationId xmlns:p14="http://schemas.microsoft.com/office/powerpoint/2010/main" val="1410097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レザーメモカバー</a:t>
            </a:r>
            <a:r>
              <a:rPr lang="en-US" altLang="ja-JP" sz="2000" dirty="0">
                <a:solidFill>
                  <a:schemeClr val="bg1"/>
                </a:solidFill>
                <a:latin typeface="Meiryo UI" panose="020B0604030504040204" pitchFamily="34" charset="-128"/>
                <a:ea typeface="Meiryo UI" panose="020B0604030504040204" pitchFamily="34" charset="-128"/>
              </a:rPr>
              <a:t>A7</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牛革・紙</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115×84×20m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/130×95×28mm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ロディアメモパッド付</a:t>
            </a:r>
            <a:r>
              <a:rPr lang="en-US" altLang="ja-JP" sz="900" b="0" i="0" dirty="0">
                <a:solidFill>
                  <a:srgbClr val="333333"/>
                </a:solidFill>
                <a:effectLst/>
                <a:latin typeface="-apple-system"/>
              </a:rPr>
              <a:t>(3</a:t>
            </a:r>
            <a:r>
              <a:rPr lang="ja-JP" altLang="en-US" sz="900" b="0" i="0" dirty="0">
                <a:solidFill>
                  <a:srgbClr val="333333"/>
                </a:solidFill>
                <a:effectLst/>
                <a:latin typeface="-apple-system"/>
              </a:rPr>
              <a:t>色から選択可</a:t>
            </a:r>
            <a:r>
              <a:rPr lang="en-US" altLang="ja-JP" sz="900" b="0" i="0" dirty="0">
                <a:solidFill>
                  <a:srgbClr val="333333"/>
                </a:solidFill>
                <a:effectLst/>
                <a:latin typeface="-apple-system"/>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高級感のある牛革を贅沢に使用した、見た目もシックで格好良い</a:t>
            </a:r>
            <a:r>
              <a:rPr lang="en-US" altLang="ja-JP" sz="1600" b="0" i="0" dirty="0">
                <a:solidFill>
                  <a:srgbClr val="333333"/>
                </a:solidFill>
                <a:effectLst/>
                <a:latin typeface="-apple-system"/>
              </a:rPr>
              <a:t>A7</a:t>
            </a:r>
            <a:r>
              <a:rPr lang="ja-JP" altLang="en-US" sz="1600" b="0" i="0" dirty="0">
                <a:solidFill>
                  <a:srgbClr val="333333"/>
                </a:solidFill>
                <a:effectLst/>
                <a:latin typeface="-apple-system"/>
              </a:rPr>
              <a:t>サイズのレザーメモカバーです。名入れプリントも可能ですので、オリジナルグッズ用などにもおすすめです。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87610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竹のフォトフレームクロック</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素材：竹、</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W190×H200×D20mm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311g</a:t>
            </a:r>
          </a:p>
          <a:p>
            <a:r>
              <a:rPr lang="ja-JP" altLang="en-US" sz="900" dirty="0">
                <a:latin typeface="Meiryo UI" panose="020B0604030504040204" pitchFamily="34" charset="-128"/>
                <a:ea typeface="Meiryo UI" panose="020B0604030504040204" pitchFamily="34" charset="-128"/>
              </a:rPr>
              <a:t>付属品：取扱説明書兼保証書　単</a:t>
            </a:r>
            <a:r>
              <a:rPr lang="en-US" altLang="ja-JP" sz="900" dirty="0">
                <a:latin typeface="Meiryo UI" panose="020B0604030504040204" pitchFamily="34" charset="-128"/>
                <a:ea typeface="Meiryo UI" panose="020B0604030504040204" pitchFamily="34" charset="-128"/>
              </a:rPr>
              <a:t>4×2</a:t>
            </a:r>
            <a:r>
              <a:rPr lang="ja-JP" altLang="en-US" sz="900" dirty="0">
                <a:latin typeface="Meiryo UI" panose="020B0604030504040204" pitchFamily="34" charset="-128"/>
                <a:ea typeface="Meiryo UI" panose="020B0604030504040204" pitchFamily="34" charset="-128"/>
              </a:rPr>
              <a:t>本</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備考：・クォーツ時計　・日付表示　・温度表示　・アラーム　・スヌーズ　・写真サイズ</a:t>
            </a:r>
            <a:r>
              <a:rPr lang="en-US" altLang="ja-JP" sz="900" dirty="0">
                <a:latin typeface="Meiryo UI" panose="020B0604030504040204" pitchFamily="34" charset="-128"/>
                <a:ea typeface="Meiryo UI" panose="020B0604030504040204" pitchFamily="34" charset="-128"/>
              </a:rPr>
              <a:t>100*150mm</a:t>
            </a:r>
            <a:r>
              <a:rPr lang="ja-JP" altLang="en-US" sz="900" dirty="0">
                <a:latin typeface="Meiryo UI" panose="020B0604030504040204" pitchFamily="34" charset="-128"/>
                <a:ea typeface="Meiryo UI" panose="020B0604030504040204" pitchFamily="34" charset="-128"/>
              </a:rPr>
              <a:t>　・縦置き</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横置き兼用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成長が早くて丈夫なことからエコな素材として昨今注目度の高い「竹」を使ったフォトフレームクロック。デジタル表示で時計、日付、温度がひと目で確認でき、アラーム・スヌーズ機能付きも◎！</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CAC396BD-425A-4E5C-3DB8-8B6A55BD451D}"/>
              </a:ext>
            </a:extLst>
          </p:cNvPr>
          <p:cNvPicPr>
            <a:picLocks noChangeAspect="1"/>
          </p:cNvPicPr>
          <p:nvPr/>
        </p:nvPicPr>
        <p:blipFill>
          <a:blip r:embed="rId5"/>
          <a:stretch>
            <a:fillRect/>
          </a:stretch>
        </p:blipFill>
        <p:spPr>
          <a:xfrm>
            <a:off x="646678" y="1383322"/>
            <a:ext cx="3682041" cy="3682041"/>
          </a:xfrm>
          <a:prstGeom prst="rect">
            <a:avLst/>
          </a:prstGeom>
        </p:spPr>
      </p:pic>
    </p:spTree>
    <p:extLst>
      <p:ext uri="{BB962C8B-B14F-4D97-AF65-F5344CB8AC3E}">
        <p14:creationId xmlns:p14="http://schemas.microsoft.com/office/powerpoint/2010/main" val="525514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本革名刺＆カードケース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069127"/>
            <a:ext cx="4140913" cy="12025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材：本革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W100×H60×D20mm</a:t>
            </a: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装：クリアケース入り</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生産国：日本製</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考：黒・ブラウン・グレージュ・赤</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注意事項 	</a:t>
            </a:r>
          </a:p>
          <a:p>
            <a:r>
              <a:rPr lang="ja-JP" altLang="en-US" sz="900">
                <a:latin typeface="Meiryo UI" panose="020B0604030504040204" pitchFamily="34" charset="-128"/>
                <a:ea typeface="Meiryo UI" panose="020B0604030504040204" pitchFamily="34" charset="-128"/>
              </a:rPr>
              <a:t>受注生産品となりますので、発送までにお時間をいただいております。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納期についてはお問い合わせください。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4893607"/>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778191"/>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本革素材がビジネスシーンにマッチするオシャレで上質な名刺＆カードケースです。カラーバリエーションは黒、ブラウン、グレージュ、赤の全</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色です。是非ご活用ください。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descr="https://www.kilamek-novelty.com/html/upload/save_image/hi-245541/245541-01.jpg">
            <a:extLst>
              <a:ext uri="{FF2B5EF4-FFF2-40B4-BE49-F238E27FC236}">
                <a16:creationId xmlns:a16="http://schemas.microsoft.com/office/drawing/2014/main" id="{74B57C11-B6D3-814B-9CE7-93572A7B40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1729" y="1440688"/>
            <a:ext cx="3096436" cy="3096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726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レザー</a:t>
            </a:r>
            <a:r>
              <a:rPr lang="en" altLang="ja-JP" sz="2000" dirty="0">
                <a:solidFill>
                  <a:schemeClr val="bg1"/>
                </a:solidFill>
                <a:latin typeface="Meiryo UI" panose="020B0604030504040204" pitchFamily="34" charset="-128"/>
                <a:ea typeface="Meiryo UI" panose="020B0604030504040204" pitchFamily="34" charset="-128"/>
              </a:rPr>
              <a:t>ID</a:t>
            </a:r>
            <a:r>
              <a:rPr lang="ja-JP" altLang="en-US" sz="2000">
                <a:solidFill>
                  <a:schemeClr val="bg1"/>
                </a:solidFill>
                <a:latin typeface="Meiryo UI" panose="020B0604030504040204" pitchFamily="34" charset="-128"/>
                <a:ea typeface="Meiryo UI" panose="020B0604030504040204" pitchFamily="34" charset="-128"/>
              </a:rPr>
              <a:t>カードホルダー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ネックストラップ付</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材：牛革</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スプリットレザー</a:t>
            </a:r>
            <a:r>
              <a:rPr lang="en-US" altLang="ja-JP" sz="900" dirty="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PVC､PU､</a:t>
            </a:r>
            <a:r>
              <a:rPr lang="ja-JP" altLang="en-US" sz="900">
                <a:latin typeface="Meiryo UI" panose="020B0604030504040204" pitchFamily="34" charset="-128"/>
                <a:ea typeface="Meiryo UI" panose="020B0604030504040204" pitchFamily="34" charset="-128"/>
              </a:rPr>
              <a:t>亜鉛合金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：カードケース</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101×80×2</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ネックストラップ</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830×8</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付属品：取説付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考：チョコレートブラウン・リアルブラック・ホワイト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高級感のある牛革素材を使っていますのでビジネスシーンにも最適な</a:t>
            </a:r>
            <a:r>
              <a:rPr lang="en" altLang="ja-JP" sz="1600" dirty="0">
                <a:latin typeface="Meiryo UI" panose="020B0604030504040204" pitchFamily="34" charset="-128"/>
                <a:ea typeface="Meiryo UI" panose="020B0604030504040204" pitchFamily="34" charset="-128"/>
              </a:rPr>
              <a:t>ID</a:t>
            </a:r>
            <a:r>
              <a:rPr lang="ja-JP" altLang="en-US" sz="1600">
                <a:latin typeface="Meiryo UI" panose="020B0604030504040204" pitchFamily="34" charset="-128"/>
                <a:ea typeface="Meiryo UI" panose="020B0604030504040204" pitchFamily="34" charset="-128"/>
              </a:rPr>
              <a:t>カードホルダーです。本体と同色のネットストラップ付き。カラーバリエーションは全</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色。オリジナル名入れも可能です。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4" name="図 33">
            <a:extLst>
              <a:ext uri="{FF2B5EF4-FFF2-40B4-BE49-F238E27FC236}">
                <a16:creationId xmlns:a16="http://schemas.microsoft.com/office/drawing/2014/main" id="{A978EFCC-014E-244B-97DF-D2F760B38D5D}"/>
              </a:ext>
            </a:extLst>
          </p:cNvPr>
          <p:cNvPicPr>
            <a:picLocks noChangeAspect="1"/>
          </p:cNvPicPr>
          <p:nvPr/>
        </p:nvPicPr>
        <p:blipFill>
          <a:blip r:embed="rId5"/>
          <a:stretch>
            <a:fillRect/>
          </a:stretch>
        </p:blipFill>
        <p:spPr>
          <a:xfrm>
            <a:off x="667116" y="1421129"/>
            <a:ext cx="3762678" cy="3514379"/>
          </a:xfrm>
          <a:prstGeom prst="rect">
            <a:avLst/>
          </a:prstGeom>
        </p:spPr>
      </p:pic>
    </p:spTree>
    <p:extLst>
      <p:ext uri="{BB962C8B-B14F-4D97-AF65-F5344CB8AC3E}">
        <p14:creationId xmlns:p14="http://schemas.microsoft.com/office/powerpoint/2010/main" val="54539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文具まとめて持ち運びポーチ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115×210×20mm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ペンケースとして、コスメケースとして、また</a:t>
            </a:r>
            <a:r>
              <a:rPr lang="en-US" altLang="ja-JP" sz="1600" dirty="0">
                <a:latin typeface="Meiryo UI" panose="020B0604030504040204" pitchFamily="34" charset="-128"/>
                <a:ea typeface="Meiryo UI" panose="020B0604030504040204" pitchFamily="34" charset="-128"/>
              </a:rPr>
              <a:t>USB</a:t>
            </a:r>
            <a:r>
              <a:rPr lang="ja-JP" altLang="en-US" sz="1600">
                <a:latin typeface="Meiryo UI" panose="020B0604030504040204" pitchFamily="34" charset="-128"/>
                <a:ea typeface="Meiryo UI" panose="020B0604030504040204" pitchFamily="34" charset="-128"/>
              </a:rPr>
              <a:t>ケーブルやバッテリーなどを入れるモバイルグッズ入れとしても利用できる万能ポーチです。カラーバリエーションは全</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EBBB11CA-E29B-8247-A81A-1E41868CE669}"/>
              </a:ext>
            </a:extLst>
          </p:cNvPr>
          <p:cNvPicPr>
            <a:picLocks noChangeAspect="1"/>
          </p:cNvPicPr>
          <p:nvPr/>
        </p:nvPicPr>
        <p:blipFill>
          <a:blip r:embed="rId5"/>
          <a:stretch>
            <a:fillRect/>
          </a:stretch>
        </p:blipFill>
        <p:spPr>
          <a:xfrm>
            <a:off x="386450" y="1532049"/>
            <a:ext cx="4182360" cy="3403459"/>
          </a:xfrm>
          <a:prstGeom prst="rect">
            <a:avLst/>
          </a:prstGeom>
        </p:spPr>
      </p:pic>
    </p:spTree>
    <p:extLst>
      <p:ext uri="{BB962C8B-B14F-4D97-AF65-F5344CB8AC3E}">
        <p14:creationId xmlns:p14="http://schemas.microsoft.com/office/powerpoint/2010/main" val="2223208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レザーメモカバー</a:t>
            </a:r>
            <a:r>
              <a:rPr lang="en-US" altLang="ja-JP" sz="2000" dirty="0">
                <a:solidFill>
                  <a:schemeClr val="bg1"/>
                </a:solidFill>
                <a:latin typeface="Meiryo UI" panose="020B0604030504040204" pitchFamily="34" charset="-128"/>
                <a:ea typeface="Meiryo UI" panose="020B0604030504040204" pitchFamily="34" charset="-128"/>
              </a:rPr>
              <a:t>A6</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牛革・ポリエステル・紙</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176×130×26mm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/172×138×35mm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ロディアメモパッド付</a:t>
            </a:r>
            <a:r>
              <a:rPr lang="en-US" altLang="ja-JP" sz="900" b="0" i="0" dirty="0">
                <a:solidFill>
                  <a:srgbClr val="333333"/>
                </a:solidFill>
                <a:effectLst/>
                <a:latin typeface="-apple-system"/>
              </a:rPr>
              <a:t>(3</a:t>
            </a:r>
            <a:r>
              <a:rPr lang="ja-JP" altLang="en-US" sz="900" b="0" i="0" dirty="0">
                <a:solidFill>
                  <a:srgbClr val="333333"/>
                </a:solidFill>
                <a:effectLst/>
                <a:latin typeface="-apple-system"/>
              </a:rPr>
              <a:t>色から選択可</a:t>
            </a:r>
            <a:r>
              <a:rPr lang="en-US" altLang="ja-JP" sz="900" b="0" i="0" dirty="0">
                <a:solidFill>
                  <a:srgbClr val="333333"/>
                </a:solidFill>
                <a:effectLst/>
                <a:latin typeface="-apple-system"/>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高級感のある牛革を贅沢に使用した、見た目もシックで格好良い</a:t>
            </a:r>
            <a:r>
              <a:rPr lang="en-US" altLang="ja-JP" sz="1600" b="0" i="0" dirty="0">
                <a:solidFill>
                  <a:srgbClr val="333333"/>
                </a:solidFill>
                <a:effectLst/>
                <a:latin typeface="-apple-system"/>
              </a:rPr>
              <a:t>A6</a:t>
            </a:r>
            <a:r>
              <a:rPr lang="ja-JP" altLang="en-US" sz="1600" b="0" i="0" dirty="0">
                <a:solidFill>
                  <a:srgbClr val="333333"/>
                </a:solidFill>
                <a:effectLst/>
                <a:latin typeface="-apple-system"/>
              </a:rPr>
              <a:t>サイズのレザーメモカバーです。名入れプリントも可能ですので、オリジナルグッズ用などにもおすすめです。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3940214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コードレスイヤホン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30×72×40mm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充電ケーブル付</a:t>
            </a:r>
            <a:endParaRPr lang="en-US" altLang="ja-JP" sz="900" b="0" i="0" dirty="0">
              <a:solidFill>
                <a:srgbClr val="333333"/>
              </a:solidFill>
              <a:effectLst/>
              <a:latin typeface="-apple-system"/>
            </a:endParaRPr>
          </a:p>
          <a:p>
            <a:pPr>
              <a:tabLst>
                <a:tab pos="450850" algn="l"/>
                <a:tab pos="631825" algn="l"/>
              </a:tabLst>
            </a:pPr>
            <a:r>
              <a:rPr lang="ja-JP" altLang="en-US" sz="900" dirty="0">
                <a:latin typeface="Meiryo UI" panose="020B0604030504040204" pitchFamily="34" charset="-128"/>
                <a:ea typeface="Meiryo UI" panose="020B0604030504040204" pitchFamily="34" charset="-128"/>
              </a:rPr>
              <a:t>包　 装</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箱入・スリーブ箱入 箱サイズ</a:t>
            </a:r>
            <a:r>
              <a:rPr lang="en-US" altLang="ja-JP" sz="900" b="0" i="0" dirty="0">
                <a:solidFill>
                  <a:srgbClr val="333333"/>
                </a:solidFill>
                <a:effectLst/>
                <a:latin typeface="-apple-system"/>
              </a:rPr>
              <a:t>/70×105×47mm</a:t>
            </a:r>
          </a:p>
          <a:p>
            <a:pPr>
              <a:tabLst>
                <a:tab pos="450850" algn="l"/>
                <a:tab pos="631825" algn="l"/>
              </a:tabLst>
            </a:pPr>
            <a:r>
              <a:rPr lang="ja-JP" altLang="en-US" sz="900" dirty="0">
                <a:latin typeface="Meiryo UI" panose="020B0604030504040204" pitchFamily="34" charset="-128"/>
                <a:ea typeface="Meiryo UI" panose="020B0604030504040204" pitchFamily="34" charset="-128"/>
              </a:rPr>
              <a:t>備 　考</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zh-TW" altLang="en-US" sz="900" b="0" i="0" dirty="0">
                <a:solidFill>
                  <a:srgbClr val="333333"/>
                </a:solidFill>
                <a:effectLst/>
                <a:latin typeface="-apple-system"/>
              </a:rPr>
              <a:t>電源</a:t>
            </a:r>
            <a:r>
              <a:rPr lang="en-US" altLang="zh-TW" sz="900" b="0" i="0" dirty="0">
                <a:solidFill>
                  <a:srgbClr val="333333"/>
                </a:solidFill>
                <a:effectLst/>
                <a:latin typeface="-apple-system"/>
              </a:rPr>
              <a:t>/USB</a:t>
            </a:r>
            <a:r>
              <a:rPr lang="zh-TW" altLang="en-US" sz="900" b="0" i="0" dirty="0">
                <a:solidFill>
                  <a:srgbClr val="333333"/>
                </a:solidFill>
                <a:effectLst/>
                <a:latin typeface="-apple-system"/>
              </a:rPr>
              <a:t>、特定無線設備認証済</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完全コードレスのためタッチノイズや絡まりなどが一切なく、ストレスが溜まらず利用できる便利なイヤホンです。専用の充電ケースにオリジナル名入れも可能。是非ご活用ください。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868698" y="1635301"/>
            <a:ext cx="3174086" cy="3174086"/>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USB Type-C 3</a:t>
            </a:r>
            <a:r>
              <a:rPr lang="ja-JP" altLang="en-US" sz="2000" dirty="0">
                <a:solidFill>
                  <a:schemeClr val="bg1"/>
                </a:solidFill>
                <a:latin typeface="Meiryo UI" panose="020B0604030504040204" pitchFamily="34" charset="-128"/>
                <a:ea typeface="Meiryo UI" panose="020B0604030504040204" pitchFamily="34" charset="-128"/>
              </a:rPr>
              <a:t>ポートスリムハブ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W76.8×D19.7×H7.4mm</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13.5g</a:t>
            </a:r>
          </a:p>
          <a:p>
            <a:r>
              <a:rPr lang="ja-JP" altLang="en-US" sz="900" dirty="0">
                <a:latin typeface="Meiryo UI" panose="020B0604030504040204" pitchFamily="34" charset="-128"/>
                <a:ea typeface="Meiryo UI" panose="020B0604030504040204" pitchFamily="34" charset="-128"/>
              </a:rPr>
              <a:t>機能：インターフェース規格：</a:t>
            </a:r>
            <a:r>
              <a:rPr lang="en-US" altLang="ja-JP" sz="900" dirty="0">
                <a:latin typeface="Meiryo UI" panose="020B0604030504040204" pitchFamily="34" charset="-128"/>
                <a:ea typeface="Meiryo UI" panose="020B0604030504040204" pitchFamily="34" charset="-128"/>
              </a:rPr>
              <a:t>USB</a:t>
            </a:r>
            <a:r>
              <a:rPr lang="ja-JP" altLang="en-US" sz="900" dirty="0">
                <a:latin typeface="Meiryo UI" panose="020B0604030504040204" pitchFamily="34" charset="-128"/>
                <a:ea typeface="Meiryo UI" panose="020B0604030504040204" pitchFamily="34" charset="-128"/>
              </a:rPr>
              <a:t>仕様 </a:t>
            </a:r>
            <a:r>
              <a:rPr lang="en-US" altLang="ja-JP" sz="900" dirty="0">
                <a:latin typeface="Meiryo UI" panose="020B0604030504040204" pitchFamily="34" charset="-128"/>
                <a:ea typeface="Meiryo UI" panose="020B0604030504040204" pitchFamily="34" charset="-128"/>
              </a:rPr>
              <a:t>Ver.3.2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 Gen1/USB3.0</a:t>
            </a:r>
            <a:r>
              <a:rPr lang="ja-JP" altLang="en-US" sz="900" dirty="0">
                <a:latin typeface="Meiryo UI" panose="020B0604030504040204" pitchFamily="34" charset="-128"/>
                <a:ea typeface="Meiryo UI" panose="020B0604030504040204" pitchFamily="34" charset="-128"/>
              </a:rPr>
              <a:t>）準拠（</a:t>
            </a:r>
            <a:r>
              <a:rPr lang="en-US" altLang="ja-JP" sz="900" dirty="0">
                <a:latin typeface="Meiryo UI" panose="020B0604030504040204" pitchFamily="34" charset="-128"/>
                <a:ea typeface="Meiryo UI" panose="020B0604030504040204" pitchFamily="34" charset="-128"/>
              </a:rPr>
              <a:t>USB Ver.2.0/1.1</a:t>
            </a:r>
            <a:r>
              <a:rPr lang="ja-JP" altLang="en-US" sz="900" dirty="0">
                <a:latin typeface="Meiryo UI" panose="020B0604030504040204" pitchFamily="34" charset="-128"/>
                <a:ea typeface="Meiryo UI" panose="020B0604030504040204" pitchFamily="34" charset="-128"/>
              </a:rPr>
              <a:t>上位互換）</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は</a:t>
            </a:r>
            <a:r>
              <a:rPr lang="en-US" altLang="ja-JP" sz="900" dirty="0">
                <a:latin typeface="Meiryo UI" panose="020B0604030504040204" pitchFamily="34" charset="-128"/>
                <a:ea typeface="Meiryo UI" panose="020B0604030504040204" pitchFamily="34" charset="-128"/>
              </a:rPr>
              <a:t>USB-IF</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 Implementers Forum</a:t>
            </a:r>
            <a:r>
              <a:rPr lang="ja-JP" altLang="en-US" sz="900" dirty="0">
                <a:latin typeface="Meiryo UI" panose="020B0604030504040204" pitchFamily="34" charset="-128"/>
                <a:ea typeface="Meiryo UI" panose="020B0604030504040204" pitchFamily="34" charset="-128"/>
              </a:rPr>
              <a:t>）により</a:t>
            </a:r>
            <a:r>
              <a:rPr lang="en-US" altLang="ja-JP" sz="900" dirty="0">
                <a:latin typeface="Meiryo UI" panose="020B0604030504040204" pitchFamily="34" charset="-128"/>
                <a:ea typeface="Meiryo UI" panose="020B0604030504040204" pitchFamily="34" charset="-128"/>
              </a:rPr>
              <a:t>USB3.1/3.0</a:t>
            </a:r>
            <a:r>
              <a:rPr lang="ja-JP" altLang="en-US" sz="900" dirty="0">
                <a:latin typeface="Meiryo UI" panose="020B0604030504040204" pitchFamily="34" charset="-128"/>
                <a:ea typeface="Meiryo UI" panose="020B0604030504040204" pitchFamily="34" charset="-128"/>
              </a:rPr>
              <a:t>が名称変更されたもので同じ規格です。</a:t>
            </a:r>
          </a:p>
          <a:p>
            <a:r>
              <a:rPr lang="ja-JP" altLang="en-US" sz="900" dirty="0">
                <a:latin typeface="Meiryo UI" panose="020B0604030504040204" pitchFamily="34" charset="-128"/>
                <a:ea typeface="Meiryo UI" panose="020B0604030504040204" pitchFamily="34" charset="-128"/>
              </a:rPr>
              <a:t>付属品：コネクタ形状：</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USB3.1/USB3.0</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USB Type-C </a:t>
            </a:r>
            <a:r>
              <a:rPr lang="ja-JP" altLang="en-US" sz="900" dirty="0">
                <a:latin typeface="Meiryo UI" panose="020B0604030504040204" pitchFamily="34" charset="-128"/>
                <a:ea typeface="Meiryo UI" panose="020B0604030504040204" pitchFamily="34" charset="-128"/>
              </a:rPr>
              <a:t>コネクタ メス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（ダウンストリーム）、</a:t>
            </a:r>
            <a:r>
              <a:rPr lang="en-US" altLang="ja-JP" sz="900" dirty="0">
                <a:latin typeface="Meiryo UI" panose="020B0604030504040204" pitchFamily="34" charset="-128"/>
                <a:ea typeface="Meiryo UI" panose="020B0604030504040204" pitchFamily="34" charset="-128"/>
              </a:rPr>
              <a:t>USB3.2 Gen1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USB3.1/3.0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USB Type-C</a:t>
            </a:r>
            <a:r>
              <a:rPr lang="ja-JP" altLang="en-US" sz="900" dirty="0">
                <a:latin typeface="Meiryo UI" panose="020B0604030504040204" pitchFamily="34" charset="-128"/>
                <a:ea typeface="Meiryo UI" panose="020B0604030504040204" pitchFamily="34" charset="-128"/>
              </a:rPr>
              <a:t>コネクタ オス</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（アップストリーム）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パソコンに直付けできる、超スリムでコンパクトな高級感のあるアルミボディの</a:t>
            </a:r>
            <a:r>
              <a:rPr lang="en-US" altLang="ja-JP" sz="1600" dirty="0"/>
              <a:t>USB Type-C</a:t>
            </a:r>
            <a:r>
              <a:rPr lang="ja-JP" altLang="en-US" sz="1600" dirty="0"/>
              <a:t>ハブ。外出先・オフィス・ご自宅など場所を選ばず何処でも手軽に使えます。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4" name="図 23">
            <a:extLst>
              <a:ext uri="{FF2B5EF4-FFF2-40B4-BE49-F238E27FC236}">
                <a16:creationId xmlns:a16="http://schemas.microsoft.com/office/drawing/2014/main" id="{287A758A-1F95-05BB-9C68-A91CD34ED150}"/>
              </a:ext>
            </a:extLst>
          </p:cNvPr>
          <p:cNvPicPr>
            <a:picLocks noChangeAspect="1"/>
          </p:cNvPicPr>
          <p:nvPr/>
        </p:nvPicPr>
        <p:blipFill>
          <a:blip r:embed="rId5"/>
          <a:stretch>
            <a:fillRect/>
          </a:stretch>
        </p:blipFill>
        <p:spPr>
          <a:xfrm>
            <a:off x="659128" y="1398267"/>
            <a:ext cx="3652657" cy="3652657"/>
          </a:xfrm>
          <a:prstGeom prst="rect">
            <a:avLst/>
          </a:prstGeom>
        </p:spPr>
      </p:pic>
    </p:spTree>
    <p:extLst>
      <p:ext uri="{BB962C8B-B14F-4D97-AF65-F5344CB8AC3E}">
        <p14:creationId xmlns:p14="http://schemas.microsoft.com/office/powerpoint/2010/main" val="1030008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 altLang="ja-JP" sz="2000" dirty="0">
                <a:solidFill>
                  <a:schemeClr val="bg1"/>
                </a:solidFill>
                <a:latin typeface="Meiryo UI" panose="020B0604030504040204" pitchFamily="34" charset="-128"/>
                <a:ea typeface="Meiryo UI" panose="020B0604030504040204" pitchFamily="34" charset="-128"/>
              </a:rPr>
              <a:t>LED</a:t>
            </a:r>
            <a:r>
              <a:rPr lang="ja-JP" altLang="en-US" sz="2000">
                <a:solidFill>
                  <a:schemeClr val="bg1"/>
                </a:solidFill>
                <a:latin typeface="Meiryo UI" panose="020B0604030504040204" pitchFamily="34" charset="-128"/>
                <a:ea typeface="Meiryo UI" panose="020B0604030504040204" pitchFamily="34" charset="-128"/>
              </a:rPr>
              <a:t>ポータブルデスクライト ワイド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7781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ABS </a:t>
            </a:r>
            <a:r>
              <a:rPr lang="ja-JP" altLang="en-US" sz="900">
                <a:latin typeface="Meiryo UI" panose="020B0604030504040204" pitchFamily="34" charset="-128"/>
                <a:ea typeface="Meiryo UI" panose="020B0604030504040204" pitchFamily="34" charset="-128"/>
              </a:rPr>
              <a:t>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：収納時</a:t>
            </a:r>
            <a:r>
              <a:rPr lang="en-US" altLang="ja-JP" sz="900" dirty="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W72×H128×D45(mm)</a:t>
            </a:r>
          </a:p>
          <a:p>
            <a:r>
              <a:rPr lang="ja-JP" altLang="en-US" sz="900">
                <a:latin typeface="Meiryo UI" panose="020B0604030504040204" pitchFamily="34" charset="-128"/>
                <a:ea typeface="Meiryo UI" panose="020B0604030504040204" pitchFamily="34" charset="-128"/>
              </a:rPr>
              <a:t>付属品：取説付、</a:t>
            </a:r>
            <a:r>
              <a:rPr lang="en" altLang="ja-JP" sz="900" dirty="0">
                <a:latin typeface="Meiryo UI" panose="020B0604030504040204" pitchFamily="34" charset="-128"/>
                <a:ea typeface="Meiryo UI" panose="020B0604030504040204" pitchFamily="34" charset="-128"/>
              </a:rPr>
              <a:t>USB</a:t>
            </a:r>
            <a:r>
              <a:rPr lang="ja-JP" altLang="en" sz="90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DC</a:t>
            </a:r>
            <a:r>
              <a:rPr lang="ja-JP" altLang="en-US" sz="900">
                <a:latin typeface="Meiryo UI" panose="020B0604030504040204" pitchFamily="34" charset="-128"/>
                <a:ea typeface="Meiryo UI" panose="020B0604030504040204" pitchFamily="34" charset="-128"/>
              </a:rPr>
              <a:t>ケーブル付属</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1100</a:t>
            </a:r>
            <a:r>
              <a:rPr lang="en" altLang="ja-JP" sz="900">
                <a:latin typeface="Meiryo UI" panose="020B0604030504040204" pitchFamily="34" charset="-128"/>
                <a:ea typeface="Meiryo UI" panose="020B0604030504040204" pitchFamily="34" charset="-128"/>
              </a:rPr>
              <a:t>mm)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装：エアパッキン</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a:t>
            </a:r>
            <a:br>
              <a:rPr lang="en-US" altLang="ja-JP" sz="900" dirty="0">
                <a:latin typeface="Meiryo UI" panose="020B0604030504040204" pitchFamily="34" charset="-128"/>
                <a:ea typeface="Meiryo UI" panose="020B0604030504040204" pitchFamily="34" charset="-128"/>
              </a:rPr>
            </a:br>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考：電池は商品に含まれません</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　　　　　　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 altLang="ja-JP" sz="1600" dirty="0">
                <a:latin typeface="Meiryo UI" panose="020B0604030504040204" pitchFamily="34" charset="-128"/>
                <a:ea typeface="Meiryo UI" panose="020B0604030504040204" pitchFamily="34" charset="-128"/>
              </a:rPr>
              <a:t>USB</a:t>
            </a:r>
            <a:r>
              <a:rPr lang="ja-JP" altLang="en-US" sz="1600">
                <a:latin typeface="Meiryo UI" panose="020B0604030504040204" pitchFamily="34" charset="-128"/>
                <a:ea typeface="Meiryo UI" panose="020B0604030504040204" pitchFamily="34" charset="-128"/>
              </a:rPr>
              <a:t>電源可能でコンパクトに折りたためるため持ち歩きにも便利な</a:t>
            </a:r>
            <a:r>
              <a:rPr lang="en" altLang="ja-JP" sz="1600" dirty="0">
                <a:latin typeface="Meiryo UI" panose="020B0604030504040204" pitchFamily="34" charset="-128"/>
                <a:ea typeface="Meiryo UI" panose="020B0604030504040204" pitchFamily="34" charset="-128"/>
              </a:rPr>
              <a:t>LED</a:t>
            </a:r>
            <a:r>
              <a:rPr lang="ja-JP" altLang="en-US" sz="1600">
                <a:latin typeface="Meiryo UI" panose="020B0604030504040204" pitchFamily="34" charset="-128"/>
                <a:ea typeface="Meiryo UI" panose="020B0604030504040204" pitchFamily="34" charset="-128"/>
              </a:rPr>
              <a:t>デスクライトです。カラーバリエーションはブラックとホワイトの</a:t>
            </a:r>
            <a:r>
              <a:rPr lang="en-US" altLang="ja-JP" sz="1600" dirty="0">
                <a:latin typeface="Meiryo UI" panose="020B0604030504040204" pitchFamily="34" charset="-128"/>
                <a:ea typeface="Meiryo UI" panose="020B0604030504040204" pitchFamily="34" charset="-128"/>
              </a:rPr>
              <a:t>2</a:t>
            </a:r>
            <a:r>
              <a:rPr lang="ja-JP" altLang="en-US" sz="1600">
                <a:latin typeface="Meiryo UI" panose="020B0604030504040204" pitchFamily="34" charset="-128"/>
                <a:ea typeface="Meiryo UI" panose="020B0604030504040204" pitchFamily="34" charset="-128"/>
              </a:rPr>
              <a:t>色展開から選択可能。是非ご活用ください。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771007A4-503A-5097-E99D-BE34C554A73A}"/>
              </a:ext>
            </a:extLst>
          </p:cNvPr>
          <p:cNvPicPr>
            <a:picLocks noChangeAspect="1"/>
          </p:cNvPicPr>
          <p:nvPr/>
        </p:nvPicPr>
        <p:blipFill>
          <a:blip r:embed="rId5"/>
          <a:stretch>
            <a:fillRect/>
          </a:stretch>
        </p:blipFill>
        <p:spPr>
          <a:xfrm>
            <a:off x="761731" y="1445527"/>
            <a:ext cx="3560089" cy="3560089"/>
          </a:xfrm>
          <a:prstGeom prst="rect">
            <a:avLst/>
          </a:prstGeom>
        </p:spPr>
      </p:pic>
    </p:spTree>
    <p:extLst>
      <p:ext uri="{BB962C8B-B14F-4D97-AF65-F5344CB8AC3E}">
        <p14:creationId xmlns:p14="http://schemas.microsoft.com/office/powerpoint/2010/main" val="377881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木目調ワイヤレス充電器 ラウンド</a:t>
            </a:r>
            <a:r>
              <a:rPr lang="en-US" altLang="ja-JP" sz="2000" dirty="0">
                <a:solidFill>
                  <a:schemeClr val="bg1"/>
                </a:solidFill>
                <a:latin typeface="Meiryo UI" panose="020B0604030504040204" pitchFamily="34" charset="-128"/>
                <a:ea typeface="Meiryo UI" panose="020B0604030504040204" pitchFamily="34" charset="-128"/>
              </a:rPr>
              <a:t>10</a:t>
            </a:r>
            <a:r>
              <a:rPr lang="en" altLang="ja-JP" sz="2000" dirty="0">
                <a:solidFill>
                  <a:schemeClr val="bg1"/>
                </a:solidFill>
                <a:latin typeface="Meiryo UI" panose="020B0604030504040204" pitchFamily="34" charset="-128"/>
                <a:ea typeface="Meiryo UI" panose="020B0604030504040204" pitchFamily="34" charset="-128"/>
              </a:rPr>
              <a:t>W</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ABS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φ100×7(</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能：出力</a:t>
            </a:r>
            <a:r>
              <a:rPr lang="en-US" altLang="ja-JP" sz="900" dirty="0">
                <a:latin typeface="Meiryo UI" panose="020B0604030504040204" pitchFamily="34" charset="-128"/>
                <a:ea typeface="Meiryo UI" panose="020B0604030504040204" pitchFamily="34" charset="-128"/>
              </a:rPr>
              <a:t>/10</a:t>
            </a:r>
            <a:r>
              <a:rPr lang="en" altLang="ja-JP" sz="900" dirty="0">
                <a:latin typeface="Meiryo UI" panose="020B0604030504040204" pitchFamily="34" charset="-128"/>
                <a:ea typeface="Meiryo UI" panose="020B0604030504040204" pitchFamily="34" charset="-128"/>
              </a:rPr>
              <a:t>W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r>
              <a:rPr lang="en" altLang="ja-JP" sz="900" dirty="0">
                <a:latin typeface="Meiryo UI" panose="020B0604030504040204" pitchFamily="34" charset="-128"/>
                <a:ea typeface="Meiryo UI" panose="020B0604030504040204" pitchFamily="34" charset="-128"/>
              </a:rPr>
              <a:t>micro USB</a:t>
            </a:r>
            <a:r>
              <a:rPr lang="ja-JP" altLang="en-US" sz="900">
                <a:latin typeface="Meiryo UI" panose="020B0604030504040204" pitchFamily="34" charset="-128"/>
                <a:ea typeface="Meiryo UI" panose="020B0604030504040204" pitchFamily="34" charset="-128"/>
              </a:rPr>
              <a:t>ケーブル付属</a:t>
            </a:r>
            <a:r>
              <a:rPr lang="en" altLang="ja-JP" sz="900" dirty="0">
                <a:latin typeface="Meiryo UI" panose="020B0604030504040204" pitchFamily="34" charset="-128"/>
                <a:ea typeface="Meiryo UI" panose="020B0604030504040204" pitchFamily="34" charset="-128"/>
              </a:rPr>
              <a:t>Qi</a:t>
            </a:r>
            <a:r>
              <a:rPr lang="ja-JP" altLang="en-US" sz="900">
                <a:latin typeface="Meiryo UI" panose="020B0604030504040204" pitchFamily="34" charset="-128"/>
                <a:ea typeface="Meiryo UI" panose="020B0604030504040204" pitchFamily="34" charset="-128"/>
              </a:rPr>
              <a:t>規格対応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装：エアパッキン、紙箱</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考：ナチュラル・ブラウン</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en" altLang="ja-JP" sz="1600" dirty="0">
                <a:latin typeface="Meiryo UI" panose="020B0604030504040204" pitchFamily="34" charset="-128"/>
                <a:ea typeface="Meiryo UI" panose="020B0604030504040204" pitchFamily="34" charset="-128"/>
              </a:rPr>
              <a:t>10W</a:t>
            </a:r>
            <a:r>
              <a:rPr lang="ja-JP" altLang="en-US" sz="1600">
                <a:latin typeface="Meiryo UI" panose="020B0604030504040204" pitchFamily="34" charset="-128"/>
                <a:ea typeface="Meiryo UI" panose="020B0604030504040204" pitchFamily="34" charset="-128"/>
              </a:rPr>
              <a:t>の高速充電可能な上、見た目もお洒落な木目調でコンパクトなワイヤレス充電器です。オリジナル名入れ可能ですので、イベントやキャンペーン等でのノベルティ用としてもおすすめです。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B0D43CB1-CBA9-3DFD-7E54-0C677AB06587}"/>
              </a:ext>
            </a:extLst>
          </p:cNvPr>
          <p:cNvPicPr>
            <a:picLocks noChangeAspect="1"/>
          </p:cNvPicPr>
          <p:nvPr/>
        </p:nvPicPr>
        <p:blipFill>
          <a:blip r:embed="rId5"/>
          <a:stretch>
            <a:fillRect/>
          </a:stretch>
        </p:blipFill>
        <p:spPr>
          <a:xfrm>
            <a:off x="686401" y="1422052"/>
            <a:ext cx="3606760" cy="3606760"/>
          </a:xfrm>
          <a:prstGeom prst="rect">
            <a:avLst/>
          </a:prstGeom>
        </p:spPr>
      </p:pic>
    </p:spTree>
    <p:extLst>
      <p:ext uri="{BB962C8B-B14F-4D97-AF65-F5344CB8AC3E}">
        <p14:creationId xmlns:p14="http://schemas.microsoft.com/office/powerpoint/2010/main" val="2673476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ウッドペンスタンドクロック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MDF</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PVC</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142×</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68×</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70mm</a:t>
            </a:r>
          </a:p>
          <a:p>
            <a:r>
              <a:rPr lang="ja-JP" altLang="en-US" sz="900" dirty="0">
                <a:latin typeface="Meiryo UI" panose="020B0604030504040204" pitchFamily="34" charset="-128"/>
                <a:ea typeface="Meiryo UI" panose="020B0604030504040204" pitchFamily="34" charset="-128"/>
              </a:rPr>
              <a:t>包装：箱入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優しく温かみのあるウッド調のデザインに、デジタル時計の表示がとってもおしゃれでスタイリッシュなペン立てです。カラーバリエーションはナチュラルとチャコールの二色展開。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D9C4CD8-3654-8490-8448-B071EA435951}"/>
              </a:ext>
            </a:extLst>
          </p:cNvPr>
          <p:cNvPicPr>
            <a:picLocks noChangeAspect="1"/>
          </p:cNvPicPr>
          <p:nvPr/>
        </p:nvPicPr>
        <p:blipFill>
          <a:blip r:embed="rId5"/>
          <a:stretch>
            <a:fillRect/>
          </a:stretch>
        </p:blipFill>
        <p:spPr>
          <a:xfrm>
            <a:off x="612633" y="1365320"/>
            <a:ext cx="3716085" cy="3716085"/>
          </a:xfrm>
          <a:prstGeom prst="rect">
            <a:avLst/>
          </a:prstGeom>
        </p:spPr>
      </p:pic>
    </p:spTree>
    <p:extLst>
      <p:ext uri="{BB962C8B-B14F-4D97-AF65-F5344CB8AC3E}">
        <p14:creationId xmlns:p14="http://schemas.microsoft.com/office/powerpoint/2010/main" val="405579860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625</TotalTime>
  <Words>3144</Words>
  <Application>Microsoft Office PowerPoint</Application>
  <PresentationFormat>画面に合わせる (4:3)</PresentationFormat>
  <Paragraphs>481</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276</cp:revision>
  <cp:lastPrinted>2021-07-20T08:57:41Z</cp:lastPrinted>
  <dcterms:created xsi:type="dcterms:W3CDTF">2021-06-21T09:41:39Z</dcterms:created>
  <dcterms:modified xsi:type="dcterms:W3CDTF">2024-12-17T01:44:15Z</dcterms:modified>
</cp:coreProperties>
</file>