
<file path=[Content_Types].xml><?xml version="1.0" encoding="utf-8"?>
<Types xmlns="http://schemas.openxmlformats.org/package/2006/content-types">
  <Default Extension="bmp" ContentType="image/bmp"/>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 id="2147483672" r:id="rId2"/>
  </p:sldMasterIdLst>
  <p:notesMasterIdLst>
    <p:notesMasterId r:id="rId35"/>
  </p:notesMasterIdLst>
  <p:sldIdLst>
    <p:sldId id="269" r:id="rId3"/>
    <p:sldId id="260" r:id="rId4"/>
    <p:sldId id="267" r:id="rId5"/>
    <p:sldId id="273" r:id="rId6"/>
    <p:sldId id="289" r:id="rId7"/>
    <p:sldId id="272" r:id="rId8"/>
    <p:sldId id="275" r:id="rId9"/>
    <p:sldId id="262" r:id="rId10"/>
    <p:sldId id="274" r:id="rId11"/>
    <p:sldId id="268" r:id="rId12"/>
    <p:sldId id="265" r:id="rId13"/>
    <p:sldId id="271" r:id="rId14"/>
    <p:sldId id="266" r:id="rId15"/>
    <p:sldId id="291" r:id="rId16"/>
    <p:sldId id="288" r:id="rId17"/>
    <p:sldId id="278" r:id="rId18"/>
    <p:sldId id="279" r:id="rId19"/>
    <p:sldId id="277" r:id="rId20"/>
    <p:sldId id="290" r:id="rId21"/>
    <p:sldId id="293" r:id="rId22"/>
    <p:sldId id="280" r:id="rId23"/>
    <p:sldId id="256" r:id="rId24"/>
    <p:sldId id="282" r:id="rId25"/>
    <p:sldId id="292" r:id="rId26"/>
    <p:sldId id="281" r:id="rId27"/>
    <p:sldId id="257" r:id="rId28"/>
    <p:sldId id="284" r:id="rId29"/>
    <p:sldId id="285" r:id="rId30"/>
    <p:sldId id="283" r:id="rId31"/>
    <p:sldId id="294" r:id="rId32"/>
    <p:sldId id="295" r:id="rId33"/>
    <p:sldId id="296" r:id="rId34"/>
  </p:sldIdLst>
  <p:sldSz cx="9144000" cy="6858000" type="screen4x3"/>
  <p:notesSz cx="6858000" cy="9144000"/>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0693" autoAdjust="0"/>
    <p:restoredTop sz="94677"/>
  </p:normalViewPr>
  <p:slideViewPr>
    <p:cSldViewPr snapToGrid="0" snapToObjects="1">
      <p:cViewPr varScale="1">
        <p:scale>
          <a:sx n="79" d="100"/>
          <a:sy n="79" d="100"/>
        </p:scale>
        <p:origin x="96" y="324"/>
      </p:cViewPr>
      <p:guideLst/>
    </p:cSldViewPr>
  </p:slideViewPr>
  <p:notesTextViewPr>
    <p:cViewPr>
      <p:scale>
        <a:sx n="1" d="1"/>
        <a:sy n="1" d="1"/>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tableStyles" Target="tableStyles.xml"/><Relationship Id="rId21" Type="http://schemas.openxmlformats.org/officeDocument/2006/relationships/slide" Target="slides/slide19.xml"/><Relationship Id="rId34" Type="http://schemas.openxmlformats.org/officeDocument/2006/relationships/slide" Target="slides/slide32.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presProps" Target="pres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notesMaster" Target="notesMasters/notesMaster1.xml"/><Relationship Id="rId8" Type="http://schemas.openxmlformats.org/officeDocument/2006/relationships/slide" Target="slides/slide6.xml"/><Relationship Id="rId3" Type="http://schemas.openxmlformats.org/officeDocument/2006/relationships/slide" Target="slides/slid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7A08D55-502A-E34A-8EAC-0CBDB58BC935}" type="datetimeFigureOut">
              <a:rPr kumimoji="1" lang="ja-JP" altLang="en-US" smtClean="0"/>
              <a:t>2025/8/7</a:t>
            </a:fld>
            <a:endParaRPr kumimoji="1" lang="ja-JP" altLang="en-US"/>
          </a:p>
        </p:txBody>
      </p:sp>
      <p:sp>
        <p:nvSpPr>
          <p:cNvPr id="4" name="スライド イメージ プレースホルダー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85800" y="4400550"/>
            <a:ext cx="5486400" cy="3600450"/>
          </a:xfrm>
          <a:prstGeom prst="rect">
            <a:avLst/>
          </a:prstGeom>
        </p:spPr>
        <p:txBody>
          <a:bodyPr vert="horz" lIns="91440" tIns="45720" rIns="91440" bIns="45720" rtlCol="0"/>
          <a:lstStyle/>
          <a:p>
            <a:r>
              <a:rPr kumimoji="1" lang="ja-JP" altLang="en-US"/>
              <a:t>マスター テキストの書式設定
第 </a:t>
            </a:r>
            <a:r>
              <a:rPr kumimoji="1" lang="en-US" altLang="ja-JP"/>
              <a:t>2 </a:t>
            </a:r>
            <a:r>
              <a:rPr kumimoji="1" lang="ja-JP" altLang="en-US"/>
              <a:t>レベル
第 </a:t>
            </a:r>
            <a:r>
              <a:rPr kumimoji="1" lang="en-US" altLang="ja-JP"/>
              <a:t>3 </a:t>
            </a:r>
            <a:r>
              <a:rPr kumimoji="1" lang="ja-JP" altLang="en-US"/>
              <a:t>レベル
第 </a:t>
            </a:r>
            <a:r>
              <a:rPr kumimoji="1" lang="en-US" altLang="ja-JP"/>
              <a:t>4 </a:t>
            </a:r>
            <a:r>
              <a:rPr kumimoji="1" lang="ja-JP" altLang="en-US"/>
              <a:t>レベル
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833F492-097D-4343-8401-B9480D7F56FB}" type="slidenum">
              <a:rPr kumimoji="1" lang="ja-JP" altLang="en-US" smtClean="0"/>
              <a:t>‹#›</a:t>
            </a:fld>
            <a:endParaRPr kumimoji="1" lang="ja-JP" altLang="en-US"/>
          </a:p>
        </p:txBody>
      </p:sp>
    </p:spTree>
    <p:extLst>
      <p:ext uri="{BB962C8B-B14F-4D97-AF65-F5344CB8AC3E}">
        <p14:creationId xmlns:p14="http://schemas.microsoft.com/office/powerpoint/2010/main" val="2947449130"/>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A833F492-097D-4343-8401-B9480D7F56FB}" type="slidenum">
              <a:rPr kumimoji="1" lang="ja-JP" altLang="en-US" smtClean="0"/>
              <a:t>1</a:t>
            </a:fld>
            <a:endParaRPr kumimoji="1" lang="ja-JP" altLang="en-US"/>
          </a:p>
        </p:txBody>
      </p:sp>
    </p:spTree>
    <p:extLst>
      <p:ext uri="{BB962C8B-B14F-4D97-AF65-F5344CB8AC3E}">
        <p14:creationId xmlns:p14="http://schemas.microsoft.com/office/powerpoint/2010/main" val="184594906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A833F492-097D-4343-8401-B9480D7F56FB}" type="slidenum">
              <a:rPr kumimoji="1" lang="ja-JP" altLang="en-US" smtClean="0"/>
              <a:t>10</a:t>
            </a:fld>
            <a:endParaRPr kumimoji="1" lang="ja-JP" altLang="en-US"/>
          </a:p>
        </p:txBody>
      </p:sp>
    </p:spTree>
    <p:extLst>
      <p:ext uri="{BB962C8B-B14F-4D97-AF65-F5344CB8AC3E}">
        <p14:creationId xmlns:p14="http://schemas.microsoft.com/office/powerpoint/2010/main" val="184594906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A833F492-097D-4343-8401-B9480D7F56FB}" type="slidenum">
              <a:rPr kumimoji="1" lang="ja-JP" altLang="en-US" smtClean="0"/>
              <a:t>11</a:t>
            </a:fld>
            <a:endParaRPr kumimoji="1" lang="ja-JP" altLang="en-US"/>
          </a:p>
        </p:txBody>
      </p:sp>
    </p:spTree>
    <p:extLst>
      <p:ext uri="{BB962C8B-B14F-4D97-AF65-F5344CB8AC3E}">
        <p14:creationId xmlns:p14="http://schemas.microsoft.com/office/powerpoint/2010/main" val="184594906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A833F492-097D-4343-8401-B9480D7F56FB}" type="slidenum">
              <a:rPr kumimoji="1" lang="ja-JP" altLang="en-US" smtClean="0"/>
              <a:t>12</a:t>
            </a:fld>
            <a:endParaRPr kumimoji="1" lang="ja-JP" altLang="en-US"/>
          </a:p>
        </p:txBody>
      </p:sp>
    </p:spTree>
    <p:extLst>
      <p:ext uri="{BB962C8B-B14F-4D97-AF65-F5344CB8AC3E}">
        <p14:creationId xmlns:p14="http://schemas.microsoft.com/office/powerpoint/2010/main" val="184594906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A833F492-097D-4343-8401-B9480D7F56FB}" type="slidenum">
              <a:rPr kumimoji="1" lang="ja-JP" altLang="en-US" smtClean="0"/>
              <a:t>13</a:t>
            </a:fld>
            <a:endParaRPr kumimoji="1" lang="ja-JP" altLang="en-US"/>
          </a:p>
        </p:txBody>
      </p:sp>
    </p:spTree>
    <p:extLst>
      <p:ext uri="{BB962C8B-B14F-4D97-AF65-F5344CB8AC3E}">
        <p14:creationId xmlns:p14="http://schemas.microsoft.com/office/powerpoint/2010/main" val="184594906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A833F492-097D-4343-8401-B9480D7F56FB}" type="slidenum">
              <a:rPr kumimoji="1" lang="ja-JP" altLang="en-US" smtClean="0"/>
              <a:t>14</a:t>
            </a:fld>
            <a:endParaRPr kumimoji="1" lang="ja-JP" altLang="en-US"/>
          </a:p>
        </p:txBody>
      </p:sp>
    </p:spTree>
    <p:extLst>
      <p:ext uri="{BB962C8B-B14F-4D97-AF65-F5344CB8AC3E}">
        <p14:creationId xmlns:p14="http://schemas.microsoft.com/office/powerpoint/2010/main" val="184594906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A833F492-097D-4343-8401-B9480D7F56FB}" type="slidenum">
              <a:rPr kumimoji="1" lang="ja-JP" altLang="en-US" smtClean="0"/>
              <a:t>15</a:t>
            </a:fld>
            <a:endParaRPr kumimoji="1" lang="ja-JP" altLang="en-US"/>
          </a:p>
        </p:txBody>
      </p:sp>
    </p:spTree>
    <p:extLst>
      <p:ext uri="{BB962C8B-B14F-4D97-AF65-F5344CB8AC3E}">
        <p14:creationId xmlns:p14="http://schemas.microsoft.com/office/powerpoint/2010/main" val="184594906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A833F492-097D-4343-8401-B9480D7F56FB}" type="slidenum">
              <a:rPr kumimoji="1" lang="ja-JP" altLang="en-US" smtClean="0"/>
              <a:t>16</a:t>
            </a:fld>
            <a:endParaRPr kumimoji="1" lang="ja-JP" altLang="en-US"/>
          </a:p>
        </p:txBody>
      </p:sp>
    </p:spTree>
    <p:extLst>
      <p:ext uri="{BB962C8B-B14F-4D97-AF65-F5344CB8AC3E}">
        <p14:creationId xmlns:p14="http://schemas.microsoft.com/office/powerpoint/2010/main" val="184594906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A833F492-097D-4343-8401-B9480D7F56FB}" type="slidenum">
              <a:rPr kumimoji="1" lang="ja-JP" altLang="en-US" smtClean="0"/>
              <a:t>17</a:t>
            </a:fld>
            <a:endParaRPr kumimoji="1" lang="ja-JP" altLang="en-US"/>
          </a:p>
        </p:txBody>
      </p:sp>
    </p:spTree>
    <p:extLst>
      <p:ext uri="{BB962C8B-B14F-4D97-AF65-F5344CB8AC3E}">
        <p14:creationId xmlns:p14="http://schemas.microsoft.com/office/powerpoint/2010/main" val="184594906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A833F492-097D-4343-8401-B9480D7F56FB}" type="slidenum">
              <a:rPr kumimoji="1" lang="ja-JP" altLang="en-US" smtClean="0"/>
              <a:t>18</a:t>
            </a:fld>
            <a:endParaRPr kumimoji="1" lang="ja-JP" altLang="en-US"/>
          </a:p>
        </p:txBody>
      </p:sp>
    </p:spTree>
    <p:extLst>
      <p:ext uri="{BB962C8B-B14F-4D97-AF65-F5344CB8AC3E}">
        <p14:creationId xmlns:p14="http://schemas.microsoft.com/office/powerpoint/2010/main" val="184594906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A833F492-097D-4343-8401-B9480D7F56FB}" type="slidenum">
              <a:rPr kumimoji="1" lang="ja-JP" altLang="en-US" smtClean="0"/>
              <a:t>19</a:t>
            </a:fld>
            <a:endParaRPr kumimoji="1" lang="ja-JP" altLang="en-US"/>
          </a:p>
        </p:txBody>
      </p:sp>
    </p:spTree>
    <p:extLst>
      <p:ext uri="{BB962C8B-B14F-4D97-AF65-F5344CB8AC3E}">
        <p14:creationId xmlns:p14="http://schemas.microsoft.com/office/powerpoint/2010/main" val="184594906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A833F492-097D-4343-8401-B9480D7F56FB}" type="slidenum">
              <a:rPr kumimoji="1" lang="ja-JP" altLang="en-US" smtClean="0"/>
              <a:t>2</a:t>
            </a:fld>
            <a:endParaRPr kumimoji="1" lang="ja-JP" altLang="en-US"/>
          </a:p>
        </p:txBody>
      </p:sp>
    </p:spTree>
    <p:extLst>
      <p:ext uri="{BB962C8B-B14F-4D97-AF65-F5344CB8AC3E}">
        <p14:creationId xmlns:p14="http://schemas.microsoft.com/office/powerpoint/2010/main" val="184594906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A833F492-097D-4343-8401-B9480D7F56FB}" type="slidenum">
              <a:rPr kumimoji="1" lang="ja-JP" altLang="en-US" smtClean="0"/>
              <a:t>20</a:t>
            </a:fld>
            <a:endParaRPr kumimoji="1" lang="ja-JP" altLang="en-US"/>
          </a:p>
        </p:txBody>
      </p:sp>
    </p:spTree>
    <p:extLst>
      <p:ext uri="{BB962C8B-B14F-4D97-AF65-F5344CB8AC3E}">
        <p14:creationId xmlns:p14="http://schemas.microsoft.com/office/powerpoint/2010/main" val="184594906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A833F492-097D-4343-8401-B9480D7F56FB}" type="slidenum">
              <a:rPr kumimoji="1" lang="ja-JP" altLang="en-US" smtClean="0"/>
              <a:t>21</a:t>
            </a:fld>
            <a:endParaRPr kumimoji="1" lang="ja-JP" altLang="en-US"/>
          </a:p>
        </p:txBody>
      </p:sp>
    </p:spTree>
    <p:extLst>
      <p:ext uri="{BB962C8B-B14F-4D97-AF65-F5344CB8AC3E}">
        <p14:creationId xmlns:p14="http://schemas.microsoft.com/office/powerpoint/2010/main" val="184594906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A833F492-097D-4343-8401-B9480D7F56FB}" type="slidenum">
              <a:rPr kumimoji="1" lang="ja-JP" altLang="en-US" smtClean="0"/>
              <a:t>22</a:t>
            </a:fld>
            <a:endParaRPr kumimoji="1" lang="ja-JP" altLang="en-US"/>
          </a:p>
        </p:txBody>
      </p:sp>
    </p:spTree>
    <p:extLst>
      <p:ext uri="{BB962C8B-B14F-4D97-AF65-F5344CB8AC3E}">
        <p14:creationId xmlns:p14="http://schemas.microsoft.com/office/powerpoint/2010/main" val="184594906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A833F492-097D-4343-8401-B9480D7F56FB}" type="slidenum">
              <a:rPr kumimoji="1" lang="ja-JP" altLang="en-US" smtClean="0"/>
              <a:t>23</a:t>
            </a:fld>
            <a:endParaRPr kumimoji="1" lang="ja-JP" altLang="en-US"/>
          </a:p>
        </p:txBody>
      </p:sp>
    </p:spTree>
    <p:extLst>
      <p:ext uri="{BB962C8B-B14F-4D97-AF65-F5344CB8AC3E}">
        <p14:creationId xmlns:p14="http://schemas.microsoft.com/office/powerpoint/2010/main" val="184594906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A833F492-097D-4343-8401-B9480D7F56FB}" type="slidenum">
              <a:rPr kumimoji="1" lang="ja-JP" altLang="en-US" smtClean="0"/>
              <a:t>24</a:t>
            </a:fld>
            <a:endParaRPr kumimoji="1" lang="ja-JP" altLang="en-US"/>
          </a:p>
        </p:txBody>
      </p:sp>
    </p:spTree>
    <p:extLst>
      <p:ext uri="{BB962C8B-B14F-4D97-AF65-F5344CB8AC3E}">
        <p14:creationId xmlns:p14="http://schemas.microsoft.com/office/powerpoint/2010/main" val="184594906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A833F492-097D-4343-8401-B9480D7F56FB}" type="slidenum">
              <a:rPr kumimoji="1" lang="ja-JP" altLang="en-US" smtClean="0"/>
              <a:t>25</a:t>
            </a:fld>
            <a:endParaRPr kumimoji="1" lang="ja-JP" altLang="en-US"/>
          </a:p>
        </p:txBody>
      </p:sp>
    </p:spTree>
    <p:extLst>
      <p:ext uri="{BB962C8B-B14F-4D97-AF65-F5344CB8AC3E}">
        <p14:creationId xmlns:p14="http://schemas.microsoft.com/office/powerpoint/2010/main" val="184594906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A833F492-097D-4343-8401-B9480D7F56FB}" type="slidenum">
              <a:rPr kumimoji="1" lang="ja-JP" altLang="en-US" smtClean="0"/>
              <a:t>26</a:t>
            </a:fld>
            <a:endParaRPr kumimoji="1" lang="ja-JP" altLang="en-US"/>
          </a:p>
        </p:txBody>
      </p:sp>
    </p:spTree>
    <p:extLst>
      <p:ext uri="{BB962C8B-B14F-4D97-AF65-F5344CB8AC3E}">
        <p14:creationId xmlns:p14="http://schemas.microsoft.com/office/powerpoint/2010/main" val="184594906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A833F492-097D-4343-8401-B9480D7F56FB}" type="slidenum">
              <a:rPr kumimoji="1" lang="ja-JP" altLang="en-US" smtClean="0"/>
              <a:t>27</a:t>
            </a:fld>
            <a:endParaRPr kumimoji="1" lang="ja-JP" altLang="en-US"/>
          </a:p>
        </p:txBody>
      </p:sp>
    </p:spTree>
    <p:extLst>
      <p:ext uri="{BB962C8B-B14F-4D97-AF65-F5344CB8AC3E}">
        <p14:creationId xmlns:p14="http://schemas.microsoft.com/office/powerpoint/2010/main" val="184594906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A833F492-097D-4343-8401-B9480D7F56FB}" type="slidenum">
              <a:rPr kumimoji="1" lang="ja-JP" altLang="en-US" smtClean="0"/>
              <a:t>28</a:t>
            </a:fld>
            <a:endParaRPr kumimoji="1" lang="ja-JP" altLang="en-US"/>
          </a:p>
        </p:txBody>
      </p:sp>
    </p:spTree>
    <p:extLst>
      <p:ext uri="{BB962C8B-B14F-4D97-AF65-F5344CB8AC3E}">
        <p14:creationId xmlns:p14="http://schemas.microsoft.com/office/powerpoint/2010/main" val="184594906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A833F492-097D-4343-8401-B9480D7F56FB}" type="slidenum">
              <a:rPr kumimoji="1" lang="ja-JP" altLang="en-US" smtClean="0"/>
              <a:t>29</a:t>
            </a:fld>
            <a:endParaRPr kumimoji="1" lang="ja-JP" altLang="en-US"/>
          </a:p>
        </p:txBody>
      </p:sp>
    </p:spTree>
    <p:extLst>
      <p:ext uri="{BB962C8B-B14F-4D97-AF65-F5344CB8AC3E}">
        <p14:creationId xmlns:p14="http://schemas.microsoft.com/office/powerpoint/2010/main" val="184594906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A833F492-097D-4343-8401-B9480D7F56FB}" type="slidenum">
              <a:rPr kumimoji="1" lang="ja-JP" altLang="en-US" smtClean="0"/>
              <a:t>3</a:t>
            </a:fld>
            <a:endParaRPr kumimoji="1" lang="ja-JP" altLang="en-US"/>
          </a:p>
        </p:txBody>
      </p:sp>
    </p:spTree>
    <p:extLst>
      <p:ext uri="{BB962C8B-B14F-4D97-AF65-F5344CB8AC3E}">
        <p14:creationId xmlns:p14="http://schemas.microsoft.com/office/powerpoint/2010/main" val="184594906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A833F492-097D-4343-8401-B9480D7F56FB}" type="slidenum">
              <a:rPr kumimoji="1" lang="ja-JP" altLang="en-US" smtClean="0"/>
              <a:t>30</a:t>
            </a:fld>
            <a:endParaRPr kumimoji="1" lang="ja-JP" altLang="en-US"/>
          </a:p>
        </p:txBody>
      </p:sp>
    </p:spTree>
    <p:extLst>
      <p:ext uri="{BB962C8B-B14F-4D97-AF65-F5344CB8AC3E}">
        <p14:creationId xmlns:p14="http://schemas.microsoft.com/office/powerpoint/2010/main" val="184594906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A833F492-097D-4343-8401-B9480D7F56FB}" type="slidenum">
              <a:rPr kumimoji="1" lang="ja-JP" altLang="en-US" smtClean="0"/>
              <a:t>31</a:t>
            </a:fld>
            <a:endParaRPr kumimoji="1" lang="ja-JP" altLang="en-US"/>
          </a:p>
        </p:txBody>
      </p:sp>
    </p:spTree>
    <p:extLst>
      <p:ext uri="{BB962C8B-B14F-4D97-AF65-F5344CB8AC3E}">
        <p14:creationId xmlns:p14="http://schemas.microsoft.com/office/powerpoint/2010/main" val="184594906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A833F492-097D-4343-8401-B9480D7F56FB}" type="slidenum">
              <a:rPr kumimoji="1" lang="ja-JP" altLang="en-US" smtClean="0"/>
              <a:t>32</a:t>
            </a:fld>
            <a:endParaRPr kumimoji="1" lang="ja-JP" altLang="en-US"/>
          </a:p>
        </p:txBody>
      </p:sp>
    </p:spTree>
    <p:extLst>
      <p:ext uri="{BB962C8B-B14F-4D97-AF65-F5344CB8AC3E}">
        <p14:creationId xmlns:p14="http://schemas.microsoft.com/office/powerpoint/2010/main" val="184594906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A833F492-097D-4343-8401-B9480D7F56FB}" type="slidenum">
              <a:rPr kumimoji="1" lang="ja-JP" altLang="en-US" smtClean="0"/>
              <a:t>4</a:t>
            </a:fld>
            <a:endParaRPr kumimoji="1" lang="ja-JP" altLang="en-US"/>
          </a:p>
        </p:txBody>
      </p:sp>
    </p:spTree>
    <p:extLst>
      <p:ext uri="{BB962C8B-B14F-4D97-AF65-F5344CB8AC3E}">
        <p14:creationId xmlns:p14="http://schemas.microsoft.com/office/powerpoint/2010/main" val="184594906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A833F492-097D-4343-8401-B9480D7F56FB}" type="slidenum">
              <a:rPr kumimoji="1" lang="ja-JP" altLang="en-US" smtClean="0"/>
              <a:t>5</a:t>
            </a:fld>
            <a:endParaRPr kumimoji="1" lang="ja-JP" altLang="en-US"/>
          </a:p>
        </p:txBody>
      </p:sp>
    </p:spTree>
    <p:extLst>
      <p:ext uri="{BB962C8B-B14F-4D97-AF65-F5344CB8AC3E}">
        <p14:creationId xmlns:p14="http://schemas.microsoft.com/office/powerpoint/2010/main" val="184594906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A833F492-097D-4343-8401-B9480D7F56FB}" type="slidenum">
              <a:rPr kumimoji="1" lang="ja-JP" altLang="en-US" smtClean="0"/>
              <a:t>6</a:t>
            </a:fld>
            <a:endParaRPr kumimoji="1" lang="ja-JP" altLang="en-US"/>
          </a:p>
        </p:txBody>
      </p:sp>
    </p:spTree>
    <p:extLst>
      <p:ext uri="{BB962C8B-B14F-4D97-AF65-F5344CB8AC3E}">
        <p14:creationId xmlns:p14="http://schemas.microsoft.com/office/powerpoint/2010/main" val="184594906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A833F492-097D-4343-8401-B9480D7F56FB}" type="slidenum">
              <a:rPr kumimoji="1" lang="ja-JP" altLang="en-US" smtClean="0"/>
              <a:t>7</a:t>
            </a:fld>
            <a:endParaRPr kumimoji="1" lang="ja-JP" altLang="en-US"/>
          </a:p>
        </p:txBody>
      </p:sp>
    </p:spTree>
    <p:extLst>
      <p:ext uri="{BB962C8B-B14F-4D97-AF65-F5344CB8AC3E}">
        <p14:creationId xmlns:p14="http://schemas.microsoft.com/office/powerpoint/2010/main" val="184594906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A833F492-097D-4343-8401-B9480D7F56FB}" type="slidenum">
              <a:rPr kumimoji="1" lang="ja-JP" altLang="en-US" smtClean="0"/>
              <a:t>8</a:t>
            </a:fld>
            <a:endParaRPr kumimoji="1" lang="ja-JP" altLang="en-US"/>
          </a:p>
        </p:txBody>
      </p:sp>
    </p:spTree>
    <p:extLst>
      <p:ext uri="{BB962C8B-B14F-4D97-AF65-F5344CB8AC3E}">
        <p14:creationId xmlns:p14="http://schemas.microsoft.com/office/powerpoint/2010/main" val="184594906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 name="PlaceHolder 1"/>
          <p:cNvSpPr>
            <a:spLocks noGrp="1" noRot="1" noChangeAspect="1"/>
          </p:cNvSpPr>
          <p:nvPr>
            <p:ph type="sldImg"/>
          </p:nvPr>
        </p:nvSpPr>
        <p:spPr>
          <a:xfrm>
            <a:off x="1371600" y="1143000"/>
            <a:ext cx="4113213" cy="3084513"/>
          </a:xfrm>
          <a:prstGeom prst="rect">
            <a:avLst/>
          </a:prstGeom>
          <a:ln w="0">
            <a:noFill/>
          </a:ln>
        </p:spPr>
      </p:sp>
      <p:sp>
        <p:nvSpPr>
          <p:cNvPr id="78" name="PlaceHolder 2"/>
          <p:cNvSpPr>
            <a:spLocks noGrp="1"/>
          </p:cNvSpPr>
          <p:nvPr>
            <p:ph type="body"/>
          </p:nvPr>
        </p:nvSpPr>
        <p:spPr>
          <a:xfrm>
            <a:off x="685800" y="4400640"/>
            <a:ext cx="5485320" cy="3599280"/>
          </a:xfrm>
          <a:prstGeom prst="rect">
            <a:avLst/>
          </a:prstGeom>
          <a:noFill/>
          <a:ln w="0">
            <a:noFill/>
          </a:ln>
        </p:spPr>
        <p:txBody>
          <a:bodyPr lIns="0" tIns="0" rIns="0" bIns="0" anchor="t">
            <a:noAutofit/>
          </a:bodyPr>
          <a:lstStyle/>
          <a:p>
            <a:endParaRPr lang="en-US" sz="2000" b="0" strike="noStrike" spc="-1">
              <a:latin typeface="Arial"/>
            </a:endParaRPr>
          </a:p>
        </p:txBody>
      </p:sp>
      <p:sp>
        <p:nvSpPr>
          <p:cNvPr id="79" name="PlaceHolder 3"/>
          <p:cNvSpPr>
            <a:spLocks noGrp="1"/>
          </p:cNvSpPr>
          <p:nvPr>
            <p:ph type="sldNum"/>
          </p:nvPr>
        </p:nvSpPr>
        <p:spPr>
          <a:xfrm>
            <a:off x="3884760" y="8685360"/>
            <a:ext cx="2970720" cy="457560"/>
          </a:xfrm>
          <a:prstGeom prst="rect">
            <a:avLst/>
          </a:prstGeom>
          <a:noFill/>
          <a:ln w="0">
            <a:noFill/>
          </a:ln>
        </p:spPr>
        <p:txBody>
          <a:bodyPr lIns="0" tIns="0" rIns="0" bIns="0" anchor="b">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10A4AC6-E013-4DE8-845F-09C406DB4175}" type="slidenum">
              <a:rPr kumimoji="1" lang="en-US" sz="1200" b="0" i="0" u="none" strike="noStrike" kern="1200" cap="none" spc="-1" normalizeH="0" baseline="0" noProof="0">
                <a:ln>
                  <a:noFill/>
                </a:ln>
                <a:solidFill>
                  <a:prstClr val="black"/>
                </a:solidFill>
                <a:effectLst/>
                <a:uLnTx/>
                <a:uFillTx/>
                <a:latin typeface="Times New Roman"/>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1" lang="en-US" sz="1200" b="0" i="0" u="none" strike="noStrike" kern="1200" cap="none" spc="-1" normalizeH="0" baseline="0" noProof="0">
              <a:ln>
                <a:noFill/>
              </a:ln>
              <a:solidFill>
                <a:prstClr val="black"/>
              </a:solidFill>
              <a:effectLst/>
              <a:uLnTx/>
              <a:uFillTx/>
              <a:latin typeface="Times New Roman"/>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ja-JP" altLang="en-US"/>
              <a:t>マスター タイトルの書式設定</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fld id="{897AD025-FFB8-A244-965F-2B7F7F43E628}" type="datetimeFigureOut">
              <a:rPr kumimoji="1" lang="ja-JP" altLang="en-US" smtClean="0"/>
              <a:t>2025/8/7</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0617B1B2-074F-F04D-A01C-FC4065C487A1}" type="slidenum">
              <a:rPr kumimoji="1" lang="ja-JP" altLang="en-US" smtClean="0"/>
              <a:t>‹#›</a:t>
            </a:fld>
            <a:endParaRPr kumimoji="1" lang="ja-JP" altLang="en-US"/>
          </a:p>
        </p:txBody>
      </p:sp>
      <p:sp>
        <p:nvSpPr>
          <p:cNvPr id="8" name="正方形/長方形 7">
            <a:extLst>
              <a:ext uri="{FF2B5EF4-FFF2-40B4-BE49-F238E27FC236}">
                <a16:creationId xmlns:a16="http://schemas.microsoft.com/office/drawing/2014/main" id="{A2C56DA5-588D-A643-B482-FBFC5DBFE846}"/>
              </a:ext>
            </a:extLst>
          </p:cNvPr>
          <p:cNvSpPr/>
          <p:nvPr userDrawn="1"/>
        </p:nvSpPr>
        <p:spPr>
          <a:xfrm>
            <a:off x="279402" y="1295400"/>
            <a:ext cx="4471502" cy="5081926"/>
          </a:xfrm>
          <a:prstGeom prst="rect">
            <a:avLst/>
          </a:prstGeom>
          <a:solidFill>
            <a:schemeClr val="bg1"/>
          </a:solidFill>
          <a:ln w="12700">
            <a:noFill/>
          </a:ln>
          <a:effectLst>
            <a:outerShdw blurRad="127000" dist="508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ja-JP" altLang="en-US"/>
          </a:p>
        </p:txBody>
      </p:sp>
      <p:sp>
        <p:nvSpPr>
          <p:cNvPr id="9" name="正方形/長方形 8">
            <a:extLst>
              <a:ext uri="{FF2B5EF4-FFF2-40B4-BE49-F238E27FC236}">
                <a16:creationId xmlns:a16="http://schemas.microsoft.com/office/drawing/2014/main" id="{9F4EDA87-4F59-5249-BEA9-C2F2D68A70C0}"/>
              </a:ext>
            </a:extLst>
          </p:cNvPr>
          <p:cNvSpPr/>
          <p:nvPr userDrawn="1"/>
        </p:nvSpPr>
        <p:spPr>
          <a:xfrm>
            <a:off x="281519" y="485059"/>
            <a:ext cx="8583081" cy="603436"/>
          </a:xfrm>
          <a:prstGeom prst="rect">
            <a:avLst/>
          </a:prstGeom>
          <a:gradFill>
            <a:gsLst>
              <a:gs pos="0">
                <a:schemeClr val="accent1">
                  <a:lumMod val="50000"/>
                </a:schemeClr>
              </a:gs>
              <a:gs pos="100000">
                <a:schemeClr val="accent1">
                  <a:lumMod val="8500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310346181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
第 </a:t>
            </a:r>
            <a:r>
              <a:rPr lang="en-US" altLang="ja-JP"/>
              <a:t>2 </a:t>
            </a:r>
            <a:r>
              <a:rPr lang="ja-JP" altLang="en-US"/>
              <a:t>レベル
第 </a:t>
            </a:r>
            <a:r>
              <a:rPr lang="en-US" altLang="ja-JP"/>
              <a:t>3 </a:t>
            </a:r>
            <a:r>
              <a:rPr lang="ja-JP" altLang="en-US"/>
              <a:t>レベル
第 </a:t>
            </a:r>
            <a:r>
              <a:rPr lang="en-US" altLang="ja-JP"/>
              <a:t>4 </a:t>
            </a:r>
            <a:r>
              <a:rPr lang="ja-JP" altLang="en-US"/>
              <a:t>レベル
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897AD025-FFB8-A244-965F-2B7F7F43E628}" type="datetimeFigureOut">
              <a:rPr kumimoji="1" lang="ja-JP" altLang="en-US" smtClean="0"/>
              <a:t>2025/8/7</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0617B1B2-074F-F04D-A01C-FC4065C487A1}" type="slidenum">
              <a:rPr kumimoji="1" lang="ja-JP" altLang="en-US" smtClean="0"/>
              <a:t>‹#›</a:t>
            </a:fld>
            <a:endParaRPr kumimoji="1" lang="ja-JP" altLang="en-US"/>
          </a:p>
        </p:txBody>
      </p:sp>
    </p:spTree>
    <p:extLst>
      <p:ext uri="{BB962C8B-B14F-4D97-AF65-F5344CB8AC3E}">
        <p14:creationId xmlns:p14="http://schemas.microsoft.com/office/powerpoint/2010/main" val="47742978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ja-JP" altLang="en-US"/>
              <a:t>マスター テキストの書式設定
第 </a:t>
            </a:r>
            <a:r>
              <a:rPr lang="en-US" altLang="ja-JP"/>
              <a:t>2 </a:t>
            </a:r>
            <a:r>
              <a:rPr lang="ja-JP" altLang="en-US"/>
              <a:t>レベル
第 </a:t>
            </a:r>
            <a:r>
              <a:rPr lang="en-US" altLang="ja-JP"/>
              <a:t>3 </a:t>
            </a:r>
            <a:r>
              <a:rPr lang="ja-JP" altLang="en-US"/>
              <a:t>レベル
第 </a:t>
            </a:r>
            <a:r>
              <a:rPr lang="en-US" altLang="ja-JP"/>
              <a:t>4 </a:t>
            </a:r>
            <a:r>
              <a:rPr lang="ja-JP" altLang="en-US"/>
              <a:t>レベル
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897AD025-FFB8-A244-965F-2B7F7F43E628}" type="datetimeFigureOut">
              <a:rPr kumimoji="1" lang="ja-JP" altLang="en-US" smtClean="0"/>
              <a:t>2025/8/7</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0617B1B2-074F-F04D-A01C-FC4065C487A1}" type="slidenum">
              <a:rPr kumimoji="1" lang="ja-JP" altLang="en-US" smtClean="0"/>
              <a:t>‹#›</a:t>
            </a:fld>
            <a:endParaRPr kumimoji="1" lang="ja-JP" altLang="en-US"/>
          </a:p>
        </p:txBody>
      </p:sp>
    </p:spTree>
    <p:extLst>
      <p:ext uri="{BB962C8B-B14F-4D97-AF65-F5344CB8AC3E}">
        <p14:creationId xmlns:p14="http://schemas.microsoft.com/office/powerpoint/2010/main" val="220811826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200046441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4" name="PlaceHolder 1"/>
          <p:cNvSpPr>
            <a:spLocks noGrp="1"/>
          </p:cNvSpPr>
          <p:nvPr>
            <p:ph type="title"/>
          </p:nvPr>
        </p:nvSpPr>
        <p:spPr>
          <a:xfrm>
            <a:off x="685800" y="1122480"/>
            <a:ext cx="7771320" cy="2386440"/>
          </a:xfrm>
          <a:prstGeom prst="rect">
            <a:avLst/>
          </a:prstGeom>
          <a:noFill/>
          <a:ln w="0">
            <a:noFill/>
          </a:ln>
        </p:spPr>
        <p:txBody>
          <a:bodyPr lIns="0" tIns="0" rIns="0" bIns="0" anchor="ctr">
            <a:noAutofit/>
          </a:bodyPr>
          <a:lstStyle/>
          <a:p>
            <a:pPr algn="ctr"/>
            <a:endParaRPr lang="en-US" sz="4400" b="0" strike="noStrike" spc="-1">
              <a:latin typeface="Arial"/>
            </a:endParaRPr>
          </a:p>
        </p:txBody>
      </p:sp>
      <p:sp>
        <p:nvSpPr>
          <p:cNvPr id="5" name="PlaceHolder 2"/>
          <p:cNvSpPr>
            <a:spLocks noGrp="1"/>
          </p:cNvSpPr>
          <p:nvPr>
            <p:ph type="subTitle"/>
          </p:nvPr>
        </p:nvSpPr>
        <p:spPr>
          <a:xfrm>
            <a:off x="457200" y="1604520"/>
            <a:ext cx="8228880" cy="3976920"/>
          </a:xfrm>
          <a:prstGeom prst="rect">
            <a:avLst/>
          </a:prstGeom>
          <a:noFill/>
          <a:ln w="0">
            <a:noFill/>
          </a:ln>
        </p:spPr>
        <p:txBody>
          <a:bodyPr lIns="0" tIns="0" rIns="0" bIns="0" anchor="ctr">
            <a:noAutofit/>
          </a:bodyPr>
          <a:lstStyle/>
          <a:p>
            <a:pPr algn="ctr"/>
            <a:endParaRPr lang="en-US" sz="3200" b="0" strike="noStrike" spc="-1">
              <a:latin typeface="Arial"/>
            </a:endParaRPr>
          </a:p>
        </p:txBody>
      </p:sp>
    </p:spTree>
    <p:extLst>
      <p:ext uri="{BB962C8B-B14F-4D97-AF65-F5344CB8AC3E}">
        <p14:creationId xmlns:p14="http://schemas.microsoft.com/office/powerpoint/2010/main" val="408931186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6" name="PlaceHolder 1"/>
          <p:cNvSpPr>
            <a:spLocks noGrp="1"/>
          </p:cNvSpPr>
          <p:nvPr>
            <p:ph type="title"/>
          </p:nvPr>
        </p:nvSpPr>
        <p:spPr>
          <a:xfrm>
            <a:off x="685800" y="1122480"/>
            <a:ext cx="7771320" cy="2386440"/>
          </a:xfrm>
          <a:prstGeom prst="rect">
            <a:avLst/>
          </a:prstGeom>
          <a:noFill/>
          <a:ln w="0">
            <a:noFill/>
          </a:ln>
        </p:spPr>
        <p:txBody>
          <a:bodyPr lIns="0" tIns="0" rIns="0" bIns="0" anchor="ctr">
            <a:noAutofit/>
          </a:bodyPr>
          <a:lstStyle/>
          <a:p>
            <a:pPr algn="ctr"/>
            <a:endParaRPr lang="en-US" sz="4400" b="0" strike="noStrike" spc="-1">
              <a:latin typeface="Arial"/>
            </a:endParaRPr>
          </a:p>
        </p:txBody>
      </p:sp>
      <p:sp>
        <p:nvSpPr>
          <p:cNvPr id="7" name="PlaceHolder 2"/>
          <p:cNvSpPr>
            <a:spLocks noGrp="1"/>
          </p:cNvSpPr>
          <p:nvPr>
            <p:ph/>
          </p:nvPr>
        </p:nvSpPr>
        <p:spPr>
          <a:xfrm>
            <a:off x="457200" y="1604520"/>
            <a:ext cx="8228880" cy="3976920"/>
          </a:xfrm>
          <a:prstGeom prst="rect">
            <a:avLst/>
          </a:prstGeom>
          <a:noFill/>
          <a:ln w="0">
            <a:noFill/>
          </a:ln>
        </p:spPr>
        <p:txBody>
          <a:bodyPr lIns="0" tIns="0" rIns="0" bIns="0" anchor="t">
            <a:normAutofit/>
          </a:bodyPr>
          <a:lstStyle/>
          <a:p>
            <a:endParaRPr lang="en-US" sz="3200" b="0" strike="noStrike" spc="-1">
              <a:latin typeface="Arial"/>
            </a:endParaRPr>
          </a:p>
        </p:txBody>
      </p:sp>
    </p:spTree>
    <p:extLst>
      <p:ext uri="{BB962C8B-B14F-4D97-AF65-F5344CB8AC3E}">
        <p14:creationId xmlns:p14="http://schemas.microsoft.com/office/powerpoint/2010/main" val="4137904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8" name="PlaceHolder 1"/>
          <p:cNvSpPr>
            <a:spLocks noGrp="1"/>
          </p:cNvSpPr>
          <p:nvPr>
            <p:ph type="title"/>
          </p:nvPr>
        </p:nvSpPr>
        <p:spPr>
          <a:xfrm>
            <a:off x="685800" y="1122480"/>
            <a:ext cx="7771320" cy="2386440"/>
          </a:xfrm>
          <a:prstGeom prst="rect">
            <a:avLst/>
          </a:prstGeom>
          <a:noFill/>
          <a:ln w="0">
            <a:noFill/>
          </a:ln>
        </p:spPr>
        <p:txBody>
          <a:bodyPr lIns="0" tIns="0" rIns="0" bIns="0" anchor="ctr">
            <a:noAutofit/>
          </a:bodyPr>
          <a:lstStyle/>
          <a:p>
            <a:pPr algn="ctr"/>
            <a:endParaRPr lang="en-US" sz="4400" b="0" strike="noStrike" spc="-1">
              <a:latin typeface="Arial"/>
            </a:endParaRPr>
          </a:p>
        </p:txBody>
      </p:sp>
      <p:sp>
        <p:nvSpPr>
          <p:cNvPr id="9" name="PlaceHolder 2"/>
          <p:cNvSpPr>
            <a:spLocks noGrp="1"/>
          </p:cNvSpPr>
          <p:nvPr>
            <p:ph/>
          </p:nvPr>
        </p:nvSpPr>
        <p:spPr>
          <a:xfrm>
            <a:off x="457200" y="1604520"/>
            <a:ext cx="4015440" cy="3976920"/>
          </a:xfrm>
          <a:prstGeom prst="rect">
            <a:avLst/>
          </a:prstGeom>
          <a:noFill/>
          <a:ln w="0">
            <a:noFill/>
          </a:ln>
        </p:spPr>
        <p:txBody>
          <a:bodyPr lIns="0" tIns="0" rIns="0" bIns="0" anchor="t">
            <a:normAutofit/>
          </a:bodyPr>
          <a:lstStyle/>
          <a:p>
            <a:endParaRPr lang="en-US" sz="3200" b="0" strike="noStrike" spc="-1">
              <a:latin typeface="Arial"/>
            </a:endParaRPr>
          </a:p>
        </p:txBody>
      </p:sp>
      <p:sp>
        <p:nvSpPr>
          <p:cNvPr id="10" name="PlaceHolder 3"/>
          <p:cNvSpPr>
            <a:spLocks noGrp="1"/>
          </p:cNvSpPr>
          <p:nvPr>
            <p:ph/>
          </p:nvPr>
        </p:nvSpPr>
        <p:spPr>
          <a:xfrm>
            <a:off x="4673880" y="1604520"/>
            <a:ext cx="4015440" cy="3976920"/>
          </a:xfrm>
          <a:prstGeom prst="rect">
            <a:avLst/>
          </a:prstGeom>
          <a:noFill/>
          <a:ln w="0">
            <a:noFill/>
          </a:ln>
        </p:spPr>
        <p:txBody>
          <a:bodyPr lIns="0" tIns="0" rIns="0" bIns="0" anchor="t">
            <a:normAutofit/>
          </a:bodyPr>
          <a:lstStyle/>
          <a:p>
            <a:endParaRPr lang="en-US" sz="3200" b="0" strike="noStrike" spc="-1">
              <a:latin typeface="Arial"/>
            </a:endParaRPr>
          </a:p>
        </p:txBody>
      </p:sp>
    </p:spTree>
    <p:extLst>
      <p:ext uri="{BB962C8B-B14F-4D97-AF65-F5344CB8AC3E}">
        <p14:creationId xmlns:p14="http://schemas.microsoft.com/office/powerpoint/2010/main" val="137686217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11" name="PlaceHolder 1"/>
          <p:cNvSpPr>
            <a:spLocks noGrp="1"/>
          </p:cNvSpPr>
          <p:nvPr>
            <p:ph type="title"/>
          </p:nvPr>
        </p:nvSpPr>
        <p:spPr>
          <a:xfrm>
            <a:off x="685800" y="1122480"/>
            <a:ext cx="7771320" cy="2386440"/>
          </a:xfrm>
          <a:prstGeom prst="rect">
            <a:avLst/>
          </a:prstGeom>
          <a:noFill/>
          <a:ln w="0">
            <a:noFill/>
          </a:ln>
        </p:spPr>
        <p:txBody>
          <a:bodyPr lIns="0" tIns="0" rIns="0" bIns="0" anchor="ctr">
            <a:noAutofit/>
          </a:bodyPr>
          <a:lstStyle/>
          <a:p>
            <a:pPr algn="ctr"/>
            <a:endParaRPr lang="en-US" sz="4400" b="0" strike="noStrike" spc="-1">
              <a:latin typeface="Arial"/>
            </a:endParaRPr>
          </a:p>
        </p:txBody>
      </p:sp>
    </p:spTree>
    <p:extLst>
      <p:ext uri="{BB962C8B-B14F-4D97-AF65-F5344CB8AC3E}">
        <p14:creationId xmlns:p14="http://schemas.microsoft.com/office/powerpoint/2010/main" val="312545283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12" name="PlaceHolder 1"/>
          <p:cNvSpPr>
            <a:spLocks noGrp="1"/>
          </p:cNvSpPr>
          <p:nvPr>
            <p:ph type="subTitle"/>
          </p:nvPr>
        </p:nvSpPr>
        <p:spPr>
          <a:xfrm>
            <a:off x="685800" y="1122480"/>
            <a:ext cx="7771320" cy="11063520"/>
          </a:xfrm>
          <a:prstGeom prst="rect">
            <a:avLst/>
          </a:prstGeom>
          <a:noFill/>
          <a:ln w="0">
            <a:noFill/>
          </a:ln>
        </p:spPr>
        <p:txBody>
          <a:bodyPr lIns="0" tIns="0" rIns="0" bIns="0" anchor="ctr">
            <a:noAutofit/>
          </a:bodyPr>
          <a:lstStyle/>
          <a:p>
            <a:pPr algn="ctr"/>
            <a:endParaRPr lang="en-US" sz="3200" b="0" strike="noStrike" spc="-1">
              <a:latin typeface="Arial"/>
            </a:endParaRPr>
          </a:p>
        </p:txBody>
      </p:sp>
    </p:spTree>
    <p:extLst>
      <p:ext uri="{BB962C8B-B14F-4D97-AF65-F5344CB8AC3E}">
        <p14:creationId xmlns:p14="http://schemas.microsoft.com/office/powerpoint/2010/main" val="248787330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13" name="PlaceHolder 1"/>
          <p:cNvSpPr>
            <a:spLocks noGrp="1"/>
          </p:cNvSpPr>
          <p:nvPr>
            <p:ph type="title"/>
          </p:nvPr>
        </p:nvSpPr>
        <p:spPr>
          <a:xfrm>
            <a:off x="685800" y="1122480"/>
            <a:ext cx="7771320" cy="2386440"/>
          </a:xfrm>
          <a:prstGeom prst="rect">
            <a:avLst/>
          </a:prstGeom>
          <a:noFill/>
          <a:ln w="0">
            <a:noFill/>
          </a:ln>
        </p:spPr>
        <p:txBody>
          <a:bodyPr lIns="0" tIns="0" rIns="0" bIns="0" anchor="ctr">
            <a:noAutofit/>
          </a:bodyPr>
          <a:lstStyle/>
          <a:p>
            <a:pPr algn="ctr"/>
            <a:endParaRPr lang="en-US" sz="4400" b="0" strike="noStrike" spc="-1">
              <a:latin typeface="Arial"/>
            </a:endParaRPr>
          </a:p>
        </p:txBody>
      </p:sp>
      <p:sp>
        <p:nvSpPr>
          <p:cNvPr id="14" name="PlaceHolder 2"/>
          <p:cNvSpPr>
            <a:spLocks noGrp="1"/>
          </p:cNvSpPr>
          <p:nvPr>
            <p:ph/>
          </p:nvPr>
        </p:nvSpPr>
        <p:spPr>
          <a:xfrm>
            <a:off x="457200" y="1604520"/>
            <a:ext cx="4015440" cy="1896840"/>
          </a:xfrm>
          <a:prstGeom prst="rect">
            <a:avLst/>
          </a:prstGeom>
          <a:noFill/>
          <a:ln w="0">
            <a:noFill/>
          </a:ln>
        </p:spPr>
        <p:txBody>
          <a:bodyPr lIns="0" tIns="0" rIns="0" bIns="0" anchor="t">
            <a:normAutofit/>
          </a:bodyPr>
          <a:lstStyle/>
          <a:p>
            <a:endParaRPr lang="en-US" sz="3200" b="0" strike="noStrike" spc="-1">
              <a:latin typeface="Arial"/>
            </a:endParaRPr>
          </a:p>
        </p:txBody>
      </p:sp>
      <p:sp>
        <p:nvSpPr>
          <p:cNvPr id="15" name="PlaceHolder 3"/>
          <p:cNvSpPr>
            <a:spLocks noGrp="1"/>
          </p:cNvSpPr>
          <p:nvPr>
            <p:ph/>
          </p:nvPr>
        </p:nvSpPr>
        <p:spPr>
          <a:xfrm>
            <a:off x="4673880" y="1604520"/>
            <a:ext cx="4015440" cy="3976920"/>
          </a:xfrm>
          <a:prstGeom prst="rect">
            <a:avLst/>
          </a:prstGeom>
          <a:noFill/>
          <a:ln w="0">
            <a:noFill/>
          </a:ln>
        </p:spPr>
        <p:txBody>
          <a:bodyPr lIns="0" tIns="0" rIns="0" bIns="0" anchor="t">
            <a:normAutofit/>
          </a:bodyPr>
          <a:lstStyle/>
          <a:p>
            <a:endParaRPr lang="en-US" sz="3200" b="0" strike="noStrike" spc="-1">
              <a:latin typeface="Arial"/>
            </a:endParaRPr>
          </a:p>
        </p:txBody>
      </p:sp>
      <p:sp>
        <p:nvSpPr>
          <p:cNvPr id="16" name="PlaceHolder 4"/>
          <p:cNvSpPr>
            <a:spLocks noGrp="1"/>
          </p:cNvSpPr>
          <p:nvPr>
            <p:ph/>
          </p:nvPr>
        </p:nvSpPr>
        <p:spPr>
          <a:xfrm>
            <a:off x="457200" y="3682080"/>
            <a:ext cx="4015440" cy="1896840"/>
          </a:xfrm>
          <a:prstGeom prst="rect">
            <a:avLst/>
          </a:prstGeom>
          <a:noFill/>
          <a:ln w="0">
            <a:noFill/>
          </a:ln>
        </p:spPr>
        <p:txBody>
          <a:bodyPr lIns="0" tIns="0" rIns="0" bIns="0" anchor="t">
            <a:normAutofit/>
          </a:bodyPr>
          <a:lstStyle/>
          <a:p>
            <a:endParaRPr lang="en-US" sz="3200" b="0" strike="noStrike" spc="-1">
              <a:latin typeface="Arial"/>
            </a:endParaRPr>
          </a:p>
        </p:txBody>
      </p:sp>
    </p:spTree>
    <p:extLst>
      <p:ext uri="{BB962C8B-B14F-4D97-AF65-F5344CB8AC3E}">
        <p14:creationId xmlns:p14="http://schemas.microsoft.com/office/powerpoint/2010/main" val="134402299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17" name="PlaceHolder 1"/>
          <p:cNvSpPr>
            <a:spLocks noGrp="1"/>
          </p:cNvSpPr>
          <p:nvPr>
            <p:ph type="title"/>
          </p:nvPr>
        </p:nvSpPr>
        <p:spPr>
          <a:xfrm>
            <a:off x="685800" y="1122480"/>
            <a:ext cx="7771320" cy="2386440"/>
          </a:xfrm>
          <a:prstGeom prst="rect">
            <a:avLst/>
          </a:prstGeom>
          <a:noFill/>
          <a:ln w="0">
            <a:noFill/>
          </a:ln>
        </p:spPr>
        <p:txBody>
          <a:bodyPr lIns="0" tIns="0" rIns="0" bIns="0" anchor="ctr">
            <a:noAutofit/>
          </a:bodyPr>
          <a:lstStyle/>
          <a:p>
            <a:pPr algn="ctr"/>
            <a:endParaRPr lang="en-US" sz="4400" b="0" strike="noStrike" spc="-1">
              <a:latin typeface="Arial"/>
            </a:endParaRPr>
          </a:p>
        </p:txBody>
      </p:sp>
      <p:sp>
        <p:nvSpPr>
          <p:cNvPr id="18" name="PlaceHolder 2"/>
          <p:cNvSpPr>
            <a:spLocks noGrp="1"/>
          </p:cNvSpPr>
          <p:nvPr>
            <p:ph/>
          </p:nvPr>
        </p:nvSpPr>
        <p:spPr>
          <a:xfrm>
            <a:off x="457200" y="1604520"/>
            <a:ext cx="4015440" cy="3976920"/>
          </a:xfrm>
          <a:prstGeom prst="rect">
            <a:avLst/>
          </a:prstGeom>
          <a:noFill/>
          <a:ln w="0">
            <a:noFill/>
          </a:ln>
        </p:spPr>
        <p:txBody>
          <a:bodyPr lIns="0" tIns="0" rIns="0" bIns="0" anchor="t">
            <a:normAutofit/>
          </a:bodyPr>
          <a:lstStyle/>
          <a:p>
            <a:endParaRPr lang="en-US" sz="3200" b="0" strike="noStrike" spc="-1">
              <a:latin typeface="Arial"/>
            </a:endParaRPr>
          </a:p>
        </p:txBody>
      </p:sp>
      <p:sp>
        <p:nvSpPr>
          <p:cNvPr id="19" name="PlaceHolder 3"/>
          <p:cNvSpPr>
            <a:spLocks noGrp="1"/>
          </p:cNvSpPr>
          <p:nvPr>
            <p:ph/>
          </p:nvPr>
        </p:nvSpPr>
        <p:spPr>
          <a:xfrm>
            <a:off x="4673880" y="1604520"/>
            <a:ext cx="4015440" cy="1896840"/>
          </a:xfrm>
          <a:prstGeom prst="rect">
            <a:avLst/>
          </a:prstGeom>
          <a:noFill/>
          <a:ln w="0">
            <a:noFill/>
          </a:ln>
        </p:spPr>
        <p:txBody>
          <a:bodyPr lIns="0" tIns="0" rIns="0" bIns="0" anchor="t">
            <a:normAutofit/>
          </a:bodyPr>
          <a:lstStyle/>
          <a:p>
            <a:endParaRPr lang="en-US" sz="3200" b="0" strike="noStrike" spc="-1">
              <a:latin typeface="Arial"/>
            </a:endParaRPr>
          </a:p>
        </p:txBody>
      </p:sp>
      <p:sp>
        <p:nvSpPr>
          <p:cNvPr id="20" name="PlaceHolder 4"/>
          <p:cNvSpPr>
            <a:spLocks noGrp="1"/>
          </p:cNvSpPr>
          <p:nvPr>
            <p:ph/>
          </p:nvPr>
        </p:nvSpPr>
        <p:spPr>
          <a:xfrm>
            <a:off x="4673880" y="3682080"/>
            <a:ext cx="4015440" cy="1896840"/>
          </a:xfrm>
          <a:prstGeom prst="rect">
            <a:avLst/>
          </a:prstGeom>
          <a:noFill/>
          <a:ln w="0">
            <a:noFill/>
          </a:ln>
        </p:spPr>
        <p:txBody>
          <a:bodyPr lIns="0" tIns="0" rIns="0" bIns="0" anchor="t">
            <a:normAutofit/>
          </a:bodyPr>
          <a:lstStyle/>
          <a:p>
            <a:endParaRPr lang="en-US" sz="3200" b="0" strike="noStrike" spc="-1">
              <a:latin typeface="Arial"/>
            </a:endParaRPr>
          </a:p>
        </p:txBody>
      </p:sp>
    </p:spTree>
    <p:extLst>
      <p:ext uri="{BB962C8B-B14F-4D97-AF65-F5344CB8AC3E}">
        <p14:creationId xmlns:p14="http://schemas.microsoft.com/office/powerpoint/2010/main" val="106108064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idx="1"/>
          </p:nvPr>
        </p:nvSpPr>
        <p:spPr/>
        <p:txBody>
          <a:bodyPr/>
          <a:lstStyle/>
          <a:p>
            <a:pPr lvl="0"/>
            <a:r>
              <a:rPr lang="ja-JP" altLang="en-US"/>
              <a:t>マスター テキストの書式設定
第 </a:t>
            </a:r>
            <a:r>
              <a:rPr lang="en-US" altLang="ja-JP"/>
              <a:t>2 </a:t>
            </a:r>
            <a:r>
              <a:rPr lang="ja-JP" altLang="en-US"/>
              <a:t>レベル
第 </a:t>
            </a:r>
            <a:r>
              <a:rPr lang="en-US" altLang="ja-JP"/>
              <a:t>3 </a:t>
            </a:r>
            <a:r>
              <a:rPr lang="ja-JP" altLang="en-US"/>
              <a:t>レベル
第 </a:t>
            </a:r>
            <a:r>
              <a:rPr lang="en-US" altLang="ja-JP"/>
              <a:t>4 </a:t>
            </a:r>
            <a:r>
              <a:rPr lang="ja-JP" altLang="en-US"/>
              <a:t>レベル
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897AD025-FFB8-A244-965F-2B7F7F43E628}" type="datetimeFigureOut">
              <a:rPr kumimoji="1" lang="ja-JP" altLang="en-US" smtClean="0"/>
              <a:t>2025/8/7</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0617B1B2-074F-F04D-A01C-FC4065C487A1}" type="slidenum">
              <a:rPr kumimoji="1" lang="ja-JP" altLang="en-US" smtClean="0"/>
              <a:t>‹#›</a:t>
            </a:fld>
            <a:endParaRPr kumimoji="1" lang="ja-JP" altLang="en-US"/>
          </a:p>
        </p:txBody>
      </p:sp>
    </p:spTree>
    <p:extLst>
      <p:ext uri="{BB962C8B-B14F-4D97-AF65-F5344CB8AC3E}">
        <p14:creationId xmlns:p14="http://schemas.microsoft.com/office/powerpoint/2010/main" val="6344304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21" name="PlaceHolder 1"/>
          <p:cNvSpPr>
            <a:spLocks noGrp="1"/>
          </p:cNvSpPr>
          <p:nvPr>
            <p:ph type="title"/>
          </p:nvPr>
        </p:nvSpPr>
        <p:spPr>
          <a:xfrm>
            <a:off x="685800" y="1122480"/>
            <a:ext cx="7771320" cy="2386440"/>
          </a:xfrm>
          <a:prstGeom prst="rect">
            <a:avLst/>
          </a:prstGeom>
          <a:noFill/>
          <a:ln w="0">
            <a:noFill/>
          </a:ln>
        </p:spPr>
        <p:txBody>
          <a:bodyPr lIns="0" tIns="0" rIns="0" bIns="0" anchor="ctr">
            <a:noAutofit/>
          </a:bodyPr>
          <a:lstStyle/>
          <a:p>
            <a:pPr algn="ctr"/>
            <a:endParaRPr lang="en-US" sz="4400" b="0" strike="noStrike" spc="-1">
              <a:latin typeface="Arial"/>
            </a:endParaRPr>
          </a:p>
        </p:txBody>
      </p:sp>
      <p:sp>
        <p:nvSpPr>
          <p:cNvPr id="22" name="PlaceHolder 2"/>
          <p:cNvSpPr>
            <a:spLocks noGrp="1"/>
          </p:cNvSpPr>
          <p:nvPr>
            <p:ph/>
          </p:nvPr>
        </p:nvSpPr>
        <p:spPr>
          <a:xfrm>
            <a:off x="457200" y="1604520"/>
            <a:ext cx="4015440" cy="1896840"/>
          </a:xfrm>
          <a:prstGeom prst="rect">
            <a:avLst/>
          </a:prstGeom>
          <a:noFill/>
          <a:ln w="0">
            <a:noFill/>
          </a:ln>
        </p:spPr>
        <p:txBody>
          <a:bodyPr lIns="0" tIns="0" rIns="0" bIns="0" anchor="t">
            <a:normAutofit/>
          </a:bodyPr>
          <a:lstStyle/>
          <a:p>
            <a:endParaRPr lang="en-US" sz="3200" b="0" strike="noStrike" spc="-1">
              <a:latin typeface="Arial"/>
            </a:endParaRPr>
          </a:p>
        </p:txBody>
      </p:sp>
      <p:sp>
        <p:nvSpPr>
          <p:cNvPr id="23" name="PlaceHolder 3"/>
          <p:cNvSpPr>
            <a:spLocks noGrp="1"/>
          </p:cNvSpPr>
          <p:nvPr>
            <p:ph/>
          </p:nvPr>
        </p:nvSpPr>
        <p:spPr>
          <a:xfrm>
            <a:off x="4673880" y="1604520"/>
            <a:ext cx="4015440" cy="1896840"/>
          </a:xfrm>
          <a:prstGeom prst="rect">
            <a:avLst/>
          </a:prstGeom>
          <a:noFill/>
          <a:ln w="0">
            <a:noFill/>
          </a:ln>
        </p:spPr>
        <p:txBody>
          <a:bodyPr lIns="0" tIns="0" rIns="0" bIns="0" anchor="t">
            <a:normAutofit/>
          </a:bodyPr>
          <a:lstStyle/>
          <a:p>
            <a:endParaRPr lang="en-US" sz="3200" b="0" strike="noStrike" spc="-1">
              <a:latin typeface="Arial"/>
            </a:endParaRPr>
          </a:p>
        </p:txBody>
      </p:sp>
      <p:sp>
        <p:nvSpPr>
          <p:cNvPr id="24" name="PlaceHolder 4"/>
          <p:cNvSpPr>
            <a:spLocks noGrp="1"/>
          </p:cNvSpPr>
          <p:nvPr>
            <p:ph/>
          </p:nvPr>
        </p:nvSpPr>
        <p:spPr>
          <a:xfrm>
            <a:off x="457200" y="3682080"/>
            <a:ext cx="8228880" cy="1896840"/>
          </a:xfrm>
          <a:prstGeom prst="rect">
            <a:avLst/>
          </a:prstGeom>
          <a:noFill/>
          <a:ln w="0">
            <a:noFill/>
          </a:ln>
        </p:spPr>
        <p:txBody>
          <a:bodyPr lIns="0" tIns="0" rIns="0" bIns="0" anchor="t">
            <a:normAutofit/>
          </a:bodyPr>
          <a:lstStyle/>
          <a:p>
            <a:endParaRPr lang="en-US" sz="3200" b="0" strike="noStrike" spc="-1">
              <a:latin typeface="Arial"/>
            </a:endParaRPr>
          </a:p>
        </p:txBody>
      </p:sp>
    </p:spTree>
    <p:extLst>
      <p:ext uri="{BB962C8B-B14F-4D97-AF65-F5344CB8AC3E}">
        <p14:creationId xmlns:p14="http://schemas.microsoft.com/office/powerpoint/2010/main" val="364864276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25" name="PlaceHolder 1"/>
          <p:cNvSpPr>
            <a:spLocks noGrp="1"/>
          </p:cNvSpPr>
          <p:nvPr>
            <p:ph type="title"/>
          </p:nvPr>
        </p:nvSpPr>
        <p:spPr>
          <a:xfrm>
            <a:off x="685800" y="1122480"/>
            <a:ext cx="7771320" cy="2386440"/>
          </a:xfrm>
          <a:prstGeom prst="rect">
            <a:avLst/>
          </a:prstGeom>
          <a:noFill/>
          <a:ln w="0">
            <a:noFill/>
          </a:ln>
        </p:spPr>
        <p:txBody>
          <a:bodyPr lIns="0" tIns="0" rIns="0" bIns="0" anchor="ctr">
            <a:noAutofit/>
          </a:bodyPr>
          <a:lstStyle/>
          <a:p>
            <a:pPr algn="ctr"/>
            <a:endParaRPr lang="en-US" sz="4400" b="0" strike="noStrike" spc="-1">
              <a:latin typeface="Arial"/>
            </a:endParaRPr>
          </a:p>
        </p:txBody>
      </p:sp>
      <p:sp>
        <p:nvSpPr>
          <p:cNvPr id="26" name="PlaceHolder 2"/>
          <p:cNvSpPr>
            <a:spLocks noGrp="1"/>
          </p:cNvSpPr>
          <p:nvPr>
            <p:ph/>
          </p:nvPr>
        </p:nvSpPr>
        <p:spPr>
          <a:xfrm>
            <a:off x="457200" y="1604520"/>
            <a:ext cx="8228880" cy="1896840"/>
          </a:xfrm>
          <a:prstGeom prst="rect">
            <a:avLst/>
          </a:prstGeom>
          <a:noFill/>
          <a:ln w="0">
            <a:noFill/>
          </a:ln>
        </p:spPr>
        <p:txBody>
          <a:bodyPr lIns="0" tIns="0" rIns="0" bIns="0" anchor="t">
            <a:normAutofit/>
          </a:bodyPr>
          <a:lstStyle/>
          <a:p>
            <a:endParaRPr lang="en-US" sz="3200" b="0" strike="noStrike" spc="-1">
              <a:latin typeface="Arial"/>
            </a:endParaRPr>
          </a:p>
        </p:txBody>
      </p:sp>
      <p:sp>
        <p:nvSpPr>
          <p:cNvPr id="27" name="PlaceHolder 3"/>
          <p:cNvSpPr>
            <a:spLocks noGrp="1"/>
          </p:cNvSpPr>
          <p:nvPr>
            <p:ph/>
          </p:nvPr>
        </p:nvSpPr>
        <p:spPr>
          <a:xfrm>
            <a:off x="457200" y="3682080"/>
            <a:ext cx="8228880" cy="1896840"/>
          </a:xfrm>
          <a:prstGeom prst="rect">
            <a:avLst/>
          </a:prstGeom>
          <a:noFill/>
          <a:ln w="0">
            <a:noFill/>
          </a:ln>
        </p:spPr>
        <p:txBody>
          <a:bodyPr lIns="0" tIns="0" rIns="0" bIns="0" anchor="t">
            <a:normAutofit/>
          </a:bodyPr>
          <a:lstStyle/>
          <a:p>
            <a:endParaRPr lang="en-US" sz="3200" b="0" strike="noStrike" spc="-1">
              <a:latin typeface="Arial"/>
            </a:endParaRPr>
          </a:p>
        </p:txBody>
      </p:sp>
    </p:spTree>
    <p:extLst>
      <p:ext uri="{BB962C8B-B14F-4D97-AF65-F5344CB8AC3E}">
        <p14:creationId xmlns:p14="http://schemas.microsoft.com/office/powerpoint/2010/main" val="352722869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28" name="PlaceHolder 1"/>
          <p:cNvSpPr>
            <a:spLocks noGrp="1"/>
          </p:cNvSpPr>
          <p:nvPr>
            <p:ph type="title"/>
          </p:nvPr>
        </p:nvSpPr>
        <p:spPr>
          <a:xfrm>
            <a:off x="685800" y="1122480"/>
            <a:ext cx="7771320" cy="2386440"/>
          </a:xfrm>
          <a:prstGeom prst="rect">
            <a:avLst/>
          </a:prstGeom>
          <a:noFill/>
          <a:ln w="0">
            <a:noFill/>
          </a:ln>
        </p:spPr>
        <p:txBody>
          <a:bodyPr lIns="0" tIns="0" rIns="0" bIns="0" anchor="ctr">
            <a:noAutofit/>
          </a:bodyPr>
          <a:lstStyle/>
          <a:p>
            <a:pPr algn="ctr"/>
            <a:endParaRPr lang="en-US" sz="4400" b="0" strike="noStrike" spc="-1">
              <a:latin typeface="Arial"/>
            </a:endParaRPr>
          </a:p>
        </p:txBody>
      </p:sp>
      <p:sp>
        <p:nvSpPr>
          <p:cNvPr id="29" name="PlaceHolder 2"/>
          <p:cNvSpPr>
            <a:spLocks noGrp="1"/>
          </p:cNvSpPr>
          <p:nvPr>
            <p:ph/>
          </p:nvPr>
        </p:nvSpPr>
        <p:spPr>
          <a:xfrm>
            <a:off x="457200" y="1604520"/>
            <a:ext cx="4015440" cy="1896840"/>
          </a:xfrm>
          <a:prstGeom prst="rect">
            <a:avLst/>
          </a:prstGeom>
          <a:noFill/>
          <a:ln w="0">
            <a:noFill/>
          </a:ln>
        </p:spPr>
        <p:txBody>
          <a:bodyPr lIns="0" tIns="0" rIns="0" bIns="0" anchor="t">
            <a:normAutofit/>
          </a:bodyPr>
          <a:lstStyle/>
          <a:p>
            <a:endParaRPr lang="en-US" sz="3200" b="0" strike="noStrike" spc="-1">
              <a:latin typeface="Arial"/>
            </a:endParaRPr>
          </a:p>
        </p:txBody>
      </p:sp>
      <p:sp>
        <p:nvSpPr>
          <p:cNvPr id="30" name="PlaceHolder 3"/>
          <p:cNvSpPr>
            <a:spLocks noGrp="1"/>
          </p:cNvSpPr>
          <p:nvPr>
            <p:ph/>
          </p:nvPr>
        </p:nvSpPr>
        <p:spPr>
          <a:xfrm>
            <a:off x="4673880" y="1604520"/>
            <a:ext cx="4015440" cy="1896840"/>
          </a:xfrm>
          <a:prstGeom prst="rect">
            <a:avLst/>
          </a:prstGeom>
          <a:noFill/>
          <a:ln w="0">
            <a:noFill/>
          </a:ln>
        </p:spPr>
        <p:txBody>
          <a:bodyPr lIns="0" tIns="0" rIns="0" bIns="0" anchor="t">
            <a:normAutofit/>
          </a:bodyPr>
          <a:lstStyle/>
          <a:p>
            <a:endParaRPr lang="en-US" sz="3200" b="0" strike="noStrike" spc="-1">
              <a:latin typeface="Arial"/>
            </a:endParaRPr>
          </a:p>
        </p:txBody>
      </p:sp>
      <p:sp>
        <p:nvSpPr>
          <p:cNvPr id="31" name="PlaceHolder 4"/>
          <p:cNvSpPr>
            <a:spLocks noGrp="1"/>
          </p:cNvSpPr>
          <p:nvPr>
            <p:ph/>
          </p:nvPr>
        </p:nvSpPr>
        <p:spPr>
          <a:xfrm>
            <a:off x="457200" y="3682080"/>
            <a:ext cx="4015440" cy="1896840"/>
          </a:xfrm>
          <a:prstGeom prst="rect">
            <a:avLst/>
          </a:prstGeom>
          <a:noFill/>
          <a:ln w="0">
            <a:noFill/>
          </a:ln>
        </p:spPr>
        <p:txBody>
          <a:bodyPr lIns="0" tIns="0" rIns="0" bIns="0" anchor="t">
            <a:normAutofit/>
          </a:bodyPr>
          <a:lstStyle/>
          <a:p>
            <a:endParaRPr lang="en-US" sz="3200" b="0" strike="noStrike" spc="-1">
              <a:latin typeface="Arial"/>
            </a:endParaRPr>
          </a:p>
        </p:txBody>
      </p:sp>
      <p:sp>
        <p:nvSpPr>
          <p:cNvPr id="32" name="PlaceHolder 5"/>
          <p:cNvSpPr>
            <a:spLocks noGrp="1"/>
          </p:cNvSpPr>
          <p:nvPr>
            <p:ph/>
          </p:nvPr>
        </p:nvSpPr>
        <p:spPr>
          <a:xfrm>
            <a:off x="4673880" y="3682080"/>
            <a:ext cx="4015440" cy="1896840"/>
          </a:xfrm>
          <a:prstGeom prst="rect">
            <a:avLst/>
          </a:prstGeom>
          <a:noFill/>
          <a:ln w="0">
            <a:noFill/>
          </a:ln>
        </p:spPr>
        <p:txBody>
          <a:bodyPr lIns="0" tIns="0" rIns="0" bIns="0" anchor="t">
            <a:normAutofit/>
          </a:bodyPr>
          <a:lstStyle/>
          <a:p>
            <a:endParaRPr lang="en-US" sz="3200" b="0" strike="noStrike" spc="-1">
              <a:latin typeface="Arial"/>
            </a:endParaRPr>
          </a:p>
        </p:txBody>
      </p:sp>
    </p:spTree>
    <p:extLst>
      <p:ext uri="{BB962C8B-B14F-4D97-AF65-F5344CB8AC3E}">
        <p14:creationId xmlns:p14="http://schemas.microsoft.com/office/powerpoint/2010/main" val="333364137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33" name="PlaceHolder 1"/>
          <p:cNvSpPr>
            <a:spLocks noGrp="1"/>
          </p:cNvSpPr>
          <p:nvPr>
            <p:ph type="title"/>
          </p:nvPr>
        </p:nvSpPr>
        <p:spPr>
          <a:xfrm>
            <a:off x="685800" y="1122480"/>
            <a:ext cx="7771320" cy="2386440"/>
          </a:xfrm>
          <a:prstGeom prst="rect">
            <a:avLst/>
          </a:prstGeom>
          <a:noFill/>
          <a:ln w="0">
            <a:noFill/>
          </a:ln>
        </p:spPr>
        <p:txBody>
          <a:bodyPr lIns="0" tIns="0" rIns="0" bIns="0" anchor="ctr">
            <a:noAutofit/>
          </a:bodyPr>
          <a:lstStyle/>
          <a:p>
            <a:pPr algn="ctr"/>
            <a:endParaRPr lang="en-US" sz="4400" b="0" strike="noStrike" spc="-1">
              <a:latin typeface="Arial"/>
            </a:endParaRPr>
          </a:p>
        </p:txBody>
      </p:sp>
      <p:sp>
        <p:nvSpPr>
          <p:cNvPr id="34" name="PlaceHolder 2"/>
          <p:cNvSpPr>
            <a:spLocks noGrp="1"/>
          </p:cNvSpPr>
          <p:nvPr>
            <p:ph/>
          </p:nvPr>
        </p:nvSpPr>
        <p:spPr>
          <a:xfrm>
            <a:off x="457200" y="1604520"/>
            <a:ext cx="2649600" cy="1896840"/>
          </a:xfrm>
          <a:prstGeom prst="rect">
            <a:avLst/>
          </a:prstGeom>
          <a:noFill/>
          <a:ln w="0">
            <a:noFill/>
          </a:ln>
        </p:spPr>
        <p:txBody>
          <a:bodyPr lIns="0" tIns="0" rIns="0" bIns="0" anchor="t">
            <a:normAutofit/>
          </a:bodyPr>
          <a:lstStyle/>
          <a:p>
            <a:endParaRPr lang="en-US" sz="3200" b="0" strike="noStrike" spc="-1">
              <a:latin typeface="Arial"/>
            </a:endParaRPr>
          </a:p>
        </p:txBody>
      </p:sp>
      <p:sp>
        <p:nvSpPr>
          <p:cNvPr id="35" name="PlaceHolder 3"/>
          <p:cNvSpPr>
            <a:spLocks noGrp="1"/>
          </p:cNvSpPr>
          <p:nvPr>
            <p:ph/>
          </p:nvPr>
        </p:nvSpPr>
        <p:spPr>
          <a:xfrm>
            <a:off x="3239640" y="1604520"/>
            <a:ext cx="2649600" cy="1896840"/>
          </a:xfrm>
          <a:prstGeom prst="rect">
            <a:avLst/>
          </a:prstGeom>
          <a:noFill/>
          <a:ln w="0">
            <a:noFill/>
          </a:ln>
        </p:spPr>
        <p:txBody>
          <a:bodyPr lIns="0" tIns="0" rIns="0" bIns="0" anchor="t">
            <a:normAutofit/>
          </a:bodyPr>
          <a:lstStyle/>
          <a:p>
            <a:endParaRPr lang="en-US" sz="3200" b="0" strike="noStrike" spc="-1">
              <a:latin typeface="Arial"/>
            </a:endParaRPr>
          </a:p>
        </p:txBody>
      </p:sp>
      <p:sp>
        <p:nvSpPr>
          <p:cNvPr id="36" name="PlaceHolder 4"/>
          <p:cNvSpPr>
            <a:spLocks noGrp="1"/>
          </p:cNvSpPr>
          <p:nvPr>
            <p:ph/>
          </p:nvPr>
        </p:nvSpPr>
        <p:spPr>
          <a:xfrm>
            <a:off x="6022080" y="1604520"/>
            <a:ext cx="2649600" cy="1896840"/>
          </a:xfrm>
          <a:prstGeom prst="rect">
            <a:avLst/>
          </a:prstGeom>
          <a:noFill/>
          <a:ln w="0">
            <a:noFill/>
          </a:ln>
        </p:spPr>
        <p:txBody>
          <a:bodyPr lIns="0" tIns="0" rIns="0" bIns="0" anchor="t">
            <a:normAutofit/>
          </a:bodyPr>
          <a:lstStyle/>
          <a:p>
            <a:endParaRPr lang="en-US" sz="3200" b="0" strike="noStrike" spc="-1">
              <a:latin typeface="Arial"/>
            </a:endParaRPr>
          </a:p>
        </p:txBody>
      </p:sp>
      <p:sp>
        <p:nvSpPr>
          <p:cNvPr id="37" name="PlaceHolder 5"/>
          <p:cNvSpPr>
            <a:spLocks noGrp="1"/>
          </p:cNvSpPr>
          <p:nvPr>
            <p:ph/>
          </p:nvPr>
        </p:nvSpPr>
        <p:spPr>
          <a:xfrm>
            <a:off x="457200" y="3682080"/>
            <a:ext cx="2649600" cy="1896840"/>
          </a:xfrm>
          <a:prstGeom prst="rect">
            <a:avLst/>
          </a:prstGeom>
          <a:noFill/>
          <a:ln w="0">
            <a:noFill/>
          </a:ln>
        </p:spPr>
        <p:txBody>
          <a:bodyPr lIns="0" tIns="0" rIns="0" bIns="0" anchor="t">
            <a:normAutofit/>
          </a:bodyPr>
          <a:lstStyle/>
          <a:p>
            <a:endParaRPr lang="en-US" sz="3200" b="0" strike="noStrike" spc="-1">
              <a:latin typeface="Arial"/>
            </a:endParaRPr>
          </a:p>
        </p:txBody>
      </p:sp>
      <p:sp>
        <p:nvSpPr>
          <p:cNvPr id="38" name="PlaceHolder 6"/>
          <p:cNvSpPr>
            <a:spLocks noGrp="1"/>
          </p:cNvSpPr>
          <p:nvPr>
            <p:ph/>
          </p:nvPr>
        </p:nvSpPr>
        <p:spPr>
          <a:xfrm>
            <a:off x="3239640" y="3682080"/>
            <a:ext cx="2649600" cy="1896840"/>
          </a:xfrm>
          <a:prstGeom prst="rect">
            <a:avLst/>
          </a:prstGeom>
          <a:noFill/>
          <a:ln w="0">
            <a:noFill/>
          </a:ln>
        </p:spPr>
        <p:txBody>
          <a:bodyPr lIns="0" tIns="0" rIns="0" bIns="0" anchor="t">
            <a:normAutofit/>
          </a:bodyPr>
          <a:lstStyle/>
          <a:p>
            <a:endParaRPr lang="en-US" sz="3200" b="0" strike="noStrike" spc="-1">
              <a:latin typeface="Arial"/>
            </a:endParaRPr>
          </a:p>
        </p:txBody>
      </p:sp>
      <p:sp>
        <p:nvSpPr>
          <p:cNvPr id="39" name="PlaceHolder 7"/>
          <p:cNvSpPr>
            <a:spLocks noGrp="1"/>
          </p:cNvSpPr>
          <p:nvPr>
            <p:ph/>
          </p:nvPr>
        </p:nvSpPr>
        <p:spPr>
          <a:xfrm>
            <a:off x="6022080" y="3682080"/>
            <a:ext cx="2649600" cy="1896840"/>
          </a:xfrm>
          <a:prstGeom prst="rect">
            <a:avLst/>
          </a:prstGeom>
          <a:noFill/>
          <a:ln w="0">
            <a:noFill/>
          </a:ln>
        </p:spPr>
        <p:txBody>
          <a:bodyPr lIns="0" tIns="0" rIns="0" bIns="0" anchor="t">
            <a:normAutofit/>
          </a:bodyPr>
          <a:lstStyle/>
          <a:p>
            <a:endParaRPr lang="en-US" sz="3200" b="0" strike="noStrike" spc="-1">
              <a:latin typeface="Arial"/>
            </a:endParaRPr>
          </a:p>
        </p:txBody>
      </p:sp>
    </p:spTree>
    <p:extLst>
      <p:ext uri="{BB962C8B-B14F-4D97-AF65-F5344CB8AC3E}">
        <p14:creationId xmlns:p14="http://schemas.microsoft.com/office/powerpoint/2010/main" val="234346388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ja-JP" altLang="en-US"/>
              <a:t>マスター タイトルの書式設定</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fld id="{897AD025-FFB8-A244-965F-2B7F7F43E628}" type="datetimeFigureOut">
              <a:rPr kumimoji="1" lang="ja-JP" altLang="en-US" smtClean="0"/>
              <a:t>2025/8/7</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0617B1B2-074F-F04D-A01C-FC4065C487A1}" type="slidenum">
              <a:rPr kumimoji="1" lang="ja-JP" altLang="en-US" smtClean="0"/>
              <a:t>‹#›</a:t>
            </a:fld>
            <a:endParaRPr kumimoji="1" lang="ja-JP" altLang="en-US"/>
          </a:p>
        </p:txBody>
      </p:sp>
      <p:sp>
        <p:nvSpPr>
          <p:cNvPr id="8" name="正方形/長方形 7">
            <a:extLst>
              <a:ext uri="{FF2B5EF4-FFF2-40B4-BE49-F238E27FC236}">
                <a16:creationId xmlns:a16="http://schemas.microsoft.com/office/drawing/2014/main" id="{A2C56DA5-588D-A643-B482-FBFC5DBFE846}"/>
              </a:ext>
            </a:extLst>
          </p:cNvPr>
          <p:cNvSpPr/>
          <p:nvPr userDrawn="1"/>
        </p:nvSpPr>
        <p:spPr>
          <a:xfrm>
            <a:off x="279402" y="1295400"/>
            <a:ext cx="4471502" cy="5081926"/>
          </a:xfrm>
          <a:prstGeom prst="rect">
            <a:avLst/>
          </a:prstGeom>
          <a:solidFill>
            <a:schemeClr val="bg1"/>
          </a:solidFill>
          <a:ln w="12700">
            <a:noFill/>
          </a:ln>
          <a:effectLst>
            <a:outerShdw blurRad="127000" dist="508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ja-JP" altLang="en-US"/>
          </a:p>
        </p:txBody>
      </p:sp>
      <p:sp>
        <p:nvSpPr>
          <p:cNvPr id="9" name="正方形/長方形 8">
            <a:extLst>
              <a:ext uri="{FF2B5EF4-FFF2-40B4-BE49-F238E27FC236}">
                <a16:creationId xmlns:a16="http://schemas.microsoft.com/office/drawing/2014/main" id="{9F4EDA87-4F59-5249-BEA9-C2F2D68A70C0}"/>
              </a:ext>
            </a:extLst>
          </p:cNvPr>
          <p:cNvSpPr/>
          <p:nvPr userDrawn="1"/>
        </p:nvSpPr>
        <p:spPr>
          <a:xfrm>
            <a:off x="281519" y="485059"/>
            <a:ext cx="8583081" cy="603436"/>
          </a:xfrm>
          <a:prstGeom prst="rect">
            <a:avLst/>
          </a:prstGeom>
          <a:gradFill>
            <a:gsLst>
              <a:gs pos="0">
                <a:schemeClr val="accent1">
                  <a:lumMod val="50000"/>
                </a:schemeClr>
              </a:gs>
              <a:gs pos="100000">
                <a:schemeClr val="accent1">
                  <a:lumMod val="8500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42943626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ja-JP" altLang="en-US"/>
              <a:t>マスター タイトルの書式設定</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ja-JP" altLang="en-US"/>
              <a:t>マスター テキストの書式設定
第 </a:t>
            </a:r>
            <a:r>
              <a:rPr lang="en-US" altLang="ja-JP"/>
              <a:t>2 </a:t>
            </a:r>
            <a:r>
              <a:rPr lang="ja-JP" altLang="en-US"/>
              <a:t>レベル
第 </a:t>
            </a:r>
            <a:r>
              <a:rPr lang="en-US" altLang="ja-JP"/>
              <a:t>3 </a:t>
            </a:r>
            <a:r>
              <a:rPr lang="ja-JP" altLang="en-US"/>
              <a:t>レベル
第 </a:t>
            </a:r>
            <a:r>
              <a:rPr lang="en-US" altLang="ja-JP"/>
              <a:t>4 </a:t>
            </a:r>
            <a:r>
              <a:rPr lang="ja-JP" altLang="en-US"/>
              <a:t>レベル
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897AD025-FFB8-A244-965F-2B7F7F43E628}" type="datetimeFigureOut">
              <a:rPr kumimoji="1" lang="ja-JP" altLang="en-US" smtClean="0"/>
              <a:t>2025/8/7</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0617B1B2-074F-F04D-A01C-FC4065C487A1}" type="slidenum">
              <a:rPr kumimoji="1" lang="ja-JP" altLang="en-US" smtClean="0"/>
              <a:t>‹#›</a:t>
            </a:fld>
            <a:endParaRPr kumimoji="1" lang="ja-JP" altLang="en-US"/>
          </a:p>
        </p:txBody>
      </p:sp>
    </p:spTree>
    <p:extLst>
      <p:ext uri="{BB962C8B-B14F-4D97-AF65-F5344CB8AC3E}">
        <p14:creationId xmlns:p14="http://schemas.microsoft.com/office/powerpoint/2010/main" val="157929455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ja-JP" altLang="en-US"/>
              <a:t>マスター テキストの書式設定
第 </a:t>
            </a:r>
            <a:r>
              <a:rPr lang="en-US" altLang="ja-JP"/>
              <a:t>2 </a:t>
            </a:r>
            <a:r>
              <a:rPr lang="ja-JP" altLang="en-US"/>
              <a:t>レベル
第 </a:t>
            </a:r>
            <a:r>
              <a:rPr lang="en-US" altLang="ja-JP"/>
              <a:t>3 </a:t>
            </a:r>
            <a:r>
              <a:rPr lang="ja-JP" altLang="en-US"/>
              <a:t>レベル
第 </a:t>
            </a:r>
            <a:r>
              <a:rPr lang="en-US" altLang="ja-JP"/>
              <a:t>4 </a:t>
            </a:r>
            <a:r>
              <a:rPr lang="ja-JP" altLang="en-US"/>
              <a:t>レベル
第 </a:t>
            </a:r>
            <a:r>
              <a:rPr lang="en-US" altLang="ja-JP"/>
              <a:t>5 </a:t>
            </a:r>
            <a:r>
              <a:rPr lang="ja-JP" altLang="en-US"/>
              <a:t>レベル</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ja-JP" altLang="en-US"/>
              <a:t>マスター テキストの書式設定
第 </a:t>
            </a:r>
            <a:r>
              <a:rPr lang="en-US" altLang="ja-JP"/>
              <a:t>2 </a:t>
            </a:r>
            <a:r>
              <a:rPr lang="ja-JP" altLang="en-US"/>
              <a:t>レベル
第 </a:t>
            </a:r>
            <a:r>
              <a:rPr lang="en-US" altLang="ja-JP"/>
              <a:t>3 </a:t>
            </a:r>
            <a:r>
              <a:rPr lang="ja-JP" altLang="en-US"/>
              <a:t>レベル
第 </a:t>
            </a:r>
            <a:r>
              <a:rPr lang="en-US" altLang="ja-JP"/>
              <a:t>4 </a:t>
            </a:r>
            <a:r>
              <a:rPr lang="ja-JP" altLang="en-US"/>
              <a:t>レベル
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897AD025-FFB8-A244-965F-2B7F7F43E628}" type="datetimeFigureOut">
              <a:rPr kumimoji="1" lang="ja-JP" altLang="en-US" smtClean="0"/>
              <a:t>2025/8/7</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0617B1B2-074F-F04D-A01C-FC4065C487A1}" type="slidenum">
              <a:rPr kumimoji="1" lang="ja-JP" altLang="en-US" smtClean="0"/>
              <a:t>‹#›</a:t>
            </a:fld>
            <a:endParaRPr kumimoji="1" lang="ja-JP" altLang="en-US"/>
          </a:p>
        </p:txBody>
      </p:sp>
    </p:spTree>
    <p:extLst>
      <p:ext uri="{BB962C8B-B14F-4D97-AF65-F5344CB8AC3E}">
        <p14:creationId xmlns:p14="http://schemas.microsoft.com/office/powerpoint/2010/main" val="422087820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ja-JP" altLang="en-US"/>
              <a:t>マスター タイトルの書式設定</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
第 </a:t>
            </a:r>
            <a:r>
              <a:rPr lang="en-US" altLang="ja-JP"/>
              <a:t>2 </a:t>
            </a:r>
            <a:r>
              <a:rPr lang="ja-JP" altLang="en-US"/>
              <a:t>レベル
第 </a:t>
            </a:r>
            <a:r>
              <a:rPr lang="en-US" altLang="ja-JP"/>
              <a:t>3 </a:t>
            </a:r>
            <a:r>
              <a:rPr lang="ja-JP" altLang="en-US"/>
              <a:t>レベル
第 </a:t>
            </a:r>
            <a:r>
              <a:rPr lang="en-US" altLang="ja-JP"/>
              <a:t>4 </a:t>
            </a:r>
            <a:r>
              <a:rPr lang="ja-JP" altLang="en-US"/>
              <a:t>レベル
第 </a:t>
            </a:r>
            <a:r>
              <a:rPr lang="en-US" altLang="ja-JP"/>
              <a:t>5 </a:t>
            </a:r>
            <a:r>
              <a:rPr lang="ja-JP" altLang="en-US"/>
              <a:t>レベル</a:t>
            </a:r>
            <a:endParaRPr lang="en-US" dirty="0"/>
          </a:p>
        </p:txBody>
      </p:sp>
      <p:sp>
        <p:nvSpPr>
          <p:cNvPr id="4" name="Content Placeholder 3"/>
          <p:cNvSpPr>
            <a:spLocks noGrp="1"/>
          </p:cNvSpPr>
          <p:nvPr>
            <p:ph sz="half" idx="2"/>
          </p:nvPr>
        </p:nvSpPr>
        <p:spPr>
          <a:xfrm>
            <a:off x="629842" y="2505075"/>
            <a:ext cx="3868340" cy="3684588"/>
          </a:xfrm>
        </p:spPr>
        <p:txBody>
          <a:bodyPr/>
          <a:lstStyle/>
          <a:p>
            <a:pPr lvl="0"/>
            <a:r>
              <a:rPr lang="ja-JP" altLang="en-US"/>
              <a:t>マスター テキストの書式設定
第 </a:t>
            </a:r>
            <a:r>
              <a:rPr lang="en-US" altLang="ja-JP"/>
              <a:t>2 </a:t>
            </a:r>
            <a:r>
              <a:rPr lang="ja-JP" altLang="en-US"/>
              <a:t>レベル
第 </a:t>
            </a:r>
            <a:r>
              <a:rPr lang="en-US" altLang="ja-JP"/>
              <a:t>3 </a:t>
            </a:r>
            <a:r>
              <a:rPr lang="ja-JP" altLang="en-US"/>
              <a:t>レベル
第 </a:t>
            </a:r>
            <a:r>
              <a:rPr lang="en-US" altLang="ja-JP"/>
              <a:t>4 </a:t>
            </a:r>
            <a:r>
              <a:rPr lang="ja-JP" altLang="en-US"/>
              <a:t>レベル
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
第 </a:t>
            </a:r>
            <a:r>
              <a:rPr lang="en-US" altLang="ja-JP"/>
              <a:t>2 </a:t>
            </a:r>
            <a:r>
              <a:rPr lang="ja-JP" altLang="en-US"/>
              <a:t>レベル
第 </a:t>
            </a:r>
            <a:r>
              <a:rPr lang="en-US" altLang="ja-JP"/>
              <a:t>3 </a:t>
            </a:r>
            <a:r>
              <a:rPr lang="ja-JP" altLang="en-US"/>
              <a:t>レベル
第 </a:t>
            </a:r>
            <a:r>
              <a:rPr lang="en-US" altLang="ja-JP"/>
              <a:t>4 </a:t>
            </a:r>
            <a:r>
              <a:rPr lang="ja-JP" altLang="en-US"/>
              <a:t>レベル
第 </a:t>
            </a:r>
            <a:r>
              <a:rPr lang="en-US" altLang="ja-JP"/>
              <a:t>5 </a:t>
            </a:r>
            <a:r>
              <a:rPr lang="ja-JP" altLang="en-US"/>
              <a:t>レベル</a:t>
            </a:r>
            <a:endParaRPr lang="en-US" dirty="0"/>
          </a:p>
        </p:txBody>
      </p:sp>
      <p:sp>
        <p:nvSpPr>
          <p:cNvPr id="6" name="Content Placeholder 5"/>
          <p:cNvSpPr>
            <a:spLocks noGrp="1"/>
          </p:cNvSpPr>
          <p:nvPr>
            <p:ph sz="quarter" idx="4"/>
          </p:nvPr>
        </p:nvSpPr>
        <p:spPr>
          <a:xfrm>
            <a:off x="4629150" y="2505075"/>
            <a:ext cx="3887391" cy="3684588"/>
          </a:xfrm>
        </p:spPr>
        <p:txBody>
          <a:bodyPr/>
          <a:lstStyle/>
          <a:p>
            <a:pPr lvl="0"/>
            <a:r>
              <a:rPr lang="ja-JP" altLang="en-US"/>
              <a:t>マスター テキストの書式設定
第 </a:t>
            </a:r>
            <a:r>
              <a:rPr lang="en-US" altLang="ja-JP"/>
              <a:t>2 </a:t>
            </a:r>
            <a:r>
              <a:rPr lang="ja-JP" altLang="en-US"/>
              <a:t>レベル
第 </a:t>
            </a:r>
            <a:r>
              <a:rPr lang="en-US" altLang="ja-JP"/>
              <a:t>3 </a:t>
            </a:r>
            <a:r>
              <a:rPr lang="ja-JP" altLang="en-US"/>
              <a:t>レベル
第 </a:t>
            </a:r>
            <a:r>
              <a:rPr lang="en-US" altLang="ja-JP"/>
              <a:t>4 </a:t>
            </a:r>
            <a:r>
              <a:rPr lang="ja-JP" altLang="en-US"/>
              <a:t>レベル
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fld id="{897AD025-FFB8-A244-965F-2B7F7F43E628}" type="datetimeFigureOut">
              <a:rPr kumimoji="1" lang="ja-JP" altLang="en-US" smtClean="0"/>
              <a:t>2025/8/7</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0617B1B2-074F-F04D-A01C-FC4065C487A1}" type="slidenum">
              <a:rPr kumimoji="1" lang="ja-JP" altLang="en-US" smtClean="0"/>
              <a:t>‹#›</a:t>
            </a:fld>
            <a:endParaRPr kumimoji="1" lang="ja-JP" altLang="en-US"/>
          </a:p>
        </p:txBody>
      </p:sp>
    </p:spTree>
    <p:extLst>
      <p:ext uri="{BB962C8B-B14F-4D97-AF65-F5344CB8AC3E}">
        <p14:creationId xmlns:p14="http://schemas.microsoft.com/office/powerpoint/2010/main" val="195049890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p:txBody>
          <a:bodyPr/>
          <a:lstStyle/>
          <a:p>
            <a:fld id="{897AD025-FFB8-A244-965F-2B7F7F43E628}" type="datetimeFigureOut">
              <a:rPr kumimoji="1" lang="ja-JP" altLang="en-US" smtClean="0"/>
              <a:t>2025/8/7</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0617B1B2-074F-F04D-A01C-FC4065C487A1}" type="slidenum">
              <a:rPr kumimoji="1" lang="ja-JP" altLang="en-US" smtClean="0"/>
              <a:t>‹#›</a:t>
            </a:fld>
            <a:endParaRPr kumimoji="1" lang="ja-JP" altLang="en-US"/>
          </a:p>
        </p:txBody>
      </p:sp>
    </p:spTree>
    <p:extLst>
      <p:ext uri="{BB962C8B-B14F-4D97-AF65-F5344CB8AC3E}">
        <p14:creationId xmlns:p14="http://schemas.microsoft.com/office/powerpoint/2010/main" val="82946745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97AD025-FFB8-A244-965F-2B7F7F43E628}" type="datetimeFigureOut">
              <a:rPr kumimoji="1" lang="ja-JP" altLang="en-US" smtClean="0"/>
              <a:t>2025/8/7</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0617B1B2-074F-F04D-A01C-FC4065C487A1}" type="slidenum">
              <a:rPr kumimoji="1" lang="ja-JP" altLang="en-US" smtClean="0"/>
              <a:t>‹#›</a:t>
            </a:fld>
            <a:endParaRPr kumimoji="1" lang="ja-JP" altLang="en-US"/>
          </a:p>
        </p:txBody>
      </p:sp>
    </p:spTree>
    <p:extLst>
      <p:ext uri="{BB962C8B-B14F-4D97-AF65-F5344CB8AC3E}">
        <p14:creationId xmlns:p14="http://schemas.microsoft.com/office/powerpoint/2010/main" val="105095656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ja-JP" altLang="en-US"/>
              <a:t>マスター タイトルの書式設定</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a:t>マスター テキストの書式設定
第 </a:t>
            </a:r>
            <a:r>
              <a:rPr lang="en-US" altLang="ja-JP"/>
              <a:t>2 </a:t>
            </a:r>
            <a:r>
              <a:rPr lang="ja-JP" altLang="en-US"/>
              <a:t>レベル
第 </a:t>
            </a:r>
            <a:r>
              <a:rPr lang="en-US" altLang="ja-JP"/>
              <a:t>3 </a:t>
            </a:r>
            <a:r>
              <a:rPr lang="ja-JP" altLang="en-US"/>
              <a:t>レベル
第 </a:t>
            </a:r>
            <a:r>
              <a:rPr lang="en-US" altLang="ja-JP"/>
              <a:t>4 </a:t>
            </a:r>
            <a:r>
              <a:rPr lang="ja-JP" altLang="en-US"/>
              <a:t>レベル
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
第 </a:t>
            </a:r>
            <a:r>
              <a:rPr lang="en-US" altLang="ja-JP"/>
              <a:t>2 </a:t>
            </a:r>
            <a:r>
              <a:rPr lang="ja-JP" altLang="en-US"/>
              <a:t>レベル
第 </a:t>
            </a:r>
            <a:r>
              <a:rPr lang="en-US" altLang="ja-JP"/>
              <a:t>3 </a:t>
            </a:r>
            <a:r>
              <a:rPr lang="ja-JP" altLang="en-US"/>
              <a:t>レベル
第 </a:t>
            </a:r>
            <a:r>
              <a:rPr lang="en-US" altLang="ja-JP"/>
              <a:t>4 </a:t>
            </a:r>
            <a:r>
              <a:rPr lang="ja-JP" altLang="en-US"/>
              <a:t>レベル
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897AD025-FFB8-A244-965F-2B7F7F43E628}" type="datetimeFigureOut">
              <a:rPr kumimoji="1" lang="ja-JP" altLang="en-US" smtClean="0"/>
              <a:t>2025/8/7</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0617B1B2-074F-F04D-A01C-FC4065C487A1}" type="slidenum">
              <a:rPr kumimoji="1" lang="ja-JP" altLang="en-US" smtClean="0"/>
              <a:t>‹#›</a:t>
            </a:fld>
            <a:endParaRPr kumimoji="1" lang="ja-JP" altLang="en-US"/>
          </a:p>
        </p:txBody>
      </p:sp>
    </p:spTree>
    <p:extLst>
      <p:ext uri="{BB962C8B-B14F-4D97-AF65-F5344CB8AC3E}">
        <p14:creationId xmlns:p14="http://schemas.microsoft.com/office/powerpoint/2010/main" val="60860880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ja-JP" altLang="en-US"/>
              <a:t>アイコンをクリックして図を追加</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
第 </a:t>
            </a:r>
            <a:r>
              <a:rPr lang="en-US" altLang="ja-JP"/>
              <a:t>2 </a:t>
            </a:r>
            <a:r>
              <a:rPr lang="ja-JP" altLang="en-US"/>
              <a:t>レベル
第 </a:t>
            </a:r>
            <a:r>
              <a:rPr lang="en-US" altLang="ja-JP"/>
              <a:t>3 </a:t>
            </a:r>
            <a:r>
              <a:rPr lang="ja-JP" altLang="en-US"/>
              <a:t>レベル
第 </a:t>
            </a:r>
            <a:r>
              <a:rPr lang="en-US" altLang="ja-JP"/>
              <a:t>4 </a:t>
            </a:r>
            <a:r>
              <a:rPr lang="ja-JP" altLang="en-US"/>
              <a:t>レベル
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897AD025-FFB8-A244-965F-2B7F7F43E628}" type="datetimeFigureOut">
              <a:rPr kumimoji="1" lang="ja-JP" altLang="en-US" smtClean="0"/>
              <a:t>2025/8/7</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0617B1B2-074F-F04D-A01C-FC4065C487A1}" type="slidenum">
              <a:rPr kumimoji="1" lang="ja-JP" altLang="en-US" smtClean="0"/>
              <a:t>‹#›</a:t>
            </a:fld>
            <a:endParaRPr kumimoji="1" lang="ja-JP" altLang="en-US"/>
          </a:p>
        </p:txBody>
      </p:sp>
    </p:spTree>
    <p:extLst>
      <p:ext uri="{BB962C8B-B14F-4D97-AF65-F5344CB8AC3E}">
        <p14:creationId xmlns:p14="http://schemas.microsoft.com/office/powerpoint/2010/main" val="320483399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ja-JP" altLang="en-US"/>
              <a:t>マスター テキストの書式設定
第 </a:t>
            </a:r>
            <a:r>
              <a:rPr lang="en-US" altLang="ja-JP"/>
              <a:t>2 </a:t>
            </a:r>
            <a:r>
              <a:rPr lang="ja-JP" altLang="en-US"/>
              <a:t>レベル
第 </a:t>
            </a:r>
            <a:r>
              <a:rPr lang="en-US" altLang="ja-JP"/>
              <a:t>3 </a:t>
            </a:r>
            <a:r>
              <a:rPr lang="ja-JP" altLang="en-US"/>
              <a:t>レベル
第 </a:t>
            </a:r>
            <a:r>
              <a:rPr lang="en-US" altLang="ja-JP"/>
              <a:t>4 </a:t>
            </a:r>
            <a:r>
              <a:rPr lang="ja-JP" altLang="en-US"/>
              <a:t>レベル
第 </a:t>
            </a:r>
            <a:r>
              <a:rPr lang="en-US" altLang="ja-JP"/>
              <a:t>5 </a:t>
            </a:r>
            <a:r>
              <a:rPr lang="ja-JP" altLang="en-US"/>
              <a:t>レベル</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97AD025-FFB8-A244-965F-2B7F7F43E628}" type="datetimeFigureOut">
              <a:rPr kumimoji="1" lang="ja-JP" altLang="en-US" smtClean="0"/>
              <a:t>2025/8/7</a:t>
            </a:fld>
            <a:endParaRPr kumimoji="1" lang="ja-JP" alt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617B1B2-074F-F04D-A01C-FC4065C487A1}" type="slidenum">
              <a:rPr kumimoji="1" lang="ja-JP" altLang="en-US" smtClean="0"/>
              <a:t>‹#›</a:t>
            </a:fld>
            <a:endParaRPr kumimoji="1" lang="ja-JP" altLang="en-US"/>
          </a:p>
        </p:txBody>
      </p:sp>
    </p:spTree>
    <p:extLst>
      <p:ext uri="{BB962C8B-B14F-4D97-AF65-F5344CB8AC3E}">
        <p14:creationId xmlns:p14="http://schemas.microsoft.com/office/powerpoint/2010/main" val="276214561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en-US"/>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 name="正方形/長方形 7"/>
          <p:cNvSpPr/>
          <p:nvPr/>
        </p:nvSpPr>
        <p:spPr>
          <a:xfrm>
            <a:off x="279360" y="1295280"/>
            <a:ext cx="4470480" cy="5080680"/>
          </a:xfrm>
          <a:prstGeom prst="rect">
            <a:avLst/>
          </a:prstGeom>
          <a:solidFill>
            <a:schemeClr val="bg1"/>
          </a:solidFill>
          <a:ln>
            <a:noFill/>
          </a:ln>
          <a:effectLst>
            <a:outerShdw blurRad="127080" dist="49893" dir="2700000" algn="tl" rotWithShape="0">
              <a:srgbClr val="000000">
                <a:alpha val="40000"/>
              </a:srgbClr>
            </a:outerShdw>
          </a:effectLst>
        </p:spPr>
        <p:style>
          <a:lnRef idx="2">
            <a:schemeClr val="accent1">
              <a:shade val="50000"/>
            </a:schemeClr>
          </a:lnRef>
          <a:fillRef idx="1">
            <a:schemeClr val="accent1"/>
          </a:fillRef>
          <a:effectRef idx="0">
            <a:schemeClr val="accent1"/>
          </a:effectRef>
          <a:fontRef idx="minor"/>
        </p:style>
      </p:sp>
      <p:sp>
        <p:nvSpPr>
          <p:cNvPr id="5" name="正方形/長方形 8"/>
          <p:cNvSpPr/>
          <p:nvPr/>
        </p:nvSpPr>
        <p:spPr>
          <a:xfrm>
            <a:off x="281520" y="484920"/>
            <a:ext cx="8582040" cy="602280"/>
          </a:xfrm>
          <a:prstGeom prst="rect">
            <a:avLst/>
          </a:prstGeom>
          <a:gradFill rotWithShape="0">
            <a:gsLst>
              <a:gs pos="0">
                <a:srgbClr val="203864"/>
              </a:gs>
              <a:gs pos="100000">
                <a:srgbClr val="3660AB"/>
              </a:gs>
            </a:gsLst>
            <a:lin ang="0"/>
          </a:gradFill>
          <a:ln>
            <a:noFill/>
          </a:ln>
        </p:spPr>
        <p:style>
          <a:lnRef idx="2">
            <a:schemeClr val="accent1">
              <a:shade val="50000"/>
            </a:schemeClr>
          </a:lnRef>
          <a:fillRef idx="1">
            <a:schemeClr val="accent1"/>
          </a:fillRef>
          <a:effectRef idx="0">
            <a:schemeClr val="accent1"/>
          </a:effectRef>
          <a:fontRef idx="minor"/>
        </p:style>
      </p:sp>
      <p:sp>
        <p:nvSpPr>
          <p:cNvPr id="2" name="PlaceHolder 1"/>
          <p:cNvSpPr>
            <a:spLocks noGrp="1"/>
          </p:cNvSpPr>
          <p:nvPr>
            <p:ph type="title"/>
          </p:nvPr>
        </p:nvSpPr>
        <p:spPr>
          <a:xfrm>
            <a:off x="685800" y="1122480"/>
            <a:ext cx="7771320" cy="2386440"/>
          </a:xfrm>
          <a:prstGeom prst="rect">
            <a:avLst/>
          </a:prstGeom>
          <a:noFill/>
          <a:ln w="0">
            <a:noFill/>
          </a:ln>
        </p:spPr>
        <p:txBody>
          <a:bodyPr lIns="0" tIns="0" rIns="0" bIns="0" anchor="ctr">
            <a:noAutofit/>
          </a:bodyPr>
          <a:lstStyle/>
          <a:p>
            <a:r>
              <a:rPr lang="ja-JP" sz="1800" b="0" strike="noStrike" spc="-1">
                <a:latin typeface="Arial"/>
              </a:rPr>
              <a:t>クリックしてタイトルテキストを編集</a:t>
            </a:r>
            <a:endParaRPr lang="en-US" sz="1800" b="0" strike="noStrike" spc="-1">
              <a:latin typeface="Arial"/>
            </a:endParaRPr>
          </a:p>
        </p:txBody>
      </p:sp>
      <p:sp>
        <p:nvSpPr>
          <p:cNvPr id="3" name="PlaceHolder 2"/>
          <p:cNvSpPr>
            <a:spLocks noGrp="1"/>
          </p:cNvSpPr>
          <p:nvPr>
            <p:ph type="body"/>
          </p:nvPr>
        </p:nvSpPr>
        <p:spPr>
          <a:xfrm>
            <a:off x="457200" y="1604520"/>
            <a:ext cx="8228880" cy="3976920"/>
          </a:xfrm>
          <a:prstGeom prst="rect">
            <a:avLst/>
          </a:prstGeom>
          <a:noFill/>
          <a:ln w="0">
            <a:noFill/>
          </a:ln>
        </p:spPr>
        <p:txBody>
          <a:bodyPr lIns="0" tIns="0" rIns="0" bIns="0" anchor="t">
            <a:normAutofit/>
          </a:bodyPr>
          <a:lstStyle/>
          <a:p>
            <a:pPr marL="432000" indent="-324000">
              <a:spcBef>
                <a:spcPts val="1417"/>
              </a:spcBef>
              <a:buClr>
                <a:srgbClr val="000000"/>
              </a:buClr>
              <a:buSzPct val="45000"/>
              <a:buFont typeface="Wingdings" charset="2"/>
              <a:buChar char=""/>
            </a:pPr>
            <a:r>
              <a:rPr lang="ja-JP" sz="1800" b="0" strike="noStrike" spc="-1">
                <a:latin typeface="Arial"/>
              </a:rPr>
              <a:t>クリックしてアウトラインのテキストを編集</a:t>
            </a:r>
            <a:endParaRPr lang="en-US" sz="1800" b="0" strike="noStrike" spc="-1">
              <a:latin typeface="Arial"/>
            </a:endParaRPr>
          </a:p>
          <a:p>
            <a:pPr marL="864000" lvl="1" indent="-324000">
              <a:spcBef>
                <a:spcPts val="1134"/>
              </a:spcBef>
              <a:buClr>
                <a:srgbClr val="000000"/>
              </a:buClr>
              <a:buSzPct val="75000"/>
              <a:buFont typeface="Symbol" charset="2"/>
              <a:buChar char=""/>
            </a:pPr>
            <a:r>
              <a:rPr lang="en-US" sz="1800" b="0" strike="noStrike" spc="-1">
                <a:latin typeface="Arial"/>
              </a:rPr>
              <a:t>2</a:t>
            </a:r>
            <a:r>
              <a:rPr lang="ja-JP" sz="1800" b="0" strike="noStrike" spc="-1">
                <a:latin typeface="Arial"/>
              </a:rPr>
              <a:t>レベル目のアウトライン</a:t>
            </a:r>
            <a:endParaRPr lang="en-US" sz="1800" b="0" strike="noStrike" spc="-1">
              <a:latin typeface="Arial"/>
            </a:endParaRPr>
          </a:p>
          <a:p>
            <a:pPr marL="1296000" lvl="2" indent="-288000">
              <a:spcBef>
                <a:spcPts val="850"/>
              </a:spcBef>
              <a:buClr>
                <a:srgbClr val="000000"/>
              </a:buClr>
              <a:buSzPct val="45000"/>
              <a:buFont typeface="Wingdings" charset="2"/>
              <a:buChar char=""/>
            </a:pPr>
            <a:r>
              <a:rPr lang="en-US" sz="1800" b="0" strike="noStrike" spc="-1">
                <a:latin typeface="Arial"/>
              </a:rPr>
              <a:t>3</a:t>
            </a:r>
            <a:r>
              <a:rPr lang="ja-JP" sz="1800" b="0" strike="noStrike" spc="-1">
                <a:latin typeface="Arial"/>
              </a:rPr>
              <a:t>レベル目のアウトライン</a:t>
            </a:r>
            <a:endParaRPr lang="en-US" sz="1800" b="0" strike="noStrike" spc="-1">
              <a:latin typeface="Arial"/>
            </a:endParaRPr>
          </a:p>
          <a:p>
            <a:pPr marL="1728000" lvl="3" indent="-216000">
              <a:spcBef>
                <a:spcPts val="567"/>
              </a:spcBef>
              <a:buClr>
                <a:srgbClr val="000000"/>
              </a:buClr>
              <a:buSzPct val="75000"/>
              <a:buFont typeface="Symbol" charset="2"/>
              <a:buChar char=""/>
            </a:pPr>
            <a:r>
              <a:rPr lang="en-US" sz="1800" b="0" strike="noStrike" spc="-1">
                <a:latin typeface="Arial"/>
              </a:rPr>
              <a:t>4</a:t>
            </a:r>
            <a:r>
              <a:rPr lang="ja-JP" sz="1800" b="0" strike="noStrike" spc="-1">
                <a:latin typeface="Arial"/>
              </a:rPr>
              <a:t>レベル目のアウトライン</a:t>
            </a:r>
            <a:endParaRPr lang="en-US" sz="1800" b="0" strike="noStrike" spc="-1">
              <a:latin typeface="Arial"/>
            </a:endParaRPr>
          </a:p>
          <a:p>
            <a:pPr marL="2160000" lvl="4" indent="-216000">
              <a:spcBef>
                <a:spcPts val="283"/>
              </a:spcBef>
              <a:buClr>
                <a:srgbClr val="000000"/>
              </a:buClr>
              <a:buSzPct val="45000"/>
              <a:buFont typeface="Wingdings" charset="2"/>
              <a:buChar char=""/>
            </a:pPr>
            <a:r>
              <a:rPr lang="en-US" sz="1800" b="0" strike="noStrike" spc="-1">
                <a:latin typeface="Arial"/>
              </a:rPr>
              <a:t>5</a:t>
            </a:r>
            <a:r>
              <a:rPr lang="ja-JP" sz="1800" b="0" strike="noStrike" spc="-1">
                <a:latin typeface="Arial"/>
              </a:rPr>
              <a:t>レベル目のアウトライン</a:t>
            </a:r>
            <a:endParaRPr lang="en-US" sz="1800" b="0" strike="noStrike" spc="-1">
              <a:latin typeface="Arial"/>
            </a:endParaRPr>
          </a:p>
          <a:p>
            <a:pPr marL="2592000" lvl="5" indent="-216000">
              <a:spcBef>
                <a:spcPts val="283"/>
              </a:spcBef>
              <a:buClr>
                <a:srgbClr val="000000"/>
              </a:buClr>
              <a:buSzPct val="45000"/>
              <a:buFont typeface="Wingdings" charset="2"/>
              <a:buChar char=""/>
            </a:pPr>
            <a:r>
              <a:rPr lang="en-US" sz="1800" b="0" strike="noStrike" spc="-1">
                <a:latin typeface="Arial"/>
              </a:rPr>
              <a:t>6</a:t>
            </a:r>
            <a:r>
              <a:rPr lang="ja-JP" sz="1800" b="0" strike="noStrike" spc="-1">
                <a:latin typeface="Arial"/>
              </a:rPr>
              <a:t>レベル目のアウトライン</a:t>
            </a:r>
            <a:endParaRPr lang="en-US" sz="1800" b="0" strike="noStrike" spc="-1">
              <a:latin typeface="Arial"/>
            </a:endParaRPr>
          </a:p>
          <a:p>
            <a:pPr marL="3024000" lvl="6" indent="-216000">
              <a:spcBef>
                <a:spcPts val="283"/>
              </a:spcBef>
              <a:buClr>
                <a:srgbClr val="000000"/>
              </a:buClr>
              <a:buSzPct val="45000"/>
              <a:buFont typeface="Wingdings" charset="2"/>
              <a:buChar char=""/>
            </a:pPr>
            <a:r>
              <a:rPr lang="en-US" sz="1800" b="0" strike="noStrike" spc="-1">
                <a:latin typeface="Arial"/>
              </a:rPr>
              <a:t>7</a:t>
            </a:r>
            <a:r>
              <a:rPr lang="ja-JP" sz="1800" b="0" strike="noStrike" spc="-1">
                <a:latin typeface="Arial"/>
              </a:rPr>
              <a:t>レベル目のアウトライン</a:t>
            </a:r>
            <a:endParaRPr lang="en-US" sz="1800" b="0" strike="noStrike" spc="-1">
              <a:latin typeface="Arial"/>
            </a:endParaRPr>
          </a:p>
        </p:txBody>
      </p:sp>
    </p:spTree>
    <p:extLst>
      <p:ext uri="{BB962C8B-B14F-4D97-AF65-F5344CB8AC3E}">
        <p14:creationId xmlns:p14="http://schemas.microsoft.com/office/powerpoint/2010/main" val="2793556144"/>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emf"/></Relationships>
</file>

<file path=ppt/slides/_rels/slide10.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0.xml"/><Relationship Id="rId1" Type="http://schemas.openxmlformats.org/officeDocument/2006/relationships/slideLayout" Target="../slideLayouts/slideLayout1.xml"/><Relationship Id="rId5" Type="http://schemas.openxmlformats.org/officeDocument/2006/relationships/image" Target="../media/image12.bmp"/><Relationship Id="rId4" Type="http://schemas.openxmlformats.org/officeDocument/2006/relationships/image" Target="../media/image2.emf"/></Relationships>
</file>

<file path=ppt/slides/_rels/slide11.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1.xml"/><Relationship Id="rId1" Type="http://schemas.openxmlformats.org/officeDocument/2006/relationships/slideLayout" Target="../slideLayouts/slideLayout1.xml"/><Relationship Id="rId5" Type="http://schemas.openxmlformats.org/officeDocument/2006/relationships/image" Target="../media/image13.jpg"/><Relationship Id="rId4" Type="http://schemas.openxmlformats.org/officeDocument/2006/relationships/image" Target="../media/image2.emf"/></Relationships>
</file>

<file path=ppt/slides/_rels/slide12.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2.xml"/><Relationship Id="rId1" Type="http://schemas.openxmlformats.org/officeDocument/2006/relationships/slideLayout" Target="../slideLayouts/slideLayout1.xml"/><Relationship Id="rId5" Type="http://schemas.openxmlformats.org/officeDocument/2006/relationships/image" Target="../media/image14.jpg"/><Relationship Id="rId4" Type="http://schemas.openxmlformats.org/officeDocument/2006/relationships/image" Target="../media/image2.emf"/></Relationships>
</file>

<file path=ppt/slides/_rels/slide13.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3.xml"/><Relationship Id="rId1" Type="http://schemas.openxmlformats.org/officeDocument/2006/relationships/slideLayout" Target="../slideLayouts/slideLayout1.xml"/><Relationship Id="rId5" Type="http://schemas.openxmlformats.org/officeDocument/2006/relationships/image" Target="../media/image15.bmp"/><Relationship Id="rId4" Type="http://schemas.openxmlformats.org/officeDocument/2006/relationships/image" Target="../media/image2.emf"/></Relationships>
</file>

<file path=ppt/slides/_rels/slide14.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4.xml"/><Relationship Id="rId1" Type="http://schemas.openxmlformats.org/officeDocument/2006/relationships/slideLayout" Target="../slideLayouts/slideLayout24.xml"/><Relationship Id="rId6" Type="http://schemas.openxmlformats.org/officeDocument/2006/relationships/image" Target="../media/image17.jpg"/><Relationship Id="rId5" Type="http://schemas.openxmlformats.org/officeDocument/2006/relationships/image" Target="../media/image16.jpg"/><Relationship Id="rId4" Type="http://schemas.openxmlformats.org/officeDocument/2006/relationships/image" Target="../media/image2.emf"/></Relationships>
</file>

<file path=ppt/slides/_rels/slide15.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5.xml"/><Relationship Id="rId1" Type="http://schemas.openxmlformats.org/officeDocument/2006/relationships/slideLayout" Target="../slideLayouts/slideLayout24.xml"/><Relationship Id="rId5" Type="http://schemas.openxmlformats.org/officeDocument/2006/relationships/image" Target="../media/image18.jpg"/><Relationship Id="rId4" Type="http://schemas.openxmlformats.org/officeDocument/2006/relationships/image" Target="../media/image2.emf"/></Relationships>
</file>

<file path=ppt/slides/_rels/slide16.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6.xml"/><Relationship Id="rId1" Type="http://schemas.openxmlformats.org/officeDocument/2006/relationships/slideLayout" Target="../slideLayouts/slideLayout24.xml"/><Relationship Id="rId5" Type="http://schemas.openxmlformats.org/officeDocument/2006/relationships/image" Target="../media/image19.png"/><Relationship Id="rId4" Type="http://schemas.openxmlformats.org/officeDocument/2006/relationships/image" Target="../media/image2.emf"/></Relationships>
</file>

<file path=ppt/slides/_rels/slide17.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7.xml"/><Relationship Id="rId1" Type="http://schemas.openxmlformats.org/officeDocument/2006/relationships/slideLayout" Target="../slideLayouts/slideLayout24.xml"/><Relationship Id="rId5" Type="http://schemas.openxmlformats.org/officeDocument/2006/relationships/image" Target="../media/image20.png"/><Relationship Id="rId4" Type="http://schemas.openxmlformats.org/officeDocument/2006/relationships/image" Target="../media/image2.emf"/></Relationships>
</file>

<file path=ppt/slides/_rels/slide18.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8.xml"/><Relationship Id="rId1" Type="http://schemas.openxmlformats.org/officeDocument/2006/relationships/slideLayout" Target="../slideLayouts/slideLayout24.xml"/><Relationship Id="rId5" Type="http://schemas.openxmlformats.org/officeDocument/2006/relationships/image" Target="../media/image21.png"/><Relationship Id="rId4" Type="http://schemas.openxmlformats.org/officeDocument/2006/relationships/image" Target="../media/image2.emf"/></Relationships>
</file>

<file path=ppt/slides/_rels/slide19.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9.xml"/><Relationship Id="rId1" Type="http://schemas.openxmlformats.org/officeDocument/2006/relationships/slideLayout" Target="../slideLayouts/slideLayout24.xml"/><Relationship Id="rId5" Type="http://schemas.openxmlformats.org/officeDocument/2006/relationships/image" Target="../media/image22.png"/><Relationship Id="rId4" Type="http://schemas.openxmlformats.org/officeDocument/2006/relationships/image" Target="../media/image2.emf"/></Relationships>
</file>

<file path=ppt/slides/_rels/slide2.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2.xml"/><Relationship Id="rId1" Type="http://schemas.openxmlformats.org/officeDocument/2006/relationships/slideLayout" Target="../slideLayouts/slideLayout1.xml"/><Relationship Id="rId5" Type="http://schemas.openxmlformats.org/officeDocument/2006/relationships/image" Target="../media/image4.jpg"/><Relationship Id="rId4" Type="http://schemas.openxmlformats.org/officeDocument/2006/relationships/image" Target="../media/image2.emf"/></Relationships>
</file>

<file path=ppt/slides/_rels/slide20.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0.xml"/><Relationship Id="rId1" Type="http://schemas.openxmlformats.org/officeDocument/2006/relationships/slideLayout" Target="../slideLayouts/slideLayout24.xml"/><Relationship Id="rId5" Type="http://schemas.openxmlformats.org/officeDocument/2006/relationships/image" Target="../media/image25.png"/><Relationship Id="rId4" Type="http://schemas.openxmlformats.org/officeDocument/2006/relationships/image" Target="../media/image24.png"/></Relationships>
</file>

<file path=ppt/slides/_rels/slide21.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21.xml"/><Relationship Id="rId1" Type="http://schemas.openxmlformats.org/officeDocument/2006/relationships/slideLayout" Target="../slideLayouts/slideLayout24.xml"/><Relationship Id="rId5" Type="http://schemas.openxmlformats.org/officeDocument/2006/relationships/image" Target="../media/image26.png"/><Relationship Id="rId4" Type="http://schemas.openxmlformats.org/officeDocument/2006/relationships/image" Target="../media/image2.emf"/></Relationships>
</file>

<file path=ppt/slides/_rels/slide22.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22.xml"/><Relationship Id="rId1" Type="http://schemas.openxmlformats.org/officeDocument/2006/relationships/slideLayout" Target="../slideLayouts/slideLayout1.xml"/><Relationship Id="rId5" Type="http://schemas.openxmlformats.org/officeDocument/2006/relationships/image" Target="../media/image27.jpg"/><Relationship Id="rId4" Type="http://schemas.openxmlformats.org/officeDocument/2006/relationships/image" Target="../media/image2.emf"/></Relationships>
</file>

<file path=ppt/slides/_rels/slide23.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3.xml"/><Relationship Id="rId1" Type="http://schemas.openxmlformats.org/officeDocument/2006/relationships/slideLayout" Target="../slideLayouts/slideLayout24.xml"/><Relationship Id="rId5" Type="http://schemas.openxmlformats.org/officeDocument/2006/relationships/image" Target="../media/image28.png"/><Relationship Id="rId4" Type="http://schemas.openxmlformats.org/officeDocument/2006/relationships/image" Target="../media/image24.png"/></Relationships>
</file>

<file path=ppt/slides/_rels/slide24.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4.xml"/><Relationship Id="rId1" Type="http://schemas.openxmlformats.org/officeDocument/2006/relationships/slideLayout" Target="../slideLayouts/slideLayout24.xml"/><Relationship Id="rId5" Type="http://schemas.openxmlformats.org/officeDocument/2006/relationships/image" Target="../media/image29.png"/><Relationship Id="rId4" Type="http://schemas.openxmlformats.org/officeDocument/2006/relationships/image" Target="../media/image24.png"/></Relationships>
</file>

<file path=ppt/slides/_rels/slide25.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25.xml"/><Relationship Id="rId1" Type="http://schemas.openxmlformats.org/officeDocument/2006/relationships/slideLayout" Target="../slideLayouts/slideLayout24.xml"/><Relationship Id="rId5" Type="http://schemas.openxmlformats.org/officeDocument/2006/relationships/image" Target="../media/image30.jpeg"/><Relationship Id="rId4" Type="http://schemas.openxmlformats.org/officeDocument/2006/relationships/image" Target="../media/image2.emf"/></Relationships>
</file>

<file path=ppt/slides/_rels/slide26.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6.xml"/><Relationship Id="rId1" Type="http://schemas.openxmlformats.org/officeDocument/2006/relationships/slideLayout" Target="../slideLayouts/slideLayout1.xml"/><Relationship Id="rId5" Type="http://schemas.openxmlformats.org/officeDocument/2006/relationships/image" Target="../media/image31.png"/><Relationship Id="rId4" Type="http://schemas.openxmlformats.org/officeDocument/2006/relationships/image" Target="../media/image24.png"/></Relationships>
</file>

<file path=ppt/slides/_rels/slide27.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7.xml"/><Relationship Id="rId1" Type="http://schemas.openxmlformats.org/officeDocument/2006/relationships/slideLayout" Target="../slideLayouts/slideLayout24.xml"/><Relationship Id="rId5" Type="http://schemas.openxmlformats.org/officeDocument/2006/relationships/image" Target="../media/image32.png"/><Relationship Id="rId4" Type="http://schemas.openxmlformats.org/officeDocument/2006/relationships/image" Target="../media/image24.png"/></Relationships>
</file>

<file path=ppt/slides/_rels/slide28.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28.xml"/><Relationship Id="rId1" Type="http://schemas.openxmlformats.org/officeDocument/2006/relationships/slideLayout" Target="../slideLayouts/slideLayout24.xml"/><Relationship Id="rId5" Type="http://schemas.openxmlformats.org/officeDocument/2006/relationships/image" Target="../media/image33.jpeg"/><Relationship Id="rId4" Type="http://schemas.openxmlformats.org/officeDocument/2006/relationships/image" Target="../media/image2.emf"/></Relationships>
</file>

<file path=ppt/slides/_rels/slide29.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29.xml"/><Relationship Id="rId1" Type="http://schemas.openxmlformats.org/officeDocument/2006/relationships/slideLayout" Target="../slideLayouts/slideLayout24.xml"/><Relationship Id="rId5" Type="http://schemas.openxmlformats.org/officeDocument/2006/relationships/image" Target="../media/image34.jpeg"/><Relationship Id="rId4" Type="http://schemas.openxmlformats.org/officeDocument/2006/relationships/image" Target="../media/image2.emf"/></Relationships>
</file>

<file path=ppt/slides/_rels/slide3.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3.xml"/><Relationship Id="rId1" Type="http://schemas.openxmlformats.org/officeDocument/2006/relationships/slideLayout" Target="../slideLayouts/slideLayout1.xml"/><Relationship Id="rId5" Type="http://schemas.openxmlformats.org/officeDocument/2006/relationships/image" Target="../media/image5.bmp"/><Relationship Id="rId4" Type="http://schemas.openxmlformats.org/officeDocument/2006/relationships/image" Target="../media/image2.emf"/></Relationships>
</file>

<file path=ppt/slides/_rels/slide30.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30.xml"/><Relationship Id="rId1" Type="http://schemas.openxmlformats.org/officeDocument/2006/relationships/slideLayout" Target="../slideLayouts/slideLayout24.xml"/><Relationship Id="rId5" Type="http://schemas.openxmlformats.org/officeDocument/2006/relationships/image" Target="../media/image35.jpg"/><Relationship Id="rId4" Type="http://schemas.openxmlformats.org/officeDocument/2006/relationships/image" Target="../media/image2.emf"/></Relationships>
</file>

<file path=ppt/slides/_rels/slide3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31.xml"/><Relationship Id="rId1" Type="http://schemas.openxmlformats.org/officeDocument/2006/relationships/slideLayout" Target="../slideLayouts/slideLayout24.xml"/><Relationship Id="rId5" Type="http://schemas.openxmlformats.org/officeDocument/2006/relationships/image" Target="../media/image36.jpg"/><Relationship Id="rId4" Type="http://schemas.openxmlformats.org/officeDocument/2006/relationships/image" Target="../media/image24.png"/></Relationships>
</file>

<file path=ppt/slides/_rels/slide3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32.xml"/><Relationship Id="rId1" Type="http://schemas.openxmlformats.org/officeDocument/2006/relationships/slideLayout" Target="../slideLayouts/slideLayout24.xml"/><Relationship Id="rId5" Type="http://schemas.openxmlformats.org/officeDocument/2006/relationships/image" Target="../media/image37.jpg"/><Relationship Id="rId4" Type="http://schemas.openxmlformats.org/officeDocument/2006/relationships/image" Target="../media/image24.png"/></Relationships>
</file>

<file path=ppt/slides/_rels/slide4.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4.xml"/><Relationship Id="rId1" Type="http://schemas.openxmlformats.org/officeDocument/2006/relationships/slideLayout" Target="../slideLayouts/slideLayout1.xml"/><Relationship Id="rId5" Type="http://schemas.openxmlformats.org/officeDocument/2006/relationships/image" Target="../media/image6.png"/><Relationship Id="rId4" Type="http://schemas.openxmlformats.org/officeDocument/2006/relationships/image" Target="../media/image2.emf"/></Relationships>
</file>

<file path=ppt/slides/_rels/slide5.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5.xml"/><Relationship Id="rId1" Type="http://schemas.openxmlformats.org/officeDocument/2006/relationships/slideLayout" Target="../slideLayouts/slideLayout24.xml"/><Relationship Id="rId5" Type="http://schemas.openxmlformats.org/officeDocument/2006/relationships/image" Target="../media/image7.jpeg"/><Relationship Id="rId4" Type="http://schemas.openxmlformats.org/officeDocument/2006/relationships/image" Target="../media/image2.emf"/></Relationships>
</file>

<file path=ppt/slides/_rels/slide6.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6.xml"/><Relationship Id="rId1" Type="http://schemas.openxmlformats.org/officeDocument/2006/relationships/slideLayout" Target="../slideLayouts/slideLayout1.xml"/><Relationship Id="rId5" Type="http://schemas.openxmlformats.org/officeDocument/2006/relationships/image" Target="../media/image8.jpg"/><Relationship Id="rId4" Type="http://schemas.openxmlformats.org/officeDocument/2006/relationships/image" Target="../media/image2.emf"/></Relationships>
</file>

<file path=ppt/slides/_rels/slide7.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7.xml"/><Relationship Id="rId1" Type="http://schemas.openxmlformats.org/officeDocument/2006/relationships/slideLayout" Target="../slideLayouts/slideLayout24.xml"/><Relationship Id="rId5" Type="http://schemas.openxmlformats.org/officeDocument/2006/relationships/image" Target="../media/image9.png"/><Relationship Id="rId4" Type="http://schemas.openxmlformats.org/officeDocument/2006/relationships/image" Target="../media/image2.emf"/></Relationships>
</file>

<file path=ppt/slides/_rels/slide8.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8.xml"/><Relationship Id="rId1" Type="http://schemas.openxmlformats.org/officeDocument/2006/relationships/slideLayout" Target="../slideLayouts/slideLayout1.xml"/><Relationship Id="rId5" Type="http://schemas.openxmlformats.org/officeDocument/2006/relationships/image" Target="../media/image10.jpeg"/><Relationship Id="rId4" Type="http://schemas.openxmlformats.org/officeDocument/2006/relationships/image" Target="../media/image2.emf"/></Relationships>
</file>

<file path=ppt/slides/_rels/slide9.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9.xml"/><Relationship Id="rId1" Type="http://schemas.openxmlformats.org/officeDocument/2006/relationships/slideLayout" Target="../slideLayouts/slideLayout12.xml"/><Relationship Id="rId5" Type="http://schemas.openxmlformats.org/officeDocument/2006/relationships/image" Target="../media/image11.jpeg"/><Relationship Id="rId4" Type="http://schemas.openxmlformats.org/officeDocument/2006/relationships/image" Target="../media/image2.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927CB9EF-4E63-C348-91C2-B4EE6CED9AEC}"/>
              </a:ext>
            </a:extLst>
          </p:cNvPr>
          <p:cNvPicPr>
            <a:picLocks noChangeAspect="1"/>
          </p:cNvPicPr>
          <p:nvPr/>
        </p:nvPicPr>
        <p:blipFill>
          <a:blip r:embed="rId3"/>
          <a:stretch>
            <a:fillRect/>
          </a:stretch>
        </p:blipFill>
        <p:spPr>
          <a:xfrm>
            <a:off x="5100223" y="4667627"/>
            <a:ext cx="722044" cy="795472"/>
          </a:xfrm>
          <a:prstGeom prst="rect">
            <a:avLst/>
          </a:prstGeom>
        </p:spPr>
      </p:pic>
      <p:pic>
        <p:nvPicPr>
          <p:cNvPr id="8" name="図 7">
            <a:extLst>
              <a:ext uri="{FF2B5EF4-FFF2-40B4-BE49-F238E27FC236}">
                <a16:creationId xmlns:a16="http://schemas.microsoft.com/office/drawing/2014/main" id="{14C963AD-CFA1-094F-903A-A75F17FBB6F3}"/>
              </a:ext>
            </a:extLst>
          </p:cNvPr>
          <p:cNvPicPr>
            <a:picLocks noChangeAspect="1"/>
          </p:cNvPicPr>
          <p:nvPr/>
        </p:nvPicPr>
        <p:blipFill>
          <a:blip r:embed="rId4"/>
          <a:stretch>
            <a:fillRect/>
          </a:stretch>
        </p:blipFill>
        <p:spPr>
          <a:xfrm>
            <a:off x="5096907" y="3119079"/>
            <a:ext cx="704222" cy="815944"/>
          </a:xfrm>
          <a:prstGeom prst="rect">
            <a:avLst/>
          </a:prstGeom>
        </p:spPr>
      </p:pic>
      <p:sp>
        <p:nvSpPr>
          <p:cNvPr id="3" name="テキスト ボックス 2">
            <a:extLst>
              <a:ext uri="{FF2B5EF4-FFF2-40B4-BE49-F238E27FC236}">
                <a16:creationId xmlns:a16="http://schemas.microsoft.com/office/drawing/2014/main" id="{4CA50E79-0AEB-4A45-90DE-1EBFEF4913AE}"/>
              </a:ext>
            </a:extLst>
          </p:cNvPr>
          <p:cNvSpPr txBox="1"/>
          <p:nvPr/>
        </p:nvSpPr>
        <p:spPr>
          <a:xfrm>
            <a:off x="1098699" y="596421"/>
            <a:ext cx="7750462" cy="400110"/>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ぬりえコースター（</a:t>
            </a:r>
            <a:r>
              <a:rPr lang="en-US" altLang="ja-JP" sz="2000" dirty="0">
                <a:solidFill>
                  <a:schemeClr val="bg1"/>
                </a:solidFill>
                <a:latin typeface="Meiryo UI" panose="020B0604030504040204" pitchFamily="34" charset="-128"/>
                <a:ea typeface="Meiryo UI" panose="020B0604030504040204" pitchFamily="34" charset="-128"/>
              </a:rPr>
              <a:t>6</a:t>
            </a:r>
            <a:r>
              <a:rPr lang="ja-JP" altLang="en-US" sz="2000" dirty="0">
                <a:solidFill>
                  <a:schemeClr val="bg1"/>
                </a:solidFill>
                <a:latin typeface="Meiryo UI" panose="020B0604030504040204" pitchFamily="34" charset="-128"/>
                <a:ea typeface="Meiryo UI" panose="020B0604030504040204" pitchFamily="34" charset="-128"/>
              </a:rPr>
              <a:t>色クレヨン） </a:t>
            </a:r>
          </a:p>
        </p:txBody>
      </p:sp>
      <p:sp>
        <p:nvSpPr>
          <p:cNvPr id="54" name="テキスト ボックス 53">
            <a:extLst>
              <a:ext uri="{FF2B5EF4-FFF2-40B4-BE49-F238E27FC236}">
                <a16:creationId xmlns:a16="http://schemas.microsoft.com/office/drawing/2014/main" id="{DB95C43C-93E8-974D-BE0B-E4B52F6953E9}"/>
              </a:ext>
            </a:extLst>
          </p:cNvPr>
          <p:cNvSpPr txBox="1"/>
          <p:nvPr/>
        </p:nvSpPr>
        <p:spPr>
          <a:xfrm>
            <a:off x="485900" y="5252121"/>
            <a:ext cx="4140913" cy="925511"/>
          </a:xfrm>
          <a:prstGeom prst="rect">
            <a:avLst/>
          </a:prstGeom>
          <a:noFill/>
        </p:spPr>
        <p:txBody>
          <a:bodyPr wrap="square" lIns="90000" tIns="46800" rIns="0" bIns="46800" rtlCol="0">
            <a:spAutoFit/>
          </a:bodyPr>
          <a:lstStyle/>
          <a:p>
            <a:r>
              <a:rPr lang="ja-JP" altLang="en-US" sz="900" dirty="0">
                <a:latin typeface="Meiryo UI" panose="020B0604030504040204" pitchFamily="34" charset="-128"/>
                <a:ea typeface="Meiryo UI" panose="020B0604030504040204" pitchFamily="34" charset="-128"/>
              </a:rPr>
              <a:t>カラー展開：ナチュラル（コルク地）</a:t>
            </a:r>
          </a:p>
          <a:p>
            <a:r>
              <a:rPr lang="ja-JP" altLang="en-US" sz="900" dirty="0">
                <a:latin typeface="Meiryo UI" panose="020B0604030504040204" pitchFamily="34" charset="-128"/>
                <a:ea typeface="Meiryo UI" panose="020B0604030504040204" pitchFamily="34" charset="-128"/>
              </a:rPr>
              <a:t>素材：パラフィン（クレヨン）コルク材</a:t>
            </a:r>
          </a:p>
          <a:p>
            <a:r>
              <a:rPr lang="ja-JP" altLang="en-US" sz="900" dirty="0">
                <a:latin typeface="Meiryo UI" panose="020B0604030504040204" pitchFamily="34" charset="-128"/>
                <a:ea typeface="Meiryo UI" panose="020B0604030504040204" pitchFamily="34" charset="-128"/>
              </a:rPr>
              <a:t>サイズ：コルク：</a:t>
            </a:r>
            <a:r>
              <a:rPr lang="en-US" altLang="ja-JP" sz="900" dirty="0">
                <a:latin typeface="Meiryo UI" panose="020B0604030504040204" pitchFamily="34" charset="-128"/>
                <a:ea typeface="Meiryo UI" panose="020B0604030504040204" pitchFamily="34" charset="-128"/>
              </a:rPr>
              <a:t>90×90×3</a:t>
            </a:r>
            <a:r>
              <a:rPr lang="ja-JP" altLang="en-US" sz="900" dirty="0">
                <a:latin typeface="Meiryo UI" panose="020B0604030504040204" pitchFamily="34" charset="-128"/>
                <a:ea typeface="Meiryo UI" panose="020B0604030504040204" pitchFamily="34" charset="-128"/>
              </a:rPr>
              <a:t>　クレヨン：</a:t>
            </a:r>
            <a:r>
              <a:rPr lang="en-US" altLang="ja-JP" sz="900" dirty="0">
                <a:latin typeface="Meiryo UI" panose="020B0604030504040204" pitchFamily="34" charset="-128"/>
                <a:ea typeface="Meiryo UI" panose="020B0604030504040204" pitchFamily="34" charset="-128"/>
              </a:rPr>
              <a:t>92×52×10</a:t>
            </a:r>
          </a:p>
          <a:p>
            <a:r>
              <a:rPr lang="ja-JP" altLang="en-US" sz="900" dirty="0">
                <a:latin typeface="Meiryo UI" panose="020B0604030504040204" pitchFamily="34" charset="-128"/>
                <a:ea typeface="Meiryo UI" panose="020B0604030504040204" pitchFamily="34" charset="-128"/>
              </a:rPr>
              <a:t>包装：ポリ袋入り</a:t>
            </a:r>
          </a:p>
          <a:p>
            <a:r>
              <a:rPr lang="ja-JP" altLang="en-US" sz="900" dirty="0">
                <a:latin typeface="Meiryo UI" panose="020B0604030504040204" pitchFamily="34" charset="-128"/>
                <a:ea typeface="Meiryo UI" panose="020B0604030504040204" pitchFamily="34" charset="-128"/>
              </a:rPr>
              <a:t>備考：コルクは天然</a:t>
            </a:r>
            <a:r>
              <a:rPr lang="en-US" altLang="ja-JP" sz="900" dirty="0">
                <a:latin typeface="Meiryo UI" panose="020B0604030504040204" pitchFamily="34" charset="-128"/>
                <a:ea typeface="Meiryo UI" panose="020B0604030504040204" pitchFamily="34" charset="-128"/>
              </a:rPr>
              <a:t>100%</a:t>
            </a:r>
            <a:r>
              <a:rPr lang="ja-JP" altLang="en-US" sz="900" dirty="0">
                <a:latin typeface="Meiryo UI" panose="020B0604030504040204" pitchFamily="34" charset="-128"/>
                <a:ea typeface="Meiryo UI" panose="020B0604030504040204" pitchFamily="34" charset="-128"/>
              </a:rPr>
              <a:t>の自然由来の素材です。オリジナル印刷はコルク種皮や凸凹の影響を受けます </a:t>
            </a:r>
            <a:endParaRPr lang="en-US" altLang="ja-JP" sz="900" dirty="0">
              <a:latin typeface="Meiryo UI" panose="020B0604030504040204" pitchFamily="34" charset="-128"/>
              <a:ea typeface="Meiryo UI" panose="020B0604030504040204" pitchFamily="34" charset="-128"/>
            </a:endParaRPr>
          </a:p>
        </p:txBody>
      </p:sp>
      <p:sp>
        <p:nvSpPr>
          <p:cNvPr id="4" name="テキスト ボックス 3">
            <a:extLst>
              <a:ext uri="{FF2B5EF4-FFF2-40B4-BE49-F238E27FC236}">
                <a16:creationId xmlns:a16="http://schemas.microsoft.com/office/drawing/2014/main" id="{131A1040-38AB-0647-BD57-A8AE861D20F5}"/>
              </a:ext>
            </a:extLst>
          </p:cNvPr>
          <p:cNvSpPr txBox="1"/>
          <p:nvPr/>
        </p:nvSpPr>
        <p:spPr>
          <a:xfrm>
            <a:off x="8151628" y="4033284"/>
            <a:ext cx="184731" cy="369332"/>
          </a:xfrm>
          <a:prstGeom prst="rect">
            <a:avLst/>
          </a:prstGeom>
          <a:noFill/>
        </p:spPr>
        <p:txBody>
          <a:bodyPr wrap="none" rtlCol="0">
            <a:spAutoFit/>
          </a:bodyPr>
          <a:lstStyle/>
          <a:p>
            <a:endParaRPr kumimoji="1" lang="ja-JP" altLang="en-US"/>
          </a:p>
        </p:txBody>
      </p:sp>
      <p:sp>
        <p:nvSpPr>
          <p:cNvPr id="7" name="テキスト ボックス 6">
            <a:extLst>
              <a:ext uri="{FF2B5EF4-FFF2-40B4-BE49-F238E27FC236}">
                <a16:creationId xmlns:a16="http://schemas.microsoft.com/office/drawing/2014/main" id="{6E0DEE68-B29B-4E44-B075-EC371AE600A8}"/>
              </a:ext>
            </a:extLst>
          </p:cNvPr>
          <p:cNvSpPr txBox="1"/>
          <p:nvPr/>
        </p:nvSpPr>
        <p:spPr>
          <a:xfrm>
            <a:off x="9838660" y="3926958"/>
            <a:ext cx="184731" cy="369332"/>
          </a:xfrm>
          <a:prstGeom prst="rect">
            <a:avLst/>
          </a:prstGeom>
          <a:noFill/>
        </p:spPr>
        <p:txBody>
          <a:bodyPr wrap="none" rtlCol="0">
            <a:spAutoFit/>
          </a:bodyPr>
          <a:lstStyle/>
          <a:p>
            <a:endParaRPr kumimoji="1" lang="ja-JP" altLang="en-US"/>
          </a:p>
        </p:txBody>
      </p:sp>
      <p:sp>
        <p:nvSpPr>
          <p:cNvPr id="9" name="円/楕円 8">
            <a:extLst>
              <a:ext uri="{FF2B5EF4-FFF2-40B4-BE49-F238E27FC236}">
                <a16:creationId xmlns:a16="http://schemas.microsoft.com/office/drawing/2014/main" id="{5071E141-4680-1C45-8E9F-3E48DC46BD1C}"/>
              </a:ext>
            </a:extLst>
          </p:cNvPr>
          <p:cNvSpPr/>
          <p:nvPr/>
        </p:nvSpPr>
        <p:spPr>
          <a:xfrm>
            <a:off x="5035845" y="1268518"/>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4"/>
              </a:solidFill>
            </a:endParaRPr>
          </a:p>
        </p:txBody>
      </p:sp>
      <p:sp>
        <p:nvSpPr>
          <p:cNvPr id="43" name="テキスト ボックス 42">
            <a:extLst>
              <a:ext uri="{FF2B5EF4-FFF2-40B4-BE49-F238E27FC236}">
                <a16:creationId xmlns:a16="http://schemas.microsoft.com/office/drawing/2014/main" id="{C679F590-1798-F145-B307-DE0B7159F3E6}"/>
              </a:ext>
            </a:extLst>
          </p:cNvPr>
          <p:cNvSpPr txBox="1"/>
          <p:nvPr/>
        </p:nvSpPr>
        <p:spPr>
          <a:xfrm>
            <a:off x="5035210" y="1496155"/>
            <a:ext cx="739603" cy="323165"/>
          </a:xfrm>
          <a:prstGeom prst="rect">
            <a:avLst/>
          </a:prstGeom>
          <a:noFill/>
        </p:spPr>
        <p:txBody>
          <a:bodyPr wrap="square" rtlCol="0">
            <a:spAutoFit/>
          </a:bodyPr>
          <a:lstStyle/>
          <a:p>
            <a:pPr algn="ctr"/>
            <a:r>
              <a:rPr kumimoji="1" lang="ja-JP" altLang="en-US" sz="1500">
                <a:solidFill>
                  <a:schemeClr val="accent1">
                    <a:lumMod val="50000"/>
                  </a:schemeClr>
                </a:solidFill>
                <a:latin typeface="Meiryo UI" panose="020B0604030504040204" pitchFamily="34" charset="-128"/>
                <a:ea typeface="Meiryo UI" panose="020B0604030504040204" pitchFamily="34" charset="-128"/>
              </a:rPr>
              <a:t>特徴</a:t>
            </a:r>
          </a:p>
        </p:txBody>
      </p:sp>
      <p:sp>
        <p:nvSpPr>
          <p:cNvPr id="6" name="テキスト ボックス 5">
            <a:extLst>
              <a:ext uri="{FF2B5EF4-FFF2-40B4-BE49-F238E27FC236}">
                <a16:creationId xmlns:a16="http://schemas.microsoft.com/office/drawing/2014/main" id="{5949CA04-F994-CB41-A9F7-DB00BFD8F160}"/>
              </a:ext>
            </a:extLst>
          </p:cNvPr>
          <p:cNvSpPr txBox="1"/>
          <p:nvPr/>
        </p:nvSpPr>
        <p:spPr>
          <a:xfrm>
            <a:off x="9540949" y="3466214"/>
            <a:ext cx="184731" cy="369332"/>
          </a:xfrm>
          <a:prstGeom prst="rect">
            <a:avLst/>
          </a:prstGeom>
          <a:noFill/>
        </p:spPr>
        <p:txBody>
          <a:bodyPr wrap="none" rtlCol="0">
            <a:spAutoFit/>
          </a:bodyPr>
          <a:lstStyle/>
          <a:p>
            <a:endParaRPr kumimoji="1" lang="ja-JP" altLang="en-US"/>
          </a:p>
        </p:txBody>
      </p:sp>
      <p:sp>
        <p:nvSpPr>
          <p:cNvPr id="14" name="テキスト ボックス 13">
            <a:extLst>
              <a:ext uri="{FF2B5EF4-FFF2-40B4-BE49-F238E27FC236}">
                <a16:creationId xmlns:a16="http://schemas.microsoft.com/office/drawing/2014/main" id="{B93A13B1-A79F-5A48-AF90-DCA933A6F93C}"/>
              </a:ext>
            </a:extLst>
          </p:cNvPr>
          <p:cNvSpPr txBox="1"/>
          <p:nvPr/>
        </p:nvSpPr>
        <p:spPr>
          <a:xfrm>
            <a:off x="10086753" y="2473842"/>
            <a:ext cx="184731" cy="369332"/>
          </a:xfrm>
          <a:prstGeom prst="rect">
            <a:avLst/>
          </a:prstGeom>
          <a:noFill/>
        </p:spPr>
        <p:txBody>
          <a:bodyPr wrap="none" rtlCol="0">
            <a:spAutoFit/>
          </a:bodyPr>
          <a:lstStyle/>
          <a:p>
            <a:endParaRPr kumimoji="1" lang="ja-JP" altLang="en-US"/>
          </a:p>
        </p:txBody>
      </p:sp>
      <p:sp>
        <p:nvSpPr>
          <p:cNvPr id="15" name="テキスト ボックス 14">
            <a:extLst>
              <a:ext uri="{FF2B5EF4-FFF2-40B4-BE49-F238E27FC236}">
                <a16:creationId xmlns:a16="http://schemas.microsoft.com/office/drawing/2014/main" id="{81947353-CE6B-5941-A69E-F8C69B4B7F8E}"/>
              </a:ext>
            </a:extLst>
          </p:cNvPr>
          <p:cNvSpPr txBox="1"/>
          <p:nvPr/>
        </p:nvSpPr>
        <p:spPr>
          <a:xfrm>
            <a:off x="-674557" y="1041816"/>
            <a:ext cx="184731" cy="369332"/>
          </a:xfrm>
          <a:prstGeom prst="rect">
            <a:avLst/>
          </a:prstGeom>
          <a:noFill/>
        </p:spPr>
        <p:txBody>
          <a:bodyPr wrap="none" rtlCol="0">
            <a:spAutoFit/>
          </a:bodyPr>
          <a:lstStyle/>
          <a:p>
            <a:endParaRPr kumimoji="1" lang="ja-JP" altLang="en-US"/>
          </a:p>
        </p:txBody>
      </p:sp>
      <p:sp>
        <p:nvSpPr>
          <p:cNvPr id="29" name="テキスト ボックス 28">
            <a:extLst>
              <a:ext uri="{FF2B5EF4-FFF2-40B4-BE49-F238E27FC236}">
                <a16:creationId xmlns:a16="http://schemas.microsoft.com/office/drawing/2014/main" id="{A694227E-35A0-BC45-B4B3-10C0BE19C792}"/>
              </a:ext>
            </a:extLst>
          </p:cNvPr>
          <p:cNvSpPr txBox="1"/>
          <p:nvPr/>
        </p:nvSpPr>
        <p:spPr>
          <a:xfrm>
            <a:off x="6223000" y="3441700"/>
            <a:ext cx="184731" cy="369332"/>
          </a:xfrm>
          <a:prstGeom prst="rect">
            <a:avLst/>
          </a:prstGeom>
          <a:noFill/>
        </p:spPr>
        <p:txBody>
          <a:bodyPr wrap="none" rtlCol="0">
            <a:spAutoFit/>
          </a:bodyPr>
          <a:lstStyle/>
          <a:p>
            <a:endParaRPr kumimoji="1" lang="ja-JP" altLang="en-US"/>
          </a:p>
        </p:txBody>
      </p:sp>
      <p:sp>
        <p:nvSpPr>
          <p:cNvPr id="30" name="テキスト ボックス 29">
            <a:extLst>
              <a:ext uri="{FF2B5EF4-FFF2-40B4-BE49-F238E27FC236}">
                <a16:creationId xmlns:a16="http://schemas.microsoft.com/office/drawing/2014/main" id="{168EF753-87BF-FA49-B3C8-FFADD62EDFAB}"/>
              </a:ext>
            </a:extLst>
          </p:cNvPr>
          <p:cNvSpPr txBox="1"/>
          <p:nvPr/>
        </p:nvSpPr>
        <p:spPr>
          <a:xfrm>
            <a:off x="5949950" y="3416300"/>
            <a:ext cx="184731" cy="369332"/>
          </a:xfrm>
          <a:prstGeom prst="rect">
            <a:avLst/>
          </a:prstGeom>
          <a:noFill/>
        </p:spPr>
        <p:txBody>
          <a:bodyPr wrap="none" rtlCol="0">
            <a:spAutoFit/>
          </a:bodyPr>
          <a:lstStyle/>
          <a:p>
            <a:endParaRPr kumimoji="1" lang="ja-JP" altLang="en-US"/>
          </a:p>
        </p:txBody>
      </p:sp>
      <p:sp>
        <p:nvSpPr>
          <p:cNvPr id="10" name="テキスト ボックス 9">
            <a:extLst>
              <a:ext uri="{FF2B5EF4-FFF2-40B4-BE49-F238E27FC236}">
                <a16:creationId xmlns:a16="http://schemas.microsoft.com/office/drawing/2014/main" id="{7324E41E-3866-E048-AA35-05280DE458D9}"/>
              </a:ext>
            </a:extLst>
          </p:cNvPr>
          <p:cNvSpPr txBox="1"/>
          <p:nvPr/>
        </p:nvSpPr>
        <p:spPr>
          <a:xfrm>
            <a:off x="9525000" y="3158067"/>
            <a:ext cx="184731" cy="369332"/>
          </a:xfrm>
          <a:prstGeom prst="rect">
            <a:avLst/>
          </a:prstGeom>
          <a:noFill/>
        </p:spPr>
        <p:txBody>
          <a:bodyPr wrap="none" rtlCol="0">
            <a:spAutoFit/>
          </a:bodyPr>
          <a:lstStyle/>
          <a:p>
            <a:endParaRPr kumimoji="1" lang="ja-JP" altLang="en-US"/>
          </a:p>
        </p:txBody>
      </p:sp>
      <p:sp>
        <p:nvSpPr>
          <p:cNvPr id="17" name="テキスト ボックス 16">
            <a:extLst>
              <a:ext uri="{FF2B5EF4-FFF2-40B4-BE49-F238E27FC236}">
                <a16:creationId xmlns:a16="http://schemas.microsoft.com/office/drawing/2014/main" id="{588061B6-B227-F945-9FD3-54E55A954891}"/>
              </a:ext>
            </a:extLst>
          </p:cNvPr>
          <p:cNvSpPr txBox="1"/>
          <p:nvPr/>
        </p:nvSpPr>
        <p:spPr>
          <a:xfrm>
            <a:off x="8390467" y="7332133"/>
            <a:ext cx="184731" cy="369332"/>
          </a:xfrm>
          <a:prstGeom prst="rect">
            <a:avLst/>
          </a:prstGeom>
          <a:noFill/>
        </p:spPr>
        <p:txBody>
          <a:bodyPr wrap="none" rtlCol="0">
            <a:spAutoFit/>
          </a:bodyPr>
          <a:lstStyle/>
          <a:p>
            <a:endParaRPr kumimoji="1" lang="ja-JP" altLang="en-US"/>
          </a:p>
        </p:txBody>
      </p:sp>
      <p:sp>
        <p:nvSpPr>
          <p:cNvPr id="18" name="テキスト ボックス 17">
            <a:extLst>
              <a:ext uri="{FF2B5EF4-FFF2-40B4-BE49-F238E27FC236}">
                <a16:creationId xmlns:a16="http://schemas.microsoft.com/office/drawing/2014/main" id="{B7B904E5-64B7-744A-9CEE-65B9899ED486}"/>
              </a:ext>
            </a:extLst>
          </p:cNvPr>
          <p:cNvSpPr txBox="1"/>
          <p:nvPr/>
        </p:nvSpPr>
        <p:spPr>
          <a:xfrm>
            <a:off x="8017933" y="-736600"/>
            <a:ext cx="184731" cy="369332"/>
          </a:xfrm>
          <a:prstGeom prst="rect">
            <a:avLst/>
          </a:prstGeom>
          <a:noFill/>
        </p:spPr>
        <p:txBody>
          <a:bodyPr wrap="none" rtlCol="0">
            <a:spAutoFit/>
          </a:bodyPr>
          <a:lstStyle/>
          <a:p>
            <a:endParaRPr kumimoji="1" lang="ja-JP" altLang="en-US"/>
          </a:p>
        </p:txBody>
      </p:sp>
      <p:cxnSp>
        <p:nvCxnSpPr>
          <p:cNvPr id="47" name="直線コネクタ 46">
            <a:extLst>
              <a:ext uri="{FF2B5EF4-FFF2-40B4-BE49-F238E27FC236}">
                <a16:creationId xmlns:a16="http://schemas.microsoft.com/office/drawing/2014/main" id="{06F736AD-50A3-9946-BE09-78B049790D86}"/>
              </a:ext>
            </a:extLst>
          </p:cNvPr>
          <p:cNvCxnSpPr>
            <a:cxnSpLocks/>
            <a:stCxn id="48" idx="3"/>
          </p:cNvCxnSpPr>
          <p:nvPr/>
        </p:nvCxnSpPr>
        <p:spPr>
          <a:xfrm>
            <a:off x="933347" y="5145172"/>
            <a:ext cx="3560089" cy="12701"/>
          </a:xfrm>
          <a:prstGeom prst="line">
            <a:avLst/>
          </a:prstGeom>
          <a:ln w="9525">
            <a:solidFill>
              <a:schemeClr val="bg2">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48" name="テキスト ボックス 47">
            <a:extLst>
              <a:ext uri="{FF2B5EF4-FFF2-40B4-BE49-F238E27FC236}">
                <a16:creationId xmlns:a16="http://schemas.microsoft.com/office/drawing/2014/main" id="{E2DC50B7-FC9D-9741-AB3D-886576F41BF6}"/>
              </a:ext>
            </a:extLst>
          </p:cNvPr>
          <p:cNvSpPr txBox="1"/>
          <p:nvPr/>
        </p:nvSpPr>
        <p:spPr>
          <a:xfrm>
            <a:off x="485901" y="5029756"/>
            <a:ext cx="447446" cy="230832"/>
          </a:xfrm>
          <a:prstGeom prst="rect">
            <a:avLst/>
          </a:prstGeom>
          <a:noFill/>
        </p:spPr>
        <p:txBody>
          <a:bodyPr wrap="square" rtlCol="0">
            <a:spAutoFit/>
          </a:bodyPr>
          <a:lstStyle/>
          <a:p>
            <a:r>
              <a:rPr lang="ja-JP" altLang="en-US" sz="900">
                <a:latin typeface="Meiryo UI" panose="020B0604030504040204" pitchFamily="34" charset="-128"/>
                <a:ea typeface="Meiryo UI" panose="020B0604030504040204" pitchFamily="34" charset="-128"/>
              </a:rPr>
              <a:t>仕様</a:t>
            </a:r>
          </a:p>
        </p:txBody>
      </p:sp>
      <p:sp>
        <p:nvSpPr>
          <p:cNvPr id="49" name="テキスト ボックス 48">
            <a:extLst>
              <a:ext uri="{FF2B5EF4-FFF2-40B4-BE49-F238E27FC236}">
                <a16:creationId xmlns:a16="http://schemas.microsoft.com/office/drawing/2014/main" id="{A01A4F1A-EF54-BF4E-99FC-739CD6DF617E}"/>
              </a:ext>
            </a:extLst>
          </p:cNvPr>
          <p:cNvSpPr txBox="1"/>
          <p:nvPr/>
        </p:nvSpPr>
        <p:spPr>
          <a:xfrm>
            <a:off x="296332" y="658339"/>
            <a:ext cx="855576" cy="276999"/>
          </a:xfrm>
          <a:prstGeom prst="rect">
            <a:avLst/>
          </a:prstGeom>
          <a:noFill/>
        </p:spPr>
        <p:txBody>
          <a:bodyPr wrap="square" rtlCol="0">
            <a:spAutoFit/>
          </a:bodyPr>
          <a:lstStyle/>
          <a:p>
            <a:pPr algn="ctr"/>
            <a:r>
              <a:rPr kumimoji="1" lang="en-US" altLang="ja-JP" sz="1200" dirty="0">
                <a:solidFill>
                  <a:schemeClr val="bg1"/>
                </a:solidFill>
                <a:latin typeface="Meiryo UI" panose="020B0604030504040204" pitchFamily="34" charset="-128"/>
                <a:ea typeface="Meiryo UI" panose="020B0604030504040204" pitchFamily="34" charset="-128"/>
              </a:rPr>
              <a:t>【</a:t>
            </a:r>
            <a:r>
              <a:rPr kumimoji="1" lang="ja-JP" altLang="en-US" sz="1200">
                <a:solidFill>
                  <a:schemeClr val="bg1"/>
                </a:solidFill>
                <a:latin typeface="Meiryo UI" panose="020B0604030504040204" pitchFamily="34" charset="-128"/>
                <a:ea typeface="Meiryo UI" panose="020B0604030504040204" pitchFamily="34" charset="-128"/>
              </a:rPr>
              <a:t>提案書</a:t>
            </a:r>
            <a:r>
              <a:rPr kumimoji="1" lang="en-US" altLang="ja-JP" sz="1200" dirty="0">
                <a:solidFill>
                  <a:schemeClr val="bg1"/>
                </a:solidFill>
                <a:latin typeface="Meiryo UI" panose="020B0604030504040204" pitchFamily="34" charset="-128"/>
                <a:ea typeface="Meiryo UI" panose="020B0604030504040204" pitchFamily="34" charset="-128"/>
              </a:rPr>
              <a:t>】</a:t>
            </a:r>
            <a:endParaRPr kumimoji="1" lang="ja-JP" altLang="en-US" sz="1200">
              <a:solidFill>
                <a:schemeClr val="bg1"/>
              </a:solidFill>
              <a:latin typeface="Meiryo UI" panose="020B0604030504040204" pitchFamily="34" charset="-128"/>
              <a:ea typeface="Meiryo UI" panose="020B0604030504040204" pitchFamily="34" charset="-128"/>
            </a:endParaRPr>
          </a:p>
        </p:txBody>
      </p:sp>
      <p:sp>
        <p:nvSpPr>
          <p:cNvPr id="52" name="テキスト ボックス 51">
            <a:extLst>
              <a:ext uri="{FF2B5EF4-FFF2-40B4-BE49-F238E27FC236}">
                <a16:creationId xmlns:a16="http://schemas.microsoft.com/office/drawing/2014/main" id="{666EFAC9-FA87-8F4E-97A7-2098EF99A221}"/>
              </a:ext>
            </a:extLst>
          </p:cNvPr>
          <p:cNvSpPr txBox="1"/>
          <p:nvPr/>
        </p:nvSpPr>
        <p:spPr>
          <a:xfrm>
            <a:off x="5932095" y="1422052"/>
            <a:ext cx="2917065" cy="1917193"/>
          </a:xfrm>
          <a:prstGeom prst="rect">
            <a:avLst/>
          </a:prstGeom>
          <a:noFill/>
        </p:spPr>
        <p:txBody>
          <a:bodyPr wrap="square" lIns="0" tIns="46800" rIns="0" spcCol="360000" rtlCol="0">
            <a:spAutoFit/>
          </a:bodyPr>
          <a:lstStyle/>
          <a:p>
            <a:pPr algn="just">
              <a:lnSpc>
                <a:spcPts val="2400"/>
              </a:lnSpc>
            </a:pPr>
            <a:r>
              <a:rPr lang="en-US" altLang="ja-JP" sz="1600" dirty="0"/>
              <a:t>6</a:t>
            </a:r>
            <a:r>
              <a:rPr lang="ja-JP" altLang="en-US" sz="1600" dirty="0"/>
              <a:t>色クレヨンで塗り絵も楽しめるコルクコースター。塗り絵を楽しんだ後は、オリジナルコースターとして毎日愛用できます。</a:t>
            </a:r>
            <a:r>
              <a:rPr lang="en-US" altLang="ja-JP" sz="1600" dirty="0"/>
              <a:t>500</a:t>
            </a:r>
            <a:r>
              <a:rPr lang="ja-JP" altLang="en-US" sz="1600" dirty="0"/>
              <a:t>枚からのご注文で丸型やオリジナル絵柄の変更を承ります。 </a:t>
            </a:r>
            <a:endParaRPr lang="en-US" altLang="ja-JP" sz="1600" dirty="0">
              <a:latin typeface="Meiryo UI" panose="020B0604030504040204" pitchFamily="34" charset="-128"/>
              <a:ea typeface="Meiryo UI" panose="020B0604030504040204" pitchFamily="34" charset="-128"/>
            </a:endParaRPr>
          </a:p>
        </p:txBody>
      </p:sp>
      <p:sp>
        <p:nvSpPr>
          <p:cNvPr id="51" name="円/楕円 50">
            <a:extLst>
              <a:ext uri="{FF2B5EF4-FFF2-40B4-BE49-F238E27FC236}">
                <a16:creationId xmlns:a16="http://schemas.microsoft.com/office/drawing/2014/main" id="{29EEA60A-1EDB-A44B-893A-3A7C8D5D51EA}"/>
              </a:ext>
            </a:extLst>
          </p:cNvPr>
          <p:cNvSpPr/>
          <p:nvPr/>
        </p:nvSpPr>
        <p:spPr>
          <a:xfrm>
            <a:off x="5035845" y="534447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テキスト ボックス 52">
            <a:extLst>
              <a:ext uri="{FF2B5EF4-FFF2-40B4-BE49-F238E27FC236}">
                <a16:creationId xmlns:a16="http://schemas.microsoft.com/office/drawing/2014/main" id="{55C042B5-BEB6-154E-9A0F-527D7515FFDC}"/>
              </a:ext>
            </a:extLst>
          </p:cNvPr>
          <p:cNvSpPr txBox="1"/>
          <p:nvPr/>
        </p:nvSpPr>
        <p:spPr>
          <a:xfrm>
            <a:off x="5035210" y="5569140"/>
            <a:ext cx="739603"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お見積</a:t>
            </a:r>
          </a:p>
        </p:txBody>
      </p:sp>
      <p:cxnSp>
        <p:nvCxnSpPr>
          <p:cNvPr id="55" name="直線コネクタ 54">
            <a:extLst>
              <a:ext uri="{FF2B5EF4-FFF2-40B4-BE49-F238E27FC236}">
                <a16:creationId xmlns:a16="http://schemas.microsoft.com/office/drawing/2014/main" id="{E3841400-EED2-C34D-BCDD-C3006CC8563F}"/>
              </a:ext>
            </a:extLst>
          </p:cNvPr>
          <p:cNvCxnSpPr>
            <a:cxnSpLocks/>
          </p:cNvCxnSpPr>
          <p:nvPr/>
        </p:nvCxnSpPr>
        <p:spPr>
          <a:xfrm>
            <a:off x="5880100" y="3785632"/>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grpSp>
        <p:nvGrpSpPr>
          <p:cNvPr id="58" name="グループ化 57">
            <a:extLst>
              <a:ext uri="{FF2B5EF4-FFF2-40B4-BE49-F238E27FC236}">
                <a16:creationId xmlns:a16="http://schemas.microsoft.com/office/drawing/2014/main" id="{C8880407-59E8-D744-B368-C4DF6A8E994D}"/>
              </a:ext>
            </a:extLst>
          </p:cNvPr>
          <p:cNvGrpSpPr/>
          <p:nvPr/>
        </p:nvGrpSpPr>
        <p:grpSpPr>
          <a:xfrm>
            <a:off x="5042402" y="3830871"/>
            <a:ext cx="739603" cy="739603"/>
            <a:chOff x="5042402" y="3087009"/>
            <a:chExt cx="739603" cy="739603"/>
          </a:xfrm>
        </p:grpSpPr>
        <p:sp>
          <p:nvSpPr>
            <p:cNvPr id="59" name="円/楕円 58">
              <a:extLst>
                <a:ext uri="{FF2B5EF4-FFF2-40B4-BE49-F238E27FC236}">
                  <a16:creationId xmlns:a16="http://schemas.microsoft.com/office/drawing/2014/main" id="{C67052A6-1156-D442-9D47-A2227E7B96FF}"/>
                </a:ext>
              </a:extLst>
            </p:cNvPr>
            <p:cNvSpPr/>
            <p:nvPr/>
          </p:nvSpPr>
          <p:spPr>
            <a:xfrm>
              <a:off x="5042402" y="308700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テキスト ボックス 59">
              <a:extLst>
                <a:ext uri="{FF2B5EF4-FFF2-40B4-BE49-F238E27FC236}">
                  <a16:creationId xmlns:a16="http://schemas.microsoft.com/office/drawing/2014/main" id="{C46DE592-F853-384F-90D2-3DA64C10996F}"/>
                </a:ext>
              </a:extLst>
            </p:cNvPr>
            <p:cNvSpPr txBox="1"/>
            <p:nvPr/>
          </p:nvSpPr>
          <p:spPr>
            <a:xfrm>
              <a:off x="5135150" y="3321734"/>
              <a:ext cx="569710"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納期</a:t>
              </a:r>
            </a:p>
          </p:txBody>
        </p:sp>
      </p:grpSp>
      <p:cxnSp>
        <p:nvCxnSpPr>
          <p:cNvPr id="61" name="直線コネクタ 60">
            <a:extLst>
              <a:ext uri="{FF2B5EF4-FFF2-40B4-BE49-F238E27FC236}">
                <a16:creationId xmlns:a16="http://schemas.microsoft.com/office/drawing/2014/main" id="{44FD12B9-01EA-6045-91B8-6A6C4B42426B}"/>
              </a:ext>
            </a:extLst>
          </p:cNvPr>
          <p:cNvCxnSpPr>
            <a:cxnSpLocks/>
          </p:cNvCxnSpPr>
          <p:nvPr/>
        </p:nvCxnSpPr>
        <p:spPr>
          <a:xfrm>
            <a:off x="5880100" y="4987421"/>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sp>
        <p:nvSpPr>
          <p:cNvPr id="62" name="テキスト ボックス 61">
            <a:extLst>
              <a:ext uri="{FF2B5EF4-FFF2-40B4-BE49-F238E27FC236}">
                <a16:creationId xmlns:a16="http://schemas.microsoft.com/office/drawing/2014/main" id="{43EEDBA3-5917-5749-A207-0D444DDE7256}"/>
              </a:ext>
            </a:extLst>
          </p:cNvPr>
          <p:cNvSpPr txBox="1"/>
          <p:nvPr/>
        </p:nvSpPr>
        <p:spPr>
          <a:xfrm>
            <a:off x="6071111" y="4206067"/>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納期スペース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63" name="テキスト ボックス 62">
            <a:extLst>
              <a:ext uri="{FF2B5EF4-FFF2-40B4-BE49-F238E27FC236}">
                <a16:creationId xmlns:a16="http://schemas.microsoft.com/office/drawing/2014/main" id="{7C84D0BA-2D0E-1A41-A9F4-073730B0C0B4}"/>
              </a:ext>
            </a:extLst>
          </p:cNvPr>
          <p:cNvSpPr txBox="1"/>
          <p:nvPr/>
        </p:nvSpPr>
        <p:spPr>
          <a:xfrm>
            <a:off x="6071111" y="5565834"/>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お見積りスペース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2" name="テキスト ボックス 1">
            <a:extLst>
              <a:ext uri="{FF2B5EF4-FFF2-40B4-BE49-F238E27FC236}">
                <a16:creationId xmlns:a16="http://schemas.microsoft.com/office/drawing/2014/main" id="{8E281DBF-8DD7-8944-B461-C25086974C88}"/>
              </a:ext>
            </a:extLst>
          </p:cNvPr>
          <p:cNvSpPr txBox="1"/>
          <p:nvPr/>
        </p:nvSpPr>
        <p:spPr>
          <a:xfrm>
            <a:off x="8007178" y="-148281"/>
            <a:ext cx="184731" cy="369332"/>
          </a:xfrm>
          <a:prstGeom prst="rect">
            <a:avLst/>
          </a:prstGeom>
          <a:noFill/>
        </p:spPr>
        <p:txBody>
          <a:bodyPr wrap="none" rtlCol="0">
            <a:spAutoFit/>
          </a:bodyPr>
          <a:lstStyle/>
          <a:p>
            <a:endParaRPr kumimoji="1" lang="ja-JP" altLang="en-US"/>
          </a:p>
        </p:txBody>
      </p:sp>
      <p:pic>
        <p:nvPicPr>
          <p:cNvPr id="68" name="図 67">
            <a:extLst>
              <a:ext uri="{FF2B5EF4-FFF2-40B4-BE49-F238E27FC236}">
                <a16:creationId xmlns:a16="http://schemas.microsoft.com/office/drawing/2014/main" id="{530247F6-2C62-ADDA-DA0A-B13CC2DD3CD6}"/>
              </a:ext>
            </a:extLst>
          </p:cNvPr>
          <p:cNvPicPr>
            <a:picLocks noChangeAspect="1"/>
          </p:cNvPicPr>
          <p:nvPr/>
        </p:nvPicPr>
        <p:blipFill>
          <a:blip r:embed="rId5"/>
          <a:stretch>
            <a:fillRect/>
          </a:stretch>
        </p:blipFill>
        <p:spPr>
          <a:xfrm>
            <a:off x="732273" y="1411148"/>
            <a:ext cx="3560900" cy="3560900"/>
          </a:xfrm>
          <a:prstGeom prst="rect">
            <a:avLst/>
          </a:prstGeom>
        </p:spPr>
      </p:pic>
    </p:spTree>
    <p:extLst>
      <p:ext uri="{BB962C8B-B14F-4D97-AF65-F5344CB8AC3E}">
        <p14:creationId xmlns:p14="http://schemas.microsoft.com/office/powerpoint/2010/main" val="108452592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927CB9EF-4E63-C348-91C2-B4EE6CED9AEC}"/>
              </a:ext>
            </a:extLst>
          </p:cNvPr>
          <p:cNvPicPr>
            <a:picLocks noChangeAspect="1"/>
          </p:cNvPicPr>
          <p:nvPr/>
        </p:nvPicPr>
        <p:blipFill>
          <a:blip r:embed="rId3"/>
          <a:stretch>
            <a:fillRect/>
          </a:stretch>
        </p:blipFill>
        <p:spPr>
          <a:xfrm>
            <a:off x="5100223" y="4667627"/>
            <a:ext cx="722044" cy="795472"/>
          </a:xfrm>
          <a:prstGeom prst="rect">
            <a:avLst/>
          </a:prstGeom>
        </p:spPr>
      </p:pic>
      <p:pic>
        <p:nvPicPr>
          <p:cNvPr id="8" name="図 7">
            <a:extLst>
              <a:ext uri="{FF2B5EF4-FFF2-40B4-BE49-F238E27FC236}">
                <a16:creationId xmlns:a16="http://schemas.microsoft.com/office/drawing/2014/main" id="{14C963AD-CFA1-094F-903A-A75F17FBB6F3}"/>
              </a:ext>
            </a:extLst>
          </p:cNvPr>
          <p:cNvPicPr>
            <a:picLocks noChangeAspect="1"/>
          </p:cNvPicPr>
          <p:nvPr/>
        </p:nvPicPr>
        <p:blipFill>
          <a:blip r:embed="rId4"/>
          <a:stretch>
            <a:fillRect/>
          </a:stretch>
        </p:blipFill>
        <p:spPr>
          <a:xfrm>
            <a:off x="5096907" y="3119079"/>
            <a:ext cx="704222" cy="815944"/>
          </a:xfrm>
          <a:prstGeom prst="rect">
            <a:avLst/>
          </a:prstGeom>
        </p:spPr>
      </p:pic>
      <p:sp>
        <p:nvSpPr>
          <p:cNvPr id="3" name="テキスト ボックス 2">
            <a:extLst>
              <a:ext uri="{FF2B5EF4-FFF2-40B4-BE49-F238E27FC236}">
                <a16:creationId xmlns:a16="http://schemas.microsoft.com/office/drawing/2014/main" id="{4CA50E79-0AEB-4A45-90DE-1EBFEF4913AE}"/>
              </a:ext>
            </a:extLst>
          </p:cNvPr>
          <p:cNvSpPr txBox="1"/>
          <p:nvPr/>
        </p:nvSpPr>
        <p:spPr>
          <a:xfrm>
            <a:off x="1098699" y="596421"/>
            <a:ext cx="7750462" cy="400110"/>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抗菌ミニまな板</a:t>
            </a:r>
            <a:r>
              <a:rPr lang="en-US" altLang="ja-JP" sz="2000" dirty="0">
                <a:solidFill>
                  <a:schemeClr val="bg1"/>
                </a:solidFill>
                <a:latin typeface="Meiryo UI" panose="020B0604030504040204" pitchFamily="34" charset="-128"/>
                <a:ea typeface="Meiryo UI" panose="020B0604030504040204" pitchFamily="34" charset="-128"/>
              </a:rPr>
              <a:t>(</a:t>
            </a:r>
            <a:r>
              <a:rPr lang="ja-JP" altLang="en-US" sz="2000" dirty="0">
                <a:solidFill>
                  <a:schemeClr val="bg1"/>
                </a:solidFill>
                <a:latin typeface="Meiryo UI" panose="020B0604030504040204" pitchFamily="34" charset="-128"/>
                <a:ea typeface="Meiryo UI" panose="020B0604030504040204" pitchFamily="34" charset="-128"/>
              </a:rPr>
              <a:t>卵殻配合</a:t>
            </a:r>
            <a:r>
              <a:rPr lang="en-US" altLang="ja-JP" sz="2000" dirty="0">
                <a:solidFill>
                  <a:schemeClr val="bg1"/>
                </a:solidFill>
                <a:latin typeface="Meiryo UI" panose="020B0604030504040204" pitchFamily="34" charset="-128"/>
                <a:ea typeface="Meiryo UI" panose="020B0604030504040204" pitchFamily="34" charset="-128"/>
              </a:rPr>
              <a:t>) </a:t>
            </a:r>
            <a:endParaRPr lang="ja-JP" altLang="en-US" sz="2000" dirty="0">
              <a:solidFill>
                <a:schemeClr val="bg1"/>
              </a:solidFill>
              <a:latin typeface="Meiryo UI" panose="020B0604030504040204" pitchFamily="34" charset="-128"/>
              <a:ea typeface="Meiryo UI" panose="020B0604030504040204" pitchFamily="34" charset="-128"/>
            </a:endParaRPr>
          </a:p>
        </p:txBody>
      </p:sp>
      <p:sp>
        <p:nvSpPr>
          <p:cNvPr id="54" name="テキスト ボックス 53">
            <a:extLst>
              <a:ext uri="{FF2B5EF4-FFF2-40B4-BE49-F238E27FC236}">
                <a16:creationId xmlns:a16="http://schemas.microsoft.com/office/drawing/2014/main" id="{DB95C43C-93E8-974D-BE0B-E4B52F6953E9}"/>
              </a:ext>
            </a:extLst>
          </p:cNvPr>
          <p:cNvSpPr txBox="1"/>
          <p:nvPr/>
        </p:nvSpPr>
        <p:spPr>
          <a:xfrm>
            <a:off x="485900" y="5252121"/>
            <a:ext cx="4140913" cy="648512"/>
          </a:xfrm>
          <a:prstGeom prst="rect">
            <a:avLst/>
          </a:prstGeom>
          <a:noFill/>
        </p:spPr>
        <p:txBody>
          <a:bodyPr wrap="square" lIns="90000" tIns="46800" rIns="0" bIns="46800" rtlCol="0">
            <a:spAutoFit/>
          </a:bodyPr>
          <a:lstStyle/>
          <a:p>
            <a:r>
              <a:rPr lang="ja-JP" altLang="en-US" sz="900" dirty="0">
                <a:latin typeface="Meiryo UI" panose="020B0604030504040204" pitchFamily="34" charset="-128"/>
                <a:ea typeface="Meiryo UI" panose="020B0604030504040204" pitchFamily="34" charset="-128"/>
              </a:rPr>
              <a:t>カラー展開：モカ、グレー、スモーキーピンク</a:t>
            </a:r>
          </a:p>
          <a:p>
            <a:r>
              <a:rPr lang="ja-JP" altLang="en-US" sz="900" dirty="0">
                <a:latin typeface="Meiryo UI" panose="020B0604030504040204" pitchFamily="34" charset="-128"/>
                <a:ea typeface="Meiryo UI" panose="020B0604030504040204" pitchFamily="34" charset="-128"/>
              </a:rPr>
              <a:t>素材：ポリプロピレン、卵殻、ホタテ貝殻</a:t>
            </a:r>
          </a:p>
          <a:p>
            <a:r>
              <a:rPr lang="ja-JP" altLang="en-US" sz="900" dirty="0">
                <a:latin typeface="Meiryo UI" panose="020B0604030504040204" pitchFamily="34" charset="-128"/>
                <a:ea typeface="Meiryo UI" panose="020B0604030504040204" pitchFamily="34" charset="-128"/>
              </a:rPr>
              <a:t>サイズ：縦</a:t>
            </a:r>
            <a:r>
              <a:rPr lang="en-US" altLang="ja-JP" sz="900" dirty="0">
                <a:latin typeface="Meiryo UI" panose="020B0604030504040204" pitchFamily="34" charset="-128"/>
                <a:ea typeface="Meiryo UI" panose="020B0604030504040204" pitchFamily="34" charset="-128"/>
              </a:rPr>
              <a:t>147×</a:t>
            </a:r>
            <a:r>
              <a:rPr lang="ja-JP" altLang="en-US" sz="900" dirty="0">
                <a:latin typeface="Meiryo UI" panose="020B0604030504040204" pitchFamily="34" charset="-128"/>
                <a:ea typeface="Meiryo UI" panose="020B0604030504040204" pitchFamily="34" charset="-128"/>
              </a:rPr>
              <a:t>横</a:t>
            </a:r>
            <a:r>
              <a:rPr lang="en-US" altLang="ja-JP" sz="900" dirty="0">
                <a:latin typeface="Meiryo UI" panose="020B0604030504040204" pitchFamily="34" charset="-128"/>
                <a:ea typeface="Meiryo UI" panose="020B0604030504040204" pitchFamily="34" charset="-128"/>
              </a:rPr>
              <a:t>170×</a:t>
            </a:r>
            <a:r>
              <a:rPr lang="ja-JP" altLang="en-US" sz="900" dirty="0">
                <a:latin typeface="Meiryo UI" panose="020B0604030504040204" pitchFamily="34" charset="-128"/>
                <a:ea typeface="Meiryo UI" panose="020B0604030504040204" pitchFamily="34" charset="-128"/>
              </a:rPr>
              <a:t>高</a:t>
            </a:r>
            <a:r>
              <a:rPr lang="en-US" altLang="ja-JP" sz="900" dirty="0">
                <a:latin typeface="Meiryo UI" panose="020B0604030504040204" pitchFamily="34" charset="-128"/>
                <a:ea typeface="Meiryo UI" panose="020B0604030504040204" pitchFamily="34" charset="-128"/>
              </a:rPr>
              <a:t>10mm</a:t>
            </a:r>
          </a:p>
          <a:p>
            <a:r>
              <a:rPr lang="ja-JP" altLang="en-US" sz="900" dirty="0">
                <a:latin typeface="Meiryo UI" panose="020B0604030504040204" pitchFamily="34" charset="-128"/>
                <a:ea typeface="Meiryo UI" panose="020B0604030504040204" pitchFamily="34" charset="-128"/>
              </a:rPr>
              <a:t>包装：台紙、</a:t>
            </a:r>
            <a:r>
              <a:rPr lang="en-US" altLang="ja-JP" sz="900" dirty="0">
                <a:latin typeface="Meiryo UI" panose="020B0604030504040204" pitchFamily="34" charset="-128"/>
                <a:ea typeface="Meiryo UI" panose="020B0604030504040204" pitchFamily="34" charset="-128"/>
              </a:rPr>
              <a:t>PP</a:t>
            </a:r>
            <a:r>
              <a:rPr lang="ja-JP" altLang="en-US" sz="900" dirty="0">
                <a:latin typeface="Meiryo UI" panose="020B0604030504040204" pitchFamily="34" charset="-128"/>
                <a:ea typeface="Meiryo UI" panose="020B0604030504040204" pitchFamily="34" charset="-128"/>
              </a:rPr>
              <a:t>袋入 </a:t>
            </a:r>
            <a:endParaRPr lang="en-US" altLang="ja-JP" sz="900" dirty="0">
              <a:latin typeface="Meiryo UI" panose="020B0604030504040204" pitchFamily="34" charset="-128"/>
              <a:ea typeface="Meiryo UI" panose="020B0604030504040204" pitchFamily="34" charset="-128"/>
            </a:endParaRPr>
          </a:p>
        </p:txBody>
      </p:sp>
      <p:sp>
        <p:nvSpPr>
          <p:cNvPr id="4" name="テキスト ボックス 3">
            <a:extLst>
              <a:ext uri="{FF2B5EF4-FFF2-40B4-BE49-F238E27FC236}">
                <a16:creationId xmlns:a16="http://schemas.microsoft.com/office/drawing/2014/main" id="{131A1040-38AB-0647-BD57-A8AE861D20F5}"/>
              </a:ext>
            </a:extLst>
          </p:cNvPr>
          <p:cNvSpPr txBox="1"/>
          <p:nvPr/>
        </p:nvSpPr>
        <p:spPr>
          <a:xfrm>
            <a:off x="8151628" y="4033284"/>
            <a:ext cx="184731" cy="369332"/>
          </a:xfrm>
          <a:prstGeom prst="rect">
            <a:avLst/>
          </a:prstGeom>
          <a:noFill/>
        </p:spPr>
        <p:txBody>
          <a:bodyPr wrap="none" rtlCol="0">
            <a:spAutoFit/>
          </a:bodyPr>
          <a:lstStyle/>
          <a:p>
            <a:endParaRPr kumimoji="1" lang="ja-JP" altLang="en-US"/>
          </a:p>
        </p:txBody>
      </p:sp>
      <p:sp>
        <p:nvSpPr>
          <p:cNvPr id="7" name="テキスト ボックス 6">
            <a:extLst>
              <a:ext uri="{FF2B5EF4-FFF2-40B4-BE49-F238E27FC236}">
                <a16:creationId xmlns:a16="http://schemas.microsoft.com/office/drawing/2014/main" id="{6E0DEE68-B29B-4E44-B075-EC371AE600A8}"/>
              </a:ext>
            </a:extLst>
          </p:cNvPr>
          <p:cNvSpPr txBox="1"/>
          <p:nvPr/>
        </p:nvSpPr>
        <p:spPr>
          <a:xfrm>
            <a:off x="9838660" y="3926958"/>
            <a:ext cx="184731" cy="369332"/>
          </a:xfrm>
          <a:prstGeom prst="rect">
            <a:avLst/>
          </a:prstGeom>
          <a:noFill/>
        </p:spPr>
        <p:txBody>
          <a:bodyPr wrap="none" rtlCol="0">
            <a:spAutoFit/>
          </a:bodyPr>
          <a:lstStyle/>
          <a:p>
            <a:endParaRPr kumimoji="1" lang="ja-JP" altLang="en-US"/>
          </a:p>
        </p:txBody>
      </p:sp>
      <p:sp>
        <p:nvSpPr>
          <p:cNvPr id="9" name="円/楕円 8">
            <a:extLst>
              <a:ext uri="{FF2B5EF4-FFF2-40B4-BE49-F238E27FC236}">
                <a16:creationId xmlns:a16="http://schemas.microsoft.com/office/drawing/2014/main" id="{5071E141-4680-1C45-8E9F-3E48DC46BD1C}"/>
              </a:ext>
            </a:extLst>
          </p:cNvPr>
          <p:cNvSpPr/>
          <p:nvPr/>
        </p:nvSpPr>
        <p:spPr>
          <a:xfrm>
            <a:off x="5035845" y="1268518"/>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4"/>
              </a:solidFill>
            </a:endParaRPr>
          </a:p>
        </p:txBody>
      </p:sp>
      <p:sp>
        <p:nvSpPr>
          <p:cNvPr id="43" name="テキスト ボックス 42">
            <a:extLst>
              <a:ext uri="{FF2B5EF4-FFF2-40B4-BE49-F238E27FC236}">
                <a16:creationId xmlns:a16="http://schemas.microsoft.com/office/drawing/2014/main" id="{C679F590-1798-F145-B307-DE0B7159F3E6}"/>
              </a:ext>
            </a:extLst>
          </p:cNvPr>
          <p:cNvSpPr txBox="1"/>
          <p:nvPr/>
        </p:nvSpPr>
        <p:spPr>
          <a:xfrm>
            <a:off x="5035210" y="1496155"/>
            <a:ext cx="739603" cy="323165"/>
          </a:xfrm>
          <a:prstGeom prst="rect">
            <a:avLst/>
          </a:prstGeom>
          <a:noFill/>
        </p:spPr>
        <p:txBody>
          <a:bodyPr wrap="square" rtlCol="0">
            <a:spAutoFit/>
          </a:bodyPr>
          <a:lstStyle/>
          <a:p>
            <a:pPr algn="ctr"/>
            <a:r>
              <a:rPr kumimoji="1" lang="ja-JP" altLang="en-US" sz="1500">
                <a:solidFill>
                  <a:schemeClr val="accent1">
                    <a:lumMod val="50000"/>
                  </a:schemeClr>
                </a:solidFill>
                <a:latin typeface="Meiryo UI" panose="020B0604030504040204" pitchFamily="34" charset="-128"/>
                <a:ea typeface="Meiryo UI" panose="020B0604030504040204" pitchFamily="34" charset="-128"/>
              </a:rPr>
              <a:t>特徴</a:t>
            </a:r>
          </a:p>
        </p:txBody>
      </p:sp>
      <p:sp>
        <p:nvSpPr>
          <p:cNvPr id="6" name="テキスト ボックス 5">
            <a:extLst>
              <a:ext uri="{FF2B5EF4-FFF2-40B4-BE49-F238E27FC236}">
                <a16:creationId xmlns:a16="http://schemas.microsoft.com/office/drawing/2014/main" id="{5949CA04-F994-CB41-A9F7-DB00BFD8F160}"/>
              </a:ext>
            </a:extLst>
          </p:cNvPr>
          <p:cNvSpPr txBox="1"/>
          <p:nvPr/>
        </p:nvSpPr>
        <p:spPr>
          <a:xfrm>
            <a:off x="9540949" y="3466214"/>
            <a:ext cx="184731" cy="369332"/>
          </a:xfrm>
          <a:prstGeom prst="rect">
            <a:avLst/>
          </a:prstGeom>
          <a:noFill/>
        </p:spPr>
        <p:txBody>
          <a:bodyPr wrap="none" rtlCol="0">
            <a:spAutoFit/>
          </a:bodyPr>
          <a:lstStyle/>
          <a:p>
            <a:endParaRPr kumimoji="1" lang="ja-JP" altLang="en-US"/>
          </a:p>
        </p:txBody>
      </p:sp>
      <p:sp>
        <p:nvSpPr>
          <p:cNvPr id="14" name="テキスト ボックス 13">
            <a:extLst>
              <a:ext uri="{FF2B5EF4-FFF2-40B4-BE49-F238E27FC236}">
                <a16:creationId xmlns:a16="http://schemas.microsoft.com/office/drawing/2014/main" id="{B93A13B1-A79F-5A48-AF90-DCA933A6F93C}"/>
              </a:ext>
            </a:extLst>
          </p:cNvPr>
          <p:cNvSpPr txBox="1"/>
          <p:nvPr/>
        </p:nvSpPr>
        <p:spPr>
          <a:xfrm>
            <a:off x="10086753" y="2473842"/>
            <a:ext cx="184731" cy="369332"/>
          </a:xfrm>
          <a:prstGeom prst="rect">
            <a:avLst/>
          </a:prstGeom>
          <a:noFill/>
        </p:spPr>
        <p:txBody>
          <a:bodyPr wrap="none" rtlCol="0">
            <a:spAutoFit/>
          </a:bodyPr>
          <a:lstStyle/>
          <a:p>
            <a:endParaRPr kumimoji="1" lang="ja-JP" altLang="en-US"/>
          </a:p>
        </p:txBody>
      </p:sp>
      <p:sp>
        <p:nvSpPr>
          <p:cNvPr id="15" name="テキスト ボックス 14">
            <a:extLst>
              <a:ext uri="{FF2B5EF4-FFF2-40B4-BE49-F238E27FC236}">
                <a16:creationId xmlns:a16="http://schemas.microsoft.com/office/drawing/2014/main" id="{81947353-CE6B-5941-A69E-F8C69B4B7F8E}"/>
              </a:ext>
            </a:extLst>
          </p:cNvPr>
          <p:cNvSpPr txBox="1"/>
          <p:nvPr/>
        </p:nvSpPr>
        <p:spPr>
          <a:xfrm>
            <a:off x="-674557" y="1041816"/>
            <a:ext cx="184731" cy="369332"/>
          </a:xfrm>
          <a:prstGeom prst="rect">
            <a:avLst/>
          </a:prstGeom>
          <a:noFill/>
        </p:spPr>
        <p:txBody>
          <a:bodyPr wrap="none" rtlCol="0">
            <a:spAutoFit/>
          </a:bodyPr>
          <a:lstStyle/>
          <a:p>
            <a:endParaRPr kumimoji="1" lang="ja-JP" altLang="en-US"/>
          </a:p>
        </p:txBody>
      </p:sp>
      <p:sp>
        <p:nvSpPr>
          <p:cNvPr id="29" name="テキスト ボックス 28">
            <a:extLst>
              <a:ext uri="{FF2B5EF4-FFF2-40B4-BE49-F238E27FC236}">
                <a16:creationId xmlns:a16="http://schemas.microsoft.com/office/drawing/2014/main" id="{A694227E-35A0-BC45-B4B3-10C0BE19C792}"/>
              </a:ext>
            </a:extLst>
          </p:cNvPr>
          <p:cNvSpPr txBox="1"/>
          <p:nvPr/>
        </p:nvSpPr>
        <p:spPr>
          <a:xfrm>
            <a:off x="6223000" y="3441700"/>
            <a:ext cx="184731" cy="369332"/>
          </a:xfrm>
          <a:prstGeom prst="rect">
            <a:avLst/>
          </a:prstGeom>
          <a:noFill/>
        </p:spPr>
        <p:txBody>
          <a:bodyPr wrap="none" rtlCol="0">
            <a:spAutoFit/>
          </a:bodyPr>
          <a:lstStyle/>
          <a:p>
            <a:endParaRPr kumimoji="1" lang="ja-JP" altLang="en-US"/>
          </a:p>
        </p:txBody>
      </p:sp>
      <p:sp>
        <p:nvSpPr>
          <p:cNvPr id="30" name="テキスト ボックス 29">
            <a:extLst>
              <a:ext uri="{FF2B5EF4-FFF2-40B4-BE49-F238E27FC236}">
                <a16:creationId xmlns:a16="http://schemas.microsoft.com/office/drawing/2014/main" id="{168EF753-87BF-FA49-B3C8-FFADD62EDFAB}"/>
              </a:ext>
            </a:extLst>
          </p:cNvPr>
          <p:cNvSpPr txBox="1"/>
          <p:nvPr/>
        </p:nvSpPr>
        <p:spPr>
          <a:xfrm>
            <a:off x="5949950" y="3416300"/>
            <a:ext cx="184731" cy="369332"/>
          </a:xfrm>
          <a:prstGeom prst="rect">
            <a:avLst/>
          </a:prstGeom>
          <a:noFill/>
        </p:spPr>
        <p:txBody>
          <a:bodyPr wrap="none" rtlCol="0">
            <a:spAutoFit/>
          </a:bodyPr>
          <a:lstStyle/>
          <a:p>
            <a:endParaRPr kumimoji="1" lang="ja-JP" altLang="en-US"/>
          </a:p>
        </p:txBody>
      </p:sp>
      <p:sp>
        <p:nvSpPr>
          <p:cNvPr id="10" name="テキスト ボックス 9">
            <a:extLst>
              <a:ext uri="{FF2B5EF4-FFF2-40B4-BE49-F238E27FC236}">
                <a16:creationId xmlns:a16="http://schemas.microsoft.com/office/drawing/2014/main" id="{7324E41E-3866-E048-AA35-05280DE458D9}"/>
              </a:ext>
            </a:extLst>
          </p:cNvPr>
          <p:cNvSpPr txBox="1"/>
          <p:nvPr/>
        </p:nvSpPr>
        <p:spPr>
          <a:xfrm>
            <a:off x="9525000" y="3158067"/>
            <a:ext cx="184731" cy="369332"/>
          </a:xfrm>
          <a:prstGeom prst="rect">
            <a:avLst/>
          </a:prstGeom>
          <a:noFill/>
        </p:spPr>
        <p:txBody>
          <a:bodyPr wrap="none" rtlCol="0">
            <a:spAutoFit/>
          </a:bodyPr>
          <a:lstStyle/>
          <a:p>
            <a:endParaRPr kumimoji="1" lang="ja-JP" altLang="en-US"/>
          </a:p>
        </p:txBody>
      </p:sp>
      <p:sp>
        <p:nvSpPr>
          <p:cNvPr id="17" name="テキスト ボックス 16">
            <a:extLst>
              <a:ext uri="{FF2B5EF4-FFF2-40B4-BE49-F238E27FC236}">
                <a16:creationId xmlns:a16="http://schemas.microsoft.com/office/drawing/2014/main" id="{588061B6-B227-F945-9FD3-54E55A954891}"/>
              </a:ext>
            </a:extLst>
          </p:cNvPr>
          <p:cNvSpPr txBox="1"/>
          <p:nvPr/>
        </p:nvSpPr>
        <p:spPr>
          <a:xfrm>
            <a:off x="8390467" y="7332133"/>
            <a:ext cx="184731" cy="369332"/>
          </a:xfrm>
          <a:prstGeom prst="rect">
            <a:avLst/>
          </a:prstGeom>
          <a:noFill/>
        </p:spPr>
        <p:txBody>
          <a:bodyPr wrap="none" rtlCol="0">
            <a:spAutoFit/>
          </a:bodyPr>
          <a:lstStyle/>
          <a:p>
            <a:endParaRPr kumimoji="1" lang="ja-JP" altLang="en-US"/>
          </a:p>
        </p:txBody>
      </p:sp>
      <p:sp>
        <p:nvSpPr>
          <p:cNvPr id="18" name="テキスト ボックス 17">
            <a:extLst>
              <a:ext uri="{FF2B5EF4-FFF2-40B4-BE49-F238E27FC236}">
                <a16:creationId xmlns:a16="http://schemas.microsoft.com/office/drawing/2014/main" id="{B7B904E5-64B7-744A-9CEE-65B9899ED486}"/>
              </a:ext>
            </a:extLst>
          </p:cNvPr>
          <p:cNvSpPr txBox="1"/>
          <p:nvPr/>
        </p:nvSpPr>
        <p:spPr>
          <a:xfrm>
            <a:off x="8017933" y="-736600"/>
            <a:ext cx="184731" cy="369332"/>
          </a:xfrm>
          <a:prstGeom prst="rect">
            <a:avLst/>
          </a:prstGeom>
          <a:noFill/>
        </p:spPr>
        <p:txBody>
          <a:bodyPr wrap="none" rtlCol="0">
            <a:spAutoFit/>
          </a:bodyPr>
          <a:lstStyle/>
          <a:p>
            <a:endParaRPr kumimoji="1" lang="ja-JP" altLang="en-US"/>
          </a:p>
        </p:txBody>
      </p:sp>
      <p:cxnSp>
        <p:nvCxnSpPr>
          <p:cNvPr id="47" name="直線コネクタ 46">
            <a:extLst>
              <a:ext uri="{FF2B5EF4-FFF2-40B4-BE49-F238E27FC236}">
                <a16:creationId xmlns:a16="http://schemas.microsoft.com/office/drawing/2014/main" id="{06F736AD-50A3-9946-BE09-78B049790D86}"/>
              </a:ext>
            </a:extLst>
          </p:cNvPr>
          <p:cNvCxnSpPr>
            <a:cxnSpLocks/>
            <a:stCxn id="48" idx="3"/>
          </p:cNvCxnSpPr>
          <p:nvPr/>
        </p:nvCxnSpPr>
        <p:spPr>
          <a:xfrm>
            <a:off x="933347" y="5145172"/>
            <a:ext cx="3560089" cy="12701"/>
          </a:xfrm>
          <a:prstGeom prst="line">
            <a:avLst/>
          </a:prstGeom>
          <a:ln w="9525">
            <a:solidFill>
              <a:schemeClr val="bg2">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48" name="テキスト ボックス 47">
            <a:extLst>
              <a:ext uri="{FF2B5EF4-FFF2-40B4-BE49-F238E27FC236}">
                <a16:creationId xmlns:a16="http://schemas.microsoft.com/office/drawing/2014/main" id="{E2DC50B7-FC9D-9741-AB3D-886576F41BF6}"/>
              </a:ext>
            </a:extLst>
          </p:cNvPr>
          <p:cNvSpPr txBox="1"/>
          <p:nvPr/>
        </p:nvSpPr>
        <p:spPr>
          <a:xfrm>
            <a:off x="485901" y="5029756"/>
            <a:ext cx="447446" cy="230832"/>
          </a:xfrm>
          <a:prstGeom prst="rect">
            <a:avLst/>
          </a:prstGeom>
          <a:noFill/>
        </p:spPr>
        <p:txBody>
          <a:bodyPr wrap="square" rtlCol="0">
            <a:spAutoFit/>
          </a:bodyPr>
          <a:lstStyle/>
          <a:p>
            <a:r>
              <a:rPr lang="ja-JP" altLang="en-US" sz="900">
                <a:latin typeface="Meiryo UI" panose="020B0604030504040204" pitchFamily="34" charset="-128"/>
                <a:ea typeface="Meiryo UI" panose="020B0604030504040204" pitchFamily="34" charset="-128"/>
              </a:rPr>
              <a:t>仕様</a:t>
            </a:r>
          </a:p>
        </p:txBody>
      </p:sp>
      <p:sp>
        <p:nvSpPr>
          <p:cNvPr id="49" name="テキスト ボックス 48">
            <a:extLst>
              <a:ext uri="{FF2B5EF4-FFF2-40B4-BE49-F238E27FC236}">
                <a16:creationId xmlns:a16="http://schemas.microsoft.com/office/drawing/2014/main" id="{A01A4F1A-EF54-BF4E-99FC-739CD6DF617E}"/>
              </a:ext>
            </a:extLst>
          </p:cNvPr>
          <p:cNvSpPr txBox="1"/>
          <p:nvPr/>
        </p:nvSpPr>
        <p:spPr>
          <a:xfrm>
            <a:off x="296332" y="658339"/>
            <a:ext cx="855576" cy="276999"/>
          </a:xfrm>
          <a:prstGeom prst="rect">
            <a:avLst/>
          </a:prstGeom>
          <a:noFill/>
        </p:spPr>
        <p:txBody>
          <a:bodyPr wrap="square" rtlCol="0">
            <a:spAutoFit/>
          </a:bodyPr>
          <a:lstStyle/>
          <a:p>
            <a:pPr algn="ctr"/>
            <a:r>
              <a:rPr kumimoji="1" lang="en-US" altLang="ja-JP" sz="1200" dirty="0">
                <a:solidFill>
                  <a:schemeClr val="bg1"/>
                </a:solidFill>
                <a:latin typeface="Meiryo UI" panose="020B0604030504040204" pitchFamily="34" charset="-128"/>
                <a:ea typeface="Meiryo UI" panose="020B0604030504040204" pitchFamily="34" charset="-128"/>
              </a:rPr>
              <a:t>【</a:t>
            </a:r>
            <a:r>
              <a:rPr kumimoji="1" lang="ja-JP" altLang="en-US" sz="1200">
                <a:solidFill>
                  <a:schemeClr val="bg1"/>
                </a:solidFill>
                <a:latin typeface="Meiryo UI" panose="020B0604030504040204" pitchFamily="34" charset="-128"/>
                <a:ea typeface="Meiryo UI" panose="020B0604030504040204" pitchFamily="34" charset="-128"/>
              </a:rPr>
              <a:t>提案書</a:t>
            </a:r>
            <a:r>
              <a:rPr kumimoji="1" lang="en-US" altLang="ja-JP" sz="1200" dirty="0">
                <a:solidFill>
                  <a:schemeClr val="bg1"/>
                </a:solidFill>
                <a:latin typeface="Meiryo UI" panose="020B0604030504040204" pitchFamily="34" charset="-128"/>
                <a:ea typeface="Meiryo UI" panose="020B0604030504040204" pitchFamily="34" charset="-128"/>
              </a:rPr>
              <a:t>】</a:t>
            </a:r>
            <a:endParaRPr kumimoji="1" lang="ja-JP" altLang="en-US" sz="1200">
              <a:solidFill>
                <a:schemeClr val="bg1"/>
              </a:solidFill>
              <a:latin typeface="Meiryo UI" panose="020B0604030504040204" pitchFamily="34" charset="-128"/>
              <a:ea typeface="Meiryo UI" panose="020B0604030504040204" pitchFamily="34" charset="-128"/>
            </a:endParaRPr>
          </a:p>
        </p:txBody>
      </p:sp>
      <p:sp>
        <p:nvSpPr>
          <p:cNvPr id="52" name="テキスト ボックス 51">
            <a:extLst>
              <a:ext uri="{FF2B5EF4-FFF2-40B4-BE49-F238E27FC236}">
                <a16:creationId xmlns:a16="http://schemas.microsoft.com/office/drawing/2014/main" id="{666EFAC9-FA87-8F4E-97A7-2098EF99A221}"/>
              </a:ext>
            </a:extLst>
          </p:cNvPr>
          <p:cNvSpPr txBox="1"/>
          <p:nvPr/>
        </p:nvSpPr>
        <p:spPr>
          <a:xfrm>
            <a:off x="5932095" y="1422052"/>
            <a:ext cx="2917065" cy="2224969"/>
          </a:xfrm>
          <a:prstGeom prst="rect">
            <a:avLst/>
          </a:prstGeom>
          <a:noFill/>
        </p:spPr>
        <p:txBody>
          <a:bodyPr wrap="square" lIns="0" tIns="46800" rIns="0" spcCol="360000" rtlCol="0">
            <a:spAutoFit/>
          </a:bodyPr>
          <a:lstStyle/>
          <a:p>
            <a:pPr algn="just">
              <a:lnSpc>
                <a:spcPts val="2400"/>
              </a:lnSpc>
            </a:pPr>
            <a:r>
              <a:rPr lang="ja-JP" altLang="en-US" sz="1600" dirty="0"/>
              <a:t>エシカルな卵殻を使ったミニサイズの抗菌まな板。フチ付きでこぼれ難く、引っ掛け収納も可能です。水切り・スクレ</a:t>
            </a:r>
            <a:r>
              <a:rPr lang="en-US" altLang="ja-JP" sz="1600" dirty="0"/>
              <a:t>―</a:t>
            </a:r>
            <a:r>
              <a:rPr lang="ja-JP" altLang="en-US" sz="1600" dirty="0"/>
              <a:t>バー・簡易おろし機能や、カットに便利なメモリなど便利な工夫が満載です。 </a:t>
            </a:r>
            <a:endParaRPr lang="en-US" altLang="ja-JP" sz="1600" dirty="0">
              <a:latin typeface="Meiryo UI" panose="020B0604030504040204" pitchFamily="34" charset="-128"/>
              <a:ea typeface="Meiryo UI" panose="020B0604030504040204" pitchFamily="34" charset="-128"/>
            </a:endParaRPr>
          </a:p>
        </p:txBody>
      </p:sp>
      <p:sp>
        <p:nvSpPr>
          <p:cNvPr id="51" name="円/楕円 50">
            <a:extLst>
              <a:ext uri="{FF2B5EF4-FFF2-40B4-BE49-F238E27FC236}">
                <a16:creationId xmlns:a16="http://schemas.microsoft.com/office/drawing/2014/main" id="{29EEA60A-1EDB-A44B-893A-3A7C8D5D51EA}"/>
              </a:ext>
            </a:extLst>
          </p:cNvPr>
          <p:cNvSpPr/>
          <p:nvPr/>
        </p:nvSpPr>
        <p:spPr>
          <a:xfrm>
            <a:off x="5035845" y="534447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テキスト ボックス 52">
            <a:extLst>
              <a:ext uri="{FF2B5EF4-FFF2-40B4-BE49-F238E27FC236}">
                <a16:creationId xmlns:a16="http://schemas.microsoft.com/office/drawing/2014/main" id="{55C042B5-BEB6-154E-9A0F-527D7515FFDC}"/>
              </a:ext>
            </a:extLst>
          </p:cNvPr>
          <p:cNvSpPr txBox="1"/>
          <p:nvPr/>
        </p:nvSpPr>
        <p:spPr>
          <a:xfrm>
            <a:off x="5035210" y="5569140"/>
            <a:ext cx="739603"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お見積</a:t>
            </a:r>
          </a:p>
        </p:txBody>
      </p:sp>
      <p:cxnSp>
        <p:nvCxnSpPr>
          <p:cNvPr id="55" name="直線コネクタ 54">
            <a:extLst>
              <a:ext uri="{FF2B5EF4-FFF2-40B4-BE49-F238E27FC236}">
                <a16:creationId xmlns:a16="http://schemas.microsoft.com/office/drawing/2014/main" id="{E3841400-EED2-C34D-BCDD-C3006CC8563F}"/>
              </a:ext>
            </a:extLst>
          </p:cNvPr>
          <p:cNvCxnSpPr>
            <a:cxnSpLocks/>
          </p:cNvCxnSpPr>
          <p:nvPr/>
        </p:nvCxnSpPr>
        <p:spPr>
          <a:xfrm>
            <a:off x="5880100" y="3785632"/>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grpSp>
        <p:nvGrpSpPr>
          <p:cNvPr id="58" name="グループ化 57">
            <a:extLst>
              <a:ext uri="{FF2B5EF4-FFF2-40B4-BE49-F238E27FC236}">
                <a16:creationId xmlns:a16="http://schemas.microsoft.com/office/drawing/2014/main" id="{C8880407-59E8-D744-B368-C4DF6A8E994D}"/>
              </a:ext>
            </a:extLst>
          </p:cNvPr>
          <p:cNvGrpSpPr/>
          <p:nvPr/>
        </p:nvGrpSpPr>
        <p:grpSpPr>
          <a:xfrm>
            <a:off x="5042402" y="3830871"/>
            <a:ext cx="739603" cy="739603"/>
            <a:chOff x="5042402" y="3087009"/>
            <a:chExt cx="739603" cy="739603"/>
          </a:xfrm>
        </p:grpSpPr>
        <p:sp>
          <p:nvSpPr>
            <p:cNvPr id="59" name="円/楕円 58">
              <a:extLst>
                <a:ext uri="{FF2B5EF4-FFF2-40B4-BE49-F238E27FC236}">
                  <a16:creationId xmlns:a16="http://schemas.microsoft.com/office/drawing/2014/main" id="{C67052A6-1156-D442-9D47-A2227E7B96FF}"/>
                </a:ext>
              </a:extLst>
            </p:cNvPr>
            <p:cNvSpPr/>
            <p:nvPr/>
          </p:nvSpPr>
          <p:spPr>
            <a:xfrm>
              <a:off x="5042402" y="308700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テキスト ボックス 59">
              <a:extLst>
                <a:ext uri="{FF2B5EF4-FFF2-40B4-BE49-F238E27FC236}">
                  <a16:creationId xmlns:a16="http://schemas.microsoft.com/office/drawing/2014/main" id="{C46DE592-F853-384F-90D2-3DA64C10996F}"/>
                </a:ext>
              </a:extLst>
            </p:cNvPr>
            <p:cNvSpPr txBox="1"/>
            <p:nvPr/>
          </p:nvSpPr>
          <p:spPr>
            <a:xfrm>
              <a:off x="5135150" y="3321734"/>
              <a:ext cx="569710"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納期</a:t>
              </a:r>
            </a:p>
          </p:txBody>
        </p:sp>
      </p:grpSp>
      <p:cxnSp>
        <p:nvCxnSpPr>
          <p:cNvPr id="61" name="直線コネクタ 60">
            <a:extLst>
              <a:ext uri="{FF2B5EF4-FFF2-40B4-BE49-F238E27FC236}">
                <a16:creationId xmlns:a16="http://schemas.microsoft.com/office/drawing/2014/main" id="{44FD12B9-01EA-6045-91B8-6A6C4B42426B}"/>
              </a:ext>
            </a:extLst>
          </p:cNvPr>
          <p:cNvCxnSpPr>
            <a:cxnSpLocks/>
          </p:cNvCxnSpPr>
          <p:nvPr/>
        </p:nvCxnSpPr>
        <p:spPr>
          <a:xfrm>
            <a:off x="5880100" y="4987421"/>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sp>
        <p:nvSpPr>
          <p:cNvPr id="62" name="テキスト ボックス 61">
            <a:extLst>
              <a:ext uri="{FF2B5EF4-FFF2-40B4-BE49-F238E27FC236}">
                <a16:creationId xmlns:a16="http://schemas.microsoft.com/office/drawing/2014/main" id="{43EEDBA3-5917-5749-A207-0D444DDE7256}"/>
              </a:ext>
            </a:extLst>
          </p:cNvPr>
          <p:cNvSpPr txBox="1"/>
          <p:nvPr/>
        </p:nvSpPr>
        <p:spPr>
          <a:xfrm>
            <a:off x="6071111" y="4206067"/>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納期スペース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63" name="テキスト ボックス 62">
            <a:extLst>
              <a:ext uri="{FF2B5EF4-FFF2-40B4-BE49-F238E27FC236}">
                <a16:creationId xmlns:a16="http://schemas.microsoft.com/office/drawing/2014/main" id="{7C84D0BA-2D0E-1A41-A9F4-073730B0C0B4}"/>
              </a:ext>
            </a:extLst>
          </p:cNvPr>
          <p:cNvSpPr txBox="1"/>
          <p:nvPr/>
        </p:nvSpPr>
        <p:spPr>
          <a:xfrm>
            <a:off x="6071111" y="5565834"/>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お見積りスペース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2" name="テキスト ボックス 1">
            <a:extLst>
              <a:ext uri="{FF2B5EF4-FFF2-40B4-BE49-F238E27FC236}">
                <a16:creationId xmlns:a16="http://schemas.microsoft.com/office/drawing/2014/main" id="{8E281DBF-8DD7-8944-B461-C25086974C88}"/>
              </a:ext>
            </a:extLst>
          </p:cNvPr>
          <p:cNvSpPr txBox="1"/>
          <p:nvPr/>
        </p:nvSpPr>
        <p:spPr>
          <a:xfrm>
            <a:off x="8007178" y="-148281"/>
            <a:ext cx="184731" cy="369332"/>
          </a:xfrm>
          <a:prstGeom prst="rect">
            <a:avLst/>
          </a:prstGeom>
          <a:noFill/>
        </p:spPr>
        <p:txBody>
          <a:bodyPr wrap="none" rtlCol="0">
            <a:spAutoFit/>
          </a:bodyPr>
          <a:lstStyle/>
          <a:p>
            <a:endParaRPr kumimoji="1" lang="ja-JP" altLang="en-US"/>
          </a:p>
        </p:txBody>
      </p:sp>
      <p:pic>
        <p:nvPicPr>
          <p:cNvPr id="12" name="図 11">
            <a:extLst>
              <a:ext uri="{FF2B5EF4-FFF2-40B4-BE49-F238E27FC236}">
                <a16:creationId xmlns:a16="http://schemas.microsoft.com/office/drawing/2014/main" id="{57128092-B724-BCF1-95F1-6975E5C83EAC}"/>
              </a:ext>
            </a:extLst>
          </p:cNvPr>
          <p:cNvPicPr>
            <a:picLocks noChangeAspect="1"/>
          </p:cNvPicPr>
          <p:nvPr/>
        </p:nvPicPr>
        <p:blipFill>
          <a:blip r:embed="rId5"/>
          <a:stretch>
            <a:fillRect/>
          </a:stretch>
        </p:blipFill>
        <p:spPr>
          <a:xfrm>
            <a:off x="646791" y="1343469"/>
            <a:ext cx="3654072" cy="3654072"/>
          </a:xfrm>
          <a:prstGeom prst="rect">
            <a:avLst/>
          </a:prstGeom>
        </p:spPr>
      </p:pic>
    </p:spTree>
    <p:extLst>
      <p:ext uri="{BB962C8B-B14F-4D97-AF65-F5344CB8AC3E}">
        <p14:creationId xmlns:p14="http://schemas.microsoft.com/office/powerpoint/2010/main" val="130068959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927CB9EF-4E63-C348-91C2-B4EE6CED9AEC}"/>
              </a:ext>
            </a:extLst>
          </p:cNvPr>
          <p:cNvPicPr>
            <a:picLocks noChangeAspect="1"/>
          </p:cNvPicPr>
          <p:nvPr/>
        </p:nvPicPr>
        <p:blipFill>
          <a:blip r:embed="rId3"/>
          <a:stretch>
            <a:fillRect/>
          </a:stretch>
        </p:blipFill>
        <p:spPr>
          <a:xfrm>
            <a:off x="5100223" y="4667627"/>
            <a:ext cx="722044" cy="795472"/>
          </a:xfrm>
          <a:prstGeom prst="rect">
            <a:avLst/>
          </a:prstGeom>
        </p:spPr>
      </p:pic>
      <p:pic>
        <p:nvPicPr>
          <p:cNvPr id="8" name="図 7">
            <a:extLst>
              <a:ext uri="{FF2B5EF4-FFF2-40B4-BE49-F238E27FC236}">
                <a16:creationId xmlns:a16="http://schemas.microsoft.com/office/drawing/2014/main" id="{14C963AD-CFA1-094F-903A-A75F17FBB6F3}"/>
              </a:ext>
            </a:extLst>
          </p:cNvPr>
          <p:cNvPicPr>
            <a:picLocks noChangeAspect="1"/>
          </p:cNvPicPr>
          <p:nvPr/>
        </p:nvPicPr>
        <p:blipFill>
          <a:blip r:embed="rId4"/>
          <a:stretch>
            <a:fillRect/>
          </a:stretch>
        </p:blipFill>
        <p:spPr>
          <a:xfrm>
            <a:off x="5096907" y="3119079"/>
            <a:ext cx="704222" cy="815944"/>
          </a:xfrm>
          <a:prstGeom prst="rect">
            <a:avLst/>
          </a:prstGeom>
        </p:spPr>
      </p:pic>
      <p:sp>
        <p:nvSpPr>
          <p:cNvPr id="3" name="テキスト ボックス 2">
            <a:extLst>
              <a:ext uri="{FF2B5EF4-FFF2-40B4-BE49-F238E27FC236}">
                <a16:creationId xmlns:a16="http://schemas.microsoft.com/office/drawing/2014/main" id="{4CA50E79-0AEB-4A45-90DE-1EBFEF4913AE}"/>
              </a:ext>
            </a:extLst>
          </p:cNvPr>
          <p:cNvSpPr txBox="1"/>
          <p:nvPr/>
        </p:nvSpPr>
        <p:spPr>
          <a:xfrm>
            <a:off x="1098699" y="596421"/>
            <a:ext cx="7750462" cy="400110"/>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マグネット付クリップ</a:t>
            </a:r>
          </a:p>
        </p:txBody>
      </p:sp>
      <p:sp>
        <p:nvSpPr>
          <p:cNvPr id="54" name="テキスト ボックス 53">
            <a:extLst>
              <a:ext uri="{FF2B5EF4-FFF2-40B4-BE49-F238E27FC236}">
                <a16:creationId xmlns:a16="http://schemas.microsoft.com/office/drawing/2014/main" id="{DB95C43C-93E8-974D-BE0B-E4B52F6953E9}"/>
              </a:ext>
            </a:extLst>
          </p:cNvPr>
          <p:cNvSpPr txBox="1"/>
          <p:nvPr/>
        </p:nvSpPr>
        <p:spPr>
          <a:xfrm>
            <a:off x="485900" y="5252121"/>
            <a:ext cx="4140913" cy="510012"/>
          </a:xfrm>
          <a:prstGeom prst="rect">
            <a:avLst/>
          </a:prstGeom>
          <a:noFill/>
        </p:spPr>
        <p:txBody>
          <a:bodyPr wrap="square" lIns="90000" tIns="46800" rIns="0" bIns="46800" rtlCol="0">
            <a:spAutoFit/>
          </a:bodyPr>
          <a:lstStyle/>
          <a:p>
            <a:pPr>
              <a:tabLst>
                <a:tab pos="450850" algn="l"/>
                <a:tab pos="631825" algn="l"/>
              </a:tabLst>
            </a:pPr>
            <a:r>
              <a:rPr lang="ja-JP" altLang="en-US" sz="900" dirty="0">
                <a:latin typeface="Meiryo UI" panose="020B0604030504040204" pitchFamily="34" charset="-128"/>
                <a:ea typeface="Meiryo UI" panose="020B0604030504040204" pitchFamily="34" charset="-128"/>
              </a:rPr>
              <a:t>素</a:t>
            </a:r>
            <a:r>
              <a:rPr lang="en-US" altLang="ja-JP" sz="900" dirty="0">
                <a:latin typeface="Meiryo UI" panose="020B0604030504040204" pitchFamily="34" charset="-128"/>
                <a:ea typeface="Meiryo UI" panose="020B0604030504040204" pitchFamily="34" charset="-128"/>
              </a:rPr>
              <a:t>   </a:t>
            </a:r>
            <a:r>
              <a:rPr lang="ja-JP" altLang="en-US" sz="900" dirty="0">
                <a:latin typeface="Meiryo UI" panose="020B0604030504040204" pitchFamily="34" charset="-128"/>
                <a:ea typeface="Meiryo UI" panose="020B0604030504040204" pitchFamily="34" charset="-128"/>
              </a:rPr>
              <a:t>材</a:t>
            </a:r>
            <a:r>
              <a:rPr lang="en-US" altLang="ja-JP" sz="900" dirty="0">
                <a:latin typeface="Meiryo UI" panose="020B0604030504040204" pitchFamily="34" charset="-128"/>
                <a:ea typeface="Meiryo UI" panose="020B0604030504040204" pitchFamily="34" charset="-128"/>
              </a:rPr>
              <a:t>	</a:t>
            </a:r>
            <a:r>
              <a:rPr lang="ja-JP" altLang="en-US" sz="900" dirty="0">
                <a:latin typeface="Meiryo UI" panose="020B0604030504040204" pitchFamily="34" charset="-128"/>
                <a:ea typeface="Meiryo UI" panose="020B0604030504040204" pitchFamily="34" charset="-128"/>
              </a:rPr>
              <a:t>：</a:t>
            </a:r>
            <a:r>
              <a:rPr lang="en-US" altLang="ja-JP" sz="900" dirty="0">
                <a:latin typeface="Meiryo UI" panose="020B0604030504040204" pitchFamily="34" charset="-128"/>
                <a:ea typeface="Meiryo UI" panose="020B0604030504040204" pitchFamily="34" charset="-128"/>
              </a:rPr>
              <a:t>	</a:t>
            </a:r>
            <a:r>
              <a:rPr lang="en-US" altLang="ja-JP" sz="900" b="0" i="0" dirty="0">
                <a:solidFill>
                  <a:srgbClr val="333333"/>
                </a:solidFill>
                <a:effectLst/>
                <a:latin typeface="-apple-system"/>
              </a:rPr>
              <a:t>PS</a:t>
            </a:r>
            <a:r>
              <a:rPr lang="ja-JP" altLang="en-US" sz="900" b="0" i="0" dirty="0">
                <a:solidFill>
                  <a:srgbClr val="333333"/>
                </a:solidFill>
                <a:effectLst/>
                <a:latin typeface="-apple-system"/>
              </a:rPr>
              <a:t>・磁石</a:t>
            </a:r>
            <a:endParaRPr lang="en-US" altLang="ja-JP" sz="900" b="0" i="0" dirty="0">
              <a:solidFill>
                <a:srgbClr val="333333"/>
              </a:solidFill>
              <a:effectLst/>
              <a:latin typeface="-apple-system"/>
            </a:endParaRPr>
          </a:p>
          <a:p>
            <a:pPr>
              <a:tabLst>
                <a:tab pos="450850" algn="l"/>
                <a:tab pos="631825" algn="l"/>
              </a:tabLst>
            </a:pPr>
            <a:r>
              <a:rPr lang="ja-JP" altLang="en-US" sz="900" spc="200" dirty="0">
                <a:latin typeface="Meiryo UI" panose="020B0604030504040204" pitchFamily="34" charset="-128"/>
                <a:ea typeface="Meiryo UI" panose="020B0604030504040204" pitchFamily="34" charset="-128"/>
              </a:rPr>
              <a:t>サイズ</a:t>
            </a:r>
            <a:r>
              <a:rPr lang="en-US" altLang="ja-JP" sz="900" spc="200" dirty="0">
                <a:latin typeface="Meiryo UI" panose="020B0604030504040204" pitchFamily="34" charset="-128"/>
                <a:ea typeface="Meiryo UI" panose="020B0604030504040204" pitchFamily="34" charset="-128"/>
              </a:rPr>
              <a:t>	</a:t>
            </a:r>
            <a:r>
              <a:rPr lang="ja-JP" altLang="en-US" sz="900" dirty="0">
                <a:latin typeface="Meiryo UI" panose="020B0604030504040204" pitchFamily="34" charset="-128"/>
                <a:ea typeface="Meiryo UI" panose="020B0604030504040204" pitchFamily="34" charset="-128"/>
              </a:rPr>
              <a:t>：</a:t>
            </a:r>
            <a:r>
              <a:rPr lang="en-US" altLang="ja-JP" sz="900" dirty="0">
                <a:latin typeface="Meiryo UI" panose="020B0604030504040204" pitchFamily="34" charset="-128"/>
                <a:ea typeface="Meiryo UI" panose="020B0604030504040204" pitchFamily="34" charset="-128"/>
              </a:rPr>
              <a:t>	</a:t>
            </a:r>
            <a:r>
              <a:rPr lang="en-US" altLang="ja-JP" sz="900" b="0" i="0" dirty="0">
                <a:solidFill>
                  <a:srgbClr val="333333"/>
                </a:solidFill>
                <a:effectLst/>
                <a:latin typeface="-apple-system"/>
              </a:rPr>
              <a:t>69×69×34mm</a:t>
            </a:r>
          </a:p>
          <a:p>
            <a:pPr>
              <a:tabLst>
                <a:tab pos="450850" algn="l"/>
                <a:tab pos="631825" algn="l"/>
              </a:tabLst>
            </a:pPr>
            <a:r>
              <a:rPr lang="ja-JP" altLang="en-US" sz="900" spc="200" dirty="0">
                <a:latin typeface="Meiryo UI" panose="020B0604030504040204" pitchFamily="34" charset="-128"/>
                <a:ea typeface="Meiryo UI" panose="020B0604030504040204" pitchFamily="34" charset="-128"/>
              </a:rPr>
              <a:t>包　装</a:t>
            </a:r>
            <a:r>
              <a:rPr lang="en-US" altLang="ja-JP" sz="900" spc="200" dirty="0">
                <a:latin typeface="Meiryo UI" panose="020B0604030504040204" pitchFamily="34" charset="-128"/>
                <a:ea typeface="Meiryo UI" panose="020B0604030504040204" pitchFamily="34" charset="-128"/>
              </a:rPr>
              <a:t>	</a:t>
            </a:r>
            <a:r>
              <a:rPr lang="ja-JP" altLang="en-US" sz="900" dirty="0">
                <a:latin typeface="Meiryo UI" panose="020B0604030504040204" pitchFamily="34" charset="-128"/>
                <a:ea typeface="Meiryo UI" panose="020B0604030504040204" pitchFamily="34" charset="-128"/>
              </a:rPr>
              <a:t>：</a:t>
            </a:r>
            <a:r>
              <a:rPr lang="en-US" altLang="ja-JP" sz="900" dirty="0">
                <a:latin typeface="Meiryo UI" panose="020B0604030504040204" pitchFamily="34" charset="-128"/>
                <a:ea typeface="Meiryo UI" panose="020B0604030504040204" pitchFamily="34" charset="-128"/>
              </a:rPr>
              <a:t>	</a:t>
            </a:r>
            <a:r>
              <a:rPr lang="ja-JP" altLang="en-US" sz="900" b="0" i="0" dirty="0">
                <a:solidFill>
                  <a:srgbClr val="333333"/>
                </a:solidFill>
                <a:effectLst/>
                <a:latin typeface="-apple-system"/>
              </a:rPr>
              <a:t>台紙付ポリ入　台紙サイズ</a:t>
            </a:r>
            <a:r>
              <a:rPr lang="en-US" altLang="ja-JP" sz="900" b="0" i="0" dirty="0">
                <a:solidFill>
                  <a:srgbClr val="333333"/>
                </a:solidFill>
                <a:effectLst/>
                <a:latin typeface="-apple-system"/>
              </a:rPr>
              <a:t>/70×70mm</a:t>
            </a:r>
          </a:p>
        </p:txBody>
      </p:sp>
      <p:sp>
        <p:nvSpPr>
          <p:cNvPr id="4" name="テキスト ボックス 3">
            <a:extLst>
              <a:ext uri="{FF2B5EF4-FFF2-40B4-BE49-F238E27FC236}">
                <a16:creationId xmlns:a16="http://schemas.microsoft.com/office/drawing/2014/main" id="{131A1040-38AB-0647-BD57-A8AE861D20F5}"/>
              </a:ext>
            </a:extLst>
          </p:cNvPr>
          <p:cNvSpPr txBox="1"/>
          <p:nvPr/>
        </p:nvSpPr>
        <p:spPr>
          <a:xfrm>
            <a:off x="8151628" y="4033284"/>
            <a:ext cx="184731" cy="369332"/>
          </a:xfrm>
          <a:prstGeom prst="rect">
            <a:avLst/>
          </a:prstGeom>
          <a:noFill/>
        </p:spPr>
        <p:txBody>
          <a:bodyPr wrap="none" rtlCol="0">
            <a:spAutoFit/>
          </a:bodyPr>
          <a:lstStyle/>
          <a:p>
            <a:endParaRPr kumimoji="1" lang="ja-JP" altLang="en-US"/>
          </a:p>
        </p:txBody>
      </p:sp>
      <p:sp>
        <p:nvSpPr>
          <p:cNvPr id="9" name="円/楕円 8">
            <a:extLst>
              <a:ext uri="{FF2B5EF4-FFF2-40B4-BE49-F238E27FC236}">
                <a16:creationId xmlns:a16="http://schemas.microsoft.com/office/drawing/2014/main" id="{5071E141-4680-1C45-8E9F-3E48DC46BD1C}"/>
              </a:ext>
            </a:extLst>
          </p:cNvPr>
          <p:cNvSpPr/>
          <p:nvPr/>
        </p:nvSpPr>
        <p:spPr>
          <a:xfrm>
            <a:off x="5035845" y="1268518"/>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4"/>
              </a:solidFill>
            </a:endParaRPr>
          </a:p>
        </p:txBody>
      </p:sp>
      <p:sp>
        <p:nvSpPr>
          <p:cNvPr id="43" name="テキスト ボックス 42">
            <a:extLst>
              <a:ext uri="{FF2B5EF4-FFF2-40B4-BE49-F238E27FC236}">
                <a16:creationId xmlns:a16="http://schemas.microsoft.com/office/drawing/2014/main" id="{C679F590-1798-F145-B307-DE0B7159F3E6}"/>
              </a:ext>
            </a:extLst>
          </p:cNvPr>
          <p:cNvSpPr txBox="1"/>
          <p:nvPr/>
        </p:nvSpPr>
        <p:spPr>
          <a:xfrm>
            <a:off x="5035210" y="1496155"/>
            <a:ext cx="739603" cy="323165"/>
          </a:xfrm>
          <a:prstGeom prst="rect">
            <a:avLst/>
          </a:prstGeom>
          <a:noFill/>
        </p:spPr>
        <p:txBody>
          <a:bodyPr wrap="square" rtlCol="0">
            <a:spAutoFit/>
          </a:bodyPr>
          <a:lstStyle/>
          <a:p>
            <a:pPr algn="ctr"/>
            <a:r>
              <a:rPr kumimoji="1" lang="ja-JP" altLang="en-US" sz="1500">
                <a:solidFill>
                  <a:schemeClr val="accent1">
                    <a:lumMod val="50000"/>
                  </a:schemeClr>
                </a:solidFill>
                <a:latin typeface="Meiryo UI" panose="020B0604030504040204" pitchFamily="34" charset="-128"/>
                <a:ea typeface="Meiryo UI" panose="020B0604030504040204" pitchFamily="34" charset="-128"/>
              </a:rPr>
              <a:t>特徴</a:t>
            </a:r>
          </a:p>
        </p:txBody>
      </p:sp>
      <p:sp>
        <p:nvSpPr>
          <p:cNvPr id="15" name="テキスト ボックス 14">
            <a:extLst>
              <a:ext uri="{FF2B5EF4-FFF2-40B4-BE49-F238E27FC236}">
                <a16:creationId xmlns:a16="http://schemas.microsoft.com/office/drawing/2014/main" id="{81947353-CE6B-5941-A69E-F8C69B4B7F8E}"/>
              </a:ext>
            </a:extLst>
          </p:cNvPr>
          <p:cNvSpPr txBox="1"/>
          <p:nvPr/>
        </p:nvSpPr>
        <p:spPr>
          <a:xfrm>
            <a:off x="-674557" y="1041816"/>
            <a:ext cx="184731" cy="369332"/>
          </a:xfrm>
          <a:prstGeom prst="rect">
            <a:avLst/>
          </a:prstGeom>
          <a:noFill/>
        </p:spPr>
        <p:txBody>
          <a:bodyPr wrap="none" rtlCol="0">
            <a:spAutoFit/>
          </a:bodyPr>
          <a:lstStyle/>
          <a:p>
            <a:endParaRPr kumimoji="1" lang="ja-JP" altLang="en-US"/>
          </a:p>
        </p:txBody>
      </p:sp>
      <p:sp>
        <p:nvSpPr>
          <p:cNvPr id="29" name="テキスト ボックス 28">
            <a:extLst>
              <a:ext uri="{FF2B5EF4-FFF2-40B4-BE49-F238E27FC236}">
                <a16:creationId xmlns:a16="http://schemas.microsoft.com/office/drawing/2014/main" id="{A694227E-35A0-BC45-B4B3-10C0BE19C792}"/>
              </a:ext>
            </a:extLst>
          </p:cNvPr>
          <p:cNvSpPr txBox="1"/>
          <p:nvPr/>
        </p:nvSpPr>
        <p:spPr>
          <a:xfrm>
            <a:off x="6223000" y="3441700"/>
            <a:ext cx="184731" cy="369332"/>
          </a:xfrm>
          <a:prstGeom prst="rect">
            <a:avLst/>
          </a:prstGeom>
          <a:noFill/>
        </p:spPr>
        <p:txBody>
          <a:bodyPr wrap="none" rtlCol="0">
            <a:spAutoFit/>
          </a:bodyPr>
          <a:lstStyle/>
          <a:p>
            <a:endParaRPr kumimoji="1" lang="ja-JP" altLang="en-US"/>
          </a:p>
        </p:txBody>
      </p:sp>
      <p:sp>
        <p:nvSpPr>
          <p:cNvPr id="30" name="テキスト ボックス 29">
            <a:extLst>
              <a:ext uri="{FF2B5EF4-FFF2-40B4-BE49-F238E27FC236}">
                <a16:creationId xmlns:a16="http://schemas.microsoft.com/office/drawing/2014/main" id="{168EF753-87BF-FA49-B3C8-FFADD62EDFAB}"/>
              </a:ext>
            </a:extLst>
          </p:cNvPr>
          <p:cNvSpPr txBox="1"/>
          <p:nvPr/>
        </p:nvSpPr>
        <p:spPr>
          <a:xfrm>
            <a:off x="5949950" y="3416300"/>
            <a:ext cx="184731" cy="369332"/>
          </a:xfrm>
          <a:prstGeom prst="rect">
            <a:avLst/>
          </a:prstGeom>
          <a:noFill/>
        </p:spPr>
        <p:txBody>
          <a:bodyPr wrap="none" rtlCol="0">
            <a:spAutoFit/>
          </a:bodyPr>
          <a:lstStyle/>
          <a:p>
            <a:endParaRPr kumimoji="1" lang="ja-JP" altLang="en-US"/>
          </a:p>
        </p:txBody>
      </p:sp>
      <p:sp>
        <p:nvSpPr>
          <p:cNvPr id="17" name="テキスト ボックス 16">
            <a:extLst>
              <a:ext uri="{FF2B5EF4-FFF2-40B4-BE49-F238E27FC236}">
                <a16:creationId xmlns:a16="http://schemas.microsoft.com/office/drawing/2014/main" id="{588061B6-B227-F945-9FD3-54E55A954891}"/>
              </a:ext>
            </a:extLst>
          </p:cNvPr>
          <p:cNvSpPr txBox="1"/>
          <p:nvPr/>
        </p:nvSpPr>
        <p:spPr>
          <a:xfrm>
            <a:off x="8390467" y="7332133"/>
            <a:ext cx="184731" cy="369332"/>
          </a:xfrm>
          <a:prstGeom prst="rect">
            <a:avLst/>
          </a:prstGeom>
          <a:noFill/>
        </p:spPr>
        <p:txBody>
          <a:bodyPr wrap="none" rtlCol="0">
            <a:spAutoFit/>
          </a:bodyPr>
          <a:lstStyle/>
          <a:p>
            <a:endParaRPr kumimoji="1" lang="ja-JP" altLang="en-US"/>
          </a:p>
        </p:txBody>
      </p:sp>
      <p:sp>
        <p:nvSpPr>
          <p:cNvPr id="18" name="テキスト ボックス 17">
            <a:extLst>
              <a:ext uri="{FF2B5EF4-FFF2-40B4-BE49-F238E27FC236}">
                <a16:creationId xmlns:a16="http://schemas.microsoft.com/office/drawing/2014/main" id="{B7B904E5-64B7-744A-9CEE-65B9899ED486}"/>
              </a:ext>
            </a:extLst>
          </p:cNvPr>
          <p:cNvSpPr txBox="1"/>
          <p:nvPr/>
        </p:nvSpPr>
        <p:spPr>
          <a:xfrm>
            <a:off x="8017933" y="-736600"/>
            <a:ext cx="184731" cy="369332"/>
          </a:xfrm>
          <a:prstGeom prst="rect">
            <a:avLst/>
          </a:prstGeom>
          <a:noFill/>
        </p:spPr>
        <p:txBody>
          <a:bodyPr wrap="none" rtlCol="0">
            <a:spAutoFit/>
          </a:bodyPr>
          <a:lstStyle/>
          <a:p>
            <a:endParaRPr kumimoji="1" lang="ja-JP" altLang="en-US"/>
          </a:p>
        </p:txBody>
      </p:sp>
      <p:cxnSp>
        <p:nvCxnSpPr>
          <p:cNvPr id="47" name="直線コネクタ 46">
            <a:extLst>
              <a:ext uri="{FF2B5EF4-FFF2-40B4-BE49-F238E27FC236}">
                <a16:creationId xmlns:a16="http://schemas.microsoft.com/office/drawing/2014/main" id="{06F736AD-50A3-9946-BE09-78B049790D86}"/>
              </a:ext>
            </a:extLst>
          </p:cNvPr>
          <p:cNvCxnSpPr>
            <a:cxnSpLocks/>
            <a:stCxn id="48" idx="3"/>
          </p:cNvCxnSpPr>
          <p:nvPr/>
        </p:nvCxnSpPr>
        <p:spPr>
          <a:xfrm>
            <a:off x="933347" y="5145172"/>
            <a:ext cx="3560089" cy="12701"/>
          </a:xfrm>
          <a:prstGeom prst="line">
            <a:avLst/>
          </a:prstGeom>
          <a:ln w="9525">
            <a:solidFill>
              <a:schemeClr val="bg2">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48" name="テキスト ボックス 47">
            <a:extLst>
              <a:ext uri="{FF2B5EF4-FFF2-40B4-BE49-F238E27FC236}">
                <a16:creationId xmlns:a16="http://schemas.microsoft.com/office/drawing/2014/main" id="{E2DC50B7-FC9D-9741-AB3D-886576F41BF6}"/>
              </a:ext>
            </a:extLst>
          </p:cNvPr>
          <p:cNvSpPr txBox="1"/>
          <p:nvPr/>
        </p:nvSpPr>
        <p:spPr>
          <a:xfrm>
            <a:off x="485901" y="5029756"/>
            <a:ext cx="447446" cy="230832"/>
          </a:xfrm>
          <a:prstGeom prst="rect">
            <a:avLst/>
          </a:prstGeom>
          <a:noFill/>
        </p:spPr>
        <p:txBody>
          <a:bodyPr wrap="square" rtlCol="0">
            <a:spAutoFit/>
          </a:bodyPr>
          <a:lstStyle/>
          <a:p>
            <a:r>
              <a:rPr lang="ja-JP" altLang="en-US" sz="900">
                <a:latin typeface="Meiryo UI" panose="020B0604030504040204" pitchFamily="34" charset="-128"/>
                <a:ea typeface="Meiryo UI" panose="020B0604030504040204" pitchFamily="34" charset="-128"/>
              </a:rPr>
              <a:t>仕様</a:t>
            </a:r>
          </a:p>
        </p:txBody>
      </p:sp>
      <p:sp>
        <p:nvSpPr>
          <p:cNvPr id="49" name="テキスト ボックス 48">
            <a:extLst>
              <a:ext uri="{FF2B5EF4-FFF2-40B4-BE49-F238E27FC236}">
                <a16:creationId xmlns:a16="http://schemas.microsoft.com/office/drawing/2014/main" id="{A01A4F1A-EF54-BF4E-99FC-739CD6DF617E}"/>
              </a:ext>
            </a:extLst>
          </p:cNvPr>
          <p:cNvSpPr txBox="1"/>
          <p:nvPr/>
        </p:nvSpPr>
        <p:spPr>
          <a:xfrm>
            <a:off x="296332" y="658339"/>
            <a:ext cx="855576" cy="276999"/>
          </a:xfrm>
          <a:prstGeom prst="rect">
            <a:avLst/>
          </a:prstGeom>
          <a:noFill/>
        </p:spPr>
        <p:txBody>
          <a:bodyPr wrap="square" rtlCol="0">
            <a:spAutoFit/>
          </a:bodyPr>
          <a:lstStyle/>
          <a:p>
            <a:pPr algn="ctr"/>
            <a:r>
              <a:rPr kumimoji="1" lang="en-US" altLang="ja-JP" sz="1200" dirty="0">
                <a:solidFill>
                  <a:schemeClr val="bg1"/>
                </a:solidFill>
                <a:latin typeface="Meiryo UI" panose="020B0604030504040204" pitchFamily="34" charset="-128"/>
                <a:ea typeface="Meiryo UI" panose="020B0604030504040204" pitchFamily="34" charset="-128"/>
              </a:rPr>
              <a:t>【</a:t>
            </a:r>
            <a:r>
              <a:rPr kumimoji="1" lang="ja-JP" altLang="en-US" sz="1200">
                <a:solidFill>
                  <a:schemeClr val="bg1"/>
                </a:solidFill>
                <a:latin typeface="Meiryo UI" panose="020B0604030504040204" pitchFamily="34" charset="-128"/>
                <a:ea typeface="Meiryo UI" panose="020B0604030504040204" pitchFamily="34" charset="-128"/>
              </a:rPr>
              <a:t>提案書</a:t>
            </a:r>
            <a:r>
              <a:rPr kumimoji="1" lang="en-US" altLang="ja-JP" sz="1200" dirty="0">
                <a:solidFill>
                  <a:schemeClr val="bg1"/>
                </a:solidFill>
                <a:latin typeface="Meiryo UI" panose="020B0604030504040204" pitchFamily="34" charset="-128"/>
                <a:ea typeface="Meiryo UI" panose="020B0604030504040204" pitchFamily="34" charset="-128"/>
              </a:rPr>
              <a:t>】</a:t>
            </a:r>
            <a:endParaRPr kumimoji="1" lang="ja-JP" altLang="en-US" sz="1200">
              <a:solidFill>
                <a:schemeClr val="bg1"/>
              </a:solidFill>
              <a:latin typeface="Meiryo UI" panose="020B0604030504040204" pitchFamily="34" charset="-128"/>
              <a:ea typeface="Meiryo UI" panose="020B0604030504040204" pitchFamily="34" charset="-128"/>
            </a:endParaRPr>
          </a:p>
        </p:txBody>
      </p:sp>
      <p:sp>
        <p:nvSpPr>
          <p:cNvPr id="52" name="テキスト ボックス 51">
            <a:extLst>
              <a:ext uri="{FF2B5EF4-FFF2-40B4-BE49-F238E27FC236}">
                <a16:creationId xmlns:a16="http://schemas.microsoft.com/office/drawing/2014/main" id="{666EFAC9-FA87-8F4E-97A7-2098EF99A221}"/>
              </a:ext>
            </a:extLst>
          </p:cNvPr>
          <p:cNvSpPr txBox="1"/>
          <p:nvPr/>
        </p:nvSpPr>
        <p:spPr>
          <a:xfrm>
            <a:off x="5932095" y="1422052"/>
            <a:ext cx="2917065" cy="2224969"/>
          </a:xfrm>
          <a:prstGeom prst="rect">
            <a:avLst/>
          </a:prstGeom>
          <a:noFill/>
        </p:spPr>
        <p:txBody>
          <a:bodyPr wrap="square" lIns="0" tIns="46800" rIns="0" spcCol="360000" rtlCol="0">
            <a:spAutoFit/>
          </a:bodyPr>
          <a:lstStyle/>
          <a:p>
            <a:pPr algn="just">
              <a:lnSpc>
                <a:spcPts val="2400"/>
              </a:lnSpc>
            </a:pPr>
            <a:r>
              <a:rPr lang="ja-JP" altLang="en-US" sz="1600" b="0" i="0" dirty="0">
                <a:solidFill>
                  <a:srgbClr val="333333"/>
                </a:solidFill>
                <a:effectLst/>
                <a:latin typeface="-apple-system"/>
              </a:rPr>
              <a:t>冷蔵庫やホワイトボードにレシピや連絡先や書類などを貼りたい場合にとっても便利なマグネットクリップ。カラーバリエーションはブラック、ピンク、ブルーの</a:t>
            </a:r>
            <a:r>
              <a:rPr lang="en-US" altLang="ja-JP" sz="1600" b="0" i="0" dirty="0">
                <a:solidFill>
                  <a:srgbClr val="333333"/>
                </a:solidFill>
                <a:effectLst/>
                <a:latin typeface="-apple-system"/>
              </a:rPr>
              <a:t>3</a:t>
            </a:r>
            <a:r>
              <a:rPr lang="ja-JP" altLang="en-US" sz="1600" b="0" i="0" dirty="0">
                <a:solidFill>
                  <a:srgbClr val="333333"/>
                </a:solidFill>
                <a:effectLst/>
                <a:latin typeface="-apple-system"/>
              </a:rPr>
              <a:t>色展開。是非ご活用ください。</a:t>
            </a:r>
            <a:endParaRPr lang="ja-JP" altLang="en-US" sz="1600" dirty="0">
              <a:latin typeface="Meiryo UI" panose="020B0604030504040204" pitchFamily="34" charset="-128"/>
              <a:ea typeface="Meiryo UI" panose="020B0604030504040204" pitchFamily="34" charset="-128"/>
            </a:endParaRPr>
          </a:p>
        </p:txBody>
      </p:sp>
      <p:sp>
        <p:nvSpPr>
          <p:cNvPr id="51" name="円/楕円 50">
            <a:extLst>
              <a:ext uri="{FF2B5EF4-FFF2-40B4-BE49-F238E27FC236}">
                <a16:creationId xmlns:a16="http://schemas.microsoft.com/office/drawing/2014/main" id="{29EEA60A-1EDB-A44B-893A-3A7C8D5D51EA}"/>
              </a:ext>
            </a:extLst>
          </p:cNvPr>
          <p:cNvSpPr/>
          <p:nvPr/>
        </p:nvSpPr>
        <p:spPr>
          <a:xfrm>
            <a:off x="5035845" y="534447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テキスト ボックス 52">
            <a:extLst>
              <a:ext uri="{FF2B5EF4-FFF2-40B4-BE49-F238E27FC236}">
                <a16:creationId xmlns:a16="http://schemas.microsoft.com/office/drawing/2014/main" id="{55C042B5-BEB6-154E-9A0F-527D7515FFDC}"/>
              </a:ext>
            </a:extLst>
          </p:cNvPr>
          <p:cNvSpPr txBox="1"/>
          <p:nvPr/>
        </p:nvSpPr>
        <p:spPr>
          <a:xfrm>
            <a:off x="5035210" y="5569140"/>
            <a:ext cx="739603"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お見積</a:t>
            </a:r>
          </a:p>
        </p:txBody>
      </p:sp>
      <p:cxnSp>
        <p:nvCxnSpPr>
          <p:cNvPr id="55" name="直線コネクタ 54">
            <a:extLst>
              <a:ext uri="{FF2B5EF4-FFF2-40B4-BE49-F238E27FC236}">
                <a16:creationId xmlns:a16="http://schemas.microsoft.com/office/drawing/2014/main" id="{E3841400-EED2-C34D-BCDD-C3006CC8563F}"/>
              </a:ext>
            </a:extLst>
          </p:cNvPr>
          <p:cNvCxnSpPr>
            <a:cxnSpLocks/>
          </p:cNvCxnSpPr>
          <p:nvPr/>
        </p:nvCxnSpPr>
        <p:spPr>
          <a:xfrm>
            <a:off x="5880100" y="3785632"/>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grpSp>
        <p:nvGrpSpPr>
          <p:cNvPr id="58" name="グループ化 57">
            <a:extLst>
              <a:ext uri="{FF2B5EF4-FFF2-40B4-BE49-F238E27FC236}">
                <a16:creationId xmlns:a16="http://schemas.microsoft.com/office/drawing/2014/main" id="{C8880407-59E8-D744-B368-C4DF6A8E994D}"/>
              </a:ext>
            </a:extLst>
          </p:cNvPr>
          <p:cNvGrpSpPr/>
          <p:nvPr/>
        </p:nvGrpSpPr>
        <p:grpSpPr>
          <a:xfrm>
            <a:off x="5042402" y="3830871"/>
            <a:ext cx="739603" cy="739603"/>
            <a:chOff x="5042402" y="3087009"/>
            <a:chExt cx="739603" cy="739603"/>
          </a:xfrm>
        </p:grpSpPr>
        <p:sp>
          <p:nvSpPr>
            <p:cNvPr id="59" name="円/楕円 58">
              <a:extLst>
                <a:ext uri="{FF2B5EF4-FFF2-40B4-BE49-F238E27FC236}">
                  <a16:creationId xmlns:a16="http://schemas.microsoft.com/office/drawing/2014/main" id="{C67052A6-1156-D442-9D47-A2227E7B96FF}"/>
                </a:ext>
              </a:extLst>
            </p:cNvPr>
            <p:cNvSpPr/>
            <p:nvPr/>
          </p:nvSpPr>
          <p:spPr>
            <a:xfrm>
              <a:off x="5042402" y="308700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テキスト ボックス 59">
              <a:extLst>
                <a:ext uri="{FF2B5EF4-FFF2-40B4-BE49-F238E27FC236}">
                  <a16:creationId xmlns:a16="http://schemas.microsoft.com/office/drawing/2014/main" id="{C46DE592-F853-384F-90D2-3DA64C10996F}"/>
                </a:ext>
              </a:extLst>
            </p:cNvPr>
            <p:cNvSpPr txBox="1"/>
            <p:nvPr/>
          </p:nvSpPr>
          <p:spPr>
            <a:xfrm>
              <a:off x="5135150" y="3321734"/>
              <a:ext cx="569710"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納期</a:t>
              </a:r>
            </a:p>
          </p:txBody>
        </p:sp>
      </p:grpSp>
      <p:cxnSp>
        <p:nvCxnSpPr>
          <p:cNvPr id="61" name="直線コネクタ 60">
            <a:extLst>
              <a:ext uri="{FF2B5EF4-FFF2-40B4-BE49-F238E27FC236}">
                <a16:creationId xmlns:a16="http://schemas.microsoft.com/office/drawing/2014/main" id="{44FD12B9-01EA-6045-91B8-6A6C4B42426B}"/>
              </a:ext>
            </a:extLst>
          </p:cNvPr>
          <p:cNvCxnSpPr>
            <a:cxnSpLocks/>
          </p:cNvCxnSpPr>
          <p:nvPr/>
        </p:nvCxnSpPr>
        <p:spPr>
          <a:xfrm>
            <a:off x="5880100" y="4987421"/>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sp>
        <p:nvSpPr>
          <p:cNvPr id="62" name="テキスト ボックス 61">
            <a:extLst>
              <a:ext uri="{FF2B5EF4-FFF2-40B4-BE49-F238E27FC236}">
                <a16:creationId xmlns:a16="http://schemas.microsoft.com/office/drawing/2014/main" id="{43EEDBA3-5917-5749-A207-0D444DDE7256}"/>
              </a:ext>
            </a:extLst>
          </p:cNvPr>
          <p:cNvSpPr txBox="1"/>
          <p:nvPr/>
        </p:nvSpPr>
        <p:spPr>
          <a:xfrm>
            <a:off x="6071111" y="4206067"/>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納期スペース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63" name="テキスト ボックス 62">
            <a:extLst>
              <a:ext uri="{FF2B5EF4-FFF2-40B4-BE49-F238E27FC236}">
                <a16:creationId xmlns:a16="http://schemas.microsoft.com/office/drawing/2014/main" id="{7C84D0BA-2D0E-1A41-A9F4-073730B0C0B4}"/>
              </a:ext>
            </a:extLst>
          </p:cNvPr>
          <p:cNvSpPr txBox="1"/>
          <p:nvPr/>
        </p:nvSpPr>
        <p:spPr>
          <a:xfrm>
            <a:off x="6071111" y="5565834"/>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お見積りスペース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2" name="テキスト ボックス 1">
            <a:extLst>
              <a:ext uri="{FF2B5EF4-FFF2-40B4-BE49-F238E27FC236}">
                <a16:creationId xmlns:a16="http://schemas.microsoft.com/office/drawing/2014/main" id="{8E281DBF-8DD7-8944-B461-C25086974C88}"/>
              </a:ext>
            </a:extLst>
          </p:cNvPr>
          <p:cNvSpPr txBox="1"/>
          <p:nvPr/>
        </p:nvSpPr>
        <p:spPr>
          <a:xfrm>
            <a:off x="8007178" y="-148281"/>
            <a:ext cx="184731" cy="369332"/>
          </a:xfrm>
          <a:prstGeom prst="rect">
            <a:avLst/>
          </a:prstGeom>
          <a:noFill/>
        </p:spPr>
        <p:txBody>
          <a:bodyPr wrap="none" rtlCol="0">
            <a:spAutoFit/>
          </a:bodyPr>
          <a:lstStyle/>
          <a:p>
            <a:endParaRPr kumimoji="1" lang="ja-JP" altLang="en-US"/>
          </a:p>
        </p:txBody>
      </p:sp>
      <p:pic>
        <p:nvPicPr>
          <p:cNvPr id="46" name="図 45">
            <a:extLst>
              <a:ext uri="{FF2B5EF4-FFF2-40B4-BE49-F238E27FC236}">
                <a16:creationId xmlns:a16="http://schemas.microsoft.com/office/drawing/2014/main" id="{4A46F78F-84F6-B647-9522-0F50BCDC95A1}"/>
              </a:ext>
            </a:extLst>
          </p:cNvPr>
          <p:cNvPicPr>
            <a:picLocks noChangeAspect="1"/>
          </p:cNvPicPr>
          <p:nvPr/>
        </p:nvPicPr>
        <p:blipFill>
          <a:blip r:embed="rId5"/>
          <a:srcRect/>
          <a:stretch/>
        </p:blipFill>
        <p:spPr>
          <a:xfrm>
            <a:off x="905769" y="1635301"/>
            <a:ext cx="3174086" cy="3174086"/>
          </a:xfrm>
          <a:prstGeom prst="rect">
            <a:avLst/>
          </a:prstGeom>
        </p:spPr>
      </p:pic>
    </p:spTree>
    <p:extLst>
      <p:ext uri="{BB962C8B-B14F-4D97-AF65-F5344CB8AC3E}">
        <p14:creationId xmlns:p14="http://schemas.microsoft.com/office/powerpoint/2010/main" val="227530457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927CB9EF-4E63-C348-91C2-B4EE6CED9AEC}"/>
              </a:ext>
            </a:extLst>
          </p:cNvPr>
          <p:cNvPicPr>
            <a:picLocks noChangeAspect="1"/>
          </p:cNvPicPr>
          <p:nvPr/>
        </p:nvPicPr>
        <p:blipFill>
          <a:blip r:embed="rId3"/>
          <a:stretch>
            <a:fillRect/>
          </a:stretch>
        </p:blipFill>
        <p:spPr>
          <a:xfrm>
            <a:off x="5100223" y="4667627"/>
            <a:ext cx="722044" cy="795472"/>
          </a:xfrm>
          <a:prstGeom prst="rect">
            <a:avLst/>
          </a:prstGeom>
        </p:spPr>
      </p:pic>
      <p:pic>
        <p:nvPicPr>
          <p:cNvPr id="8" name="図 7">
            <a:extLst>
              <a:ext uri="{FF2B5EF4-FFF2-40B4-BE49-F238E27FC236}">
                <a16:creationId xmlns:a16="http://schemas.microsoft.com/office/drawing/2014/main" id="{14C963AD-CFA1-094F-903A-A75F17FBB6F3}"/>
              </a:ext>
            </a:extLst>
          </p:cNvPr>
          <p:cNvPicPr>
            <a:picLocks noChangeAspect="1"/>
          </p:cNvPicPr>
          <p:nvPr/>
        </p:nvPicPr>
        <p:blipFill>
          <a:blip r:embed="rId4"/>
          <a:stretch>
            <a:fillRect/>
          </a:stretch>
        </p:blipFill>
        <p:spPr>
          <a:xfrm>
            <a:off x="5096907" y="3119079"/>
            <a:ext cx="704222" cy="815944"/>
          </a:xfrm>
          <a:prstGeom prst="rect">
            <a:avLst/>
          </a:prstGeom>
        </p:spPr>
      </p:pic>
      <p:sp>
        <p:nvSpPr>
          <p:cNvPr id="3" name="テキスト ボックス 2">
            <a:extLst>
              <a:ext uri="{FF2B5EF4-FFF2-40B4-BE49-F238E27FC236}">
                <a16:creationId xmlns:a16="http://schemas.microsoft.com/office/drawing/2014/main" id="{4CA50E79-0AEB-4A45-90DE-1EBFEF4913AE}"/>
              </a:ext>
            </a:extLst>
          </p:cNvPr>
          <p:cNvSpPr txBox="1"/>
          <p:nvPr/>
        </p:nvSpPr>
        <p:spPr>
          <a:xfrm>
            <a:off x="1098699" y="596421"/>
            <a:ext cx="7750462" cy="400110"/>
          </a:xfrm>
          <a:prstGeom prst="rect">
            <a:avLst/>
          </a:prstGeom>
          <a:noFill/>
        </p:spPr>
        <p:txBody>
          <a:bodyPr wrap="square" rtlCol="0">
            <a:spAutoFit/>
          </a:bodyPr>
          <a:lstStyle/>
          <a:p>
            <a:pPr algn="ctr"/>
            <a:r>
              <a:rPr lang="ja-JP" altLang="en-US" sz="2000">
                <a:solidFill>
                  <a:schemeClr val="bg1"/>
                </a:solidFill>
                <a:latin typeface="Meiryo UI" panose="020B0604030504040204" pitchFamily="34" charset="-128"/>
                <a:ea typeface="Meiryo UI" panose="020B0604030504040204" pitchFamily="34" charset="-128"/>
              </a:rPr>
              <a:t>リサイクル</a:t>
            </a:r>
            <a:r>
              <a:rPr lang="en" altLang="ja-JP" sz="2000" dirty="0">
                <a:solidFill>
                  <a:schemeClr val="bg1"/>
                </a:solidFill>
                <a:latin typeface="Meiryo UI" panose="020B0604030504040204" pitchFamily="34" charset="-128"/>
                <a:ea typeface="Meiryo UI" panose="020B0604030504040204" pitchFamily="34" charset="-128"/>
              </a:rPr>
              <a:t>A7</a:t>
            </a:r>
            <a:r>
              <a:rPr lang="ja-JP" altLang="en-US" sz="2000">
                <a:solidFill>
                  <a:schemeClr val="bg1"/>
                </a:solidFill>
                <a:latin typeface="Meiryo UI" panose="020B0604030504040204" pitchFamily="34" charset="-128"/>
                <a:ea typeface="Meiryo UI" panose="020B0604030504040204" pitchFamily="34" charset="-128"/>
              </a:rPr>
              <a:t>メモパッド</a:t>
            </a:r>
          </a:p>
        </p:txBody>
      </p:sp>
      <p:sp>
        <p:nvSpPr>
          <p:cNvPr id="54" name="テキスト ボックス 53">
            <a:extLst>
              <a:ext uri="{FF2B5EF4-FFF2-40B4-BE49-F238E27FC236}">
                <a16:creationId xmlns:a16="http://schemas.microsoft.com/office/drawing/2014/main" id="{DB95C43C-93E8-974D-BE0B-E4B52F6953E9}"/>
              </a:ext>
            </a:extLst>
          </p:cNvPr>
          <p:cNvSpPr txBox="1"/>
          <p:nvPr/>
        </p:nvSpPr>
        <p:spPr>
          <a:xfrm>
            <a:off x="485900" y="5252121"/>
            <a:ext cx="4140913" cy="648512"/>
          </a:xfrm>
          <a:prstGeom prst="rect">
            <a:avLst/>
          </a:prstGeom>
          <a:noFill/>
        </p:spPr>
        <p:txBody>
          <a:bodyPr wrap="square" lIns="90000" tIns="46800" rIns="0" bIns="46800" rtlCol="0">
            <a:spAutoFit/>
          </a:bodyPr>
          <a:lstStyle/>
          <a:p>
            <a:r>
              <a:rPr lang="ja-JP" altLang="en-US" sz="900">
                <a:latin typeface="Meiryo UI" panose="020B0604030504040204" pitchFamily="34" charset="-128"/>
                <a:ea typeface="Meiryo UI" panose="020B0604030504040204" pitchFamily="34" charset="-128"/>
              </a:rPr>
              <a:t>素</a:t>
            </a:r>
            <a:r>
              <a:rPr lang="en-US" altLang="ja-JP" sz="900" dirty="0">
                <a:latin typeface="Meiryo UI" panose="020B0604030504040204" pitchFamily="34" charset="-128"/>
                <a:ea typeface="Meiryo UI" panose="020B0604030504040204" pitchFamily="34" charset="-128"/>
              </a:rPr>
              <a:t>   </a:t>
            </a:r>
            <a:r>
              <a:rPr lang="ja-JP" altLang="en-US" sz="900">
                <a:latin typeface="Meiryo UI" panose="020B0604030504040204" pitchFamily="34" charset="-128"/>
                <a:ea typeface="Meiryo UI" panose="020B0604030504040204" pitchFamily="34" charset="-128"/>
              </a:rPr>
              <a:t>材：再生紙</a:t>
            </a:r>
            <a:r>
              <a:rPr lang="en-US" altLang="ja-JP" sz="900" dirty="0">
                <a:latin typeface="Meiryo UI" panose="020B0604030504040204" pitchFamily="34" charset="-128"/>
                <a:ea typeface="Meiryo UI" panose="020B0604030504040204" pitchFamily="34" charset="-128"/>
              </a:rPr>
              <a:t>(</a:t>
            </a:r>
            <a:r>
              <a:rPr lang="ja-JP" altLang="en-US" sz="900">
                <a:latin typeface="Meiryo UI" panose="020B0604030504040204" pitchFamily="34" charset="-128"/>
                <a:ea typeface="Meiryo UI" panose="020B0604030504040204" pitchFamily="34" charset="-128"/>
              </a:rPr>
              <a:t>約</a:t>
            </a:r>
            <a:r>
              <a:rPr lang="en-US" altLang="ja-JP" sz="900" dirty="0">
                <a:latin typeface="Meiryo UI" panose="020B0604030504040204" pitchFamily="34" charset="-128"/>
                <a:ea typeface="Meiryo UI" panose="020B0604030504040204" pitchFamily="34" charset="-128"/>
              </a:rPr>
              <a:t>80</a:t>
            </a:r>
            <a:r>
              <a:rPr lang="ja-JP" altLang="en-US" sz="900">
                <a:latin typeface="Meiryo UI" panose="020B0604030504040204" pitchFamily="34" charset="-128"/>
                <a:ea typeface="Meiryo UI" panose="020B0604030504040204" pitchFamily="34" charset="-128"/>
              </a:rPr>
              <a:t>枚</a:t>
            </a:r>
            <a:r>
              <a:rPr lang="en-US" altLang="ja-JP" sz="900" dirty="0">
                <a:latin typeface="Meiryo UI" panose="020B0604030504040204" pitchFamily="34" charset="-128"/>
                <a:ea typeface="Meiryo UI" panose="020B0604030504040204" pitchFamily="34" charset="-128"/>
              </a:rPr>
              <a:t>)</a:t>
            </a:r>
            <a:r>
              <a:rPr lang="ja-JP" altLang="en-US" sz="900">
                <a:latin typeface="Meiryo UI" panose="020B0604030504040204" pitchFamily="34" charset="-128"/>
                <a:ea typeface="Meiryo UI" panose="020B0604030504040204" pitchFamily="34" charset="-128"/>
              </a:rPr>
              <a:t>　</a:t>
            </a:r>
            <a:endParaRPr lang="en-US" altLang="ja-JP" sz="900" dirty="0">
              <a:latin typeface="Meiryo UI" panose="020B0604030504040204" pitchFamily="34" charset="-128"/>
              <a:ea typeface="Meiryo UI" panose="020B0604030504040204" pitchFamily="34" charset="-128"/>
            </a:endParaRPr>
          </a:p>
          <a:p>
            <a:r>
              <a:rPr lang="ja-JP" altLang="en-US" sz="900" spc="200">
                <a:latin typeface="Meiryo UI" panose="020B0604030504040204" pitchFamily="34" charset="-128"/>
                <a:ea typeface="Meiryo UI" panose="020B0604030504040204" pitchFamily="34" charset="-128"/>
              </a:rPr>
              <a:t>サイズ</a:t>
            </a:r>
            <a:r>
              <a:rPr lang="ja-JP" altLang="en-US" sz="900">
                <a:latin typeface="Meiryo UI" panose="020B0604030504040204" pitchFamily="34" charset="-128"/>
                <a:ea typeface="Meiryo UI" panose="020B0604030504040204" pitchFamily="34" charset="-128"/>
              </a:rPr>
              <a:t>：</a:t>
            </a:r>
            <a:r>
              <a:rPr lang="en-US" altLang="ja-JP" sz="900" dirty="0">
                <a:latin typeface="Meiryo UI" panose="020B0604030504040204" pitchFamily="34" charset="-128"/>
                <a:ea typeface="Meiryo UI" panose="020B0604030504040204" pitchFamily="34" charset="-128"/>
              </a:rPr>
              <a:t>75×120×9mm</a:t>
            </a:r>
            <a:r>
              <a:rPr lang="ja-JP" altLang="en-US" sz="900">
                <a:latin typeface="Meiryo UI" panose="020B0604030504040204" pitchFamily="34" charset="-128"/>
                <a:ea typeface="Meiryo UI" panose="020B0604030504040204" pitchFamily="34" charset="-128"/>
              </a:rPr>
              <a:t>（包装形態：</a:t>
            </a:r>
            <a:r>
              <a:rPr lang="en" altLang="ja-JP" sz="900" dirty="0">
                <a:latin typeface="Meiryo UI" panose="020B0604030504040204" pitchFamily="34" charset="-128"/>
                <a:ea typeface="Meiryo UI" panose="020B0604030504040204" pitchFamily="34" charset="-128"/>
              </a:rPr>
              <a:t>OPP</a:t>
            </a:r>
            <a:r>
              <a:rPr lang="ja-JP" altLang="en-US" sz="900">
                <a:latin typeface="Meiryo UI" panose="020B0604030504040204" pitchFamily="34" charset="-128"/>
                <a:ea typeface="Meiryo UI" panose="020B0604030504040204" pitchFamily="34" charset="-128"/>
              </a:rPr>
              <a:t>袋 ）</a:t>
            </a:r>
            <a:r>
              <a:rPr lang="en-US" altLang="ja-JP" sz="900" dirty="0">
                <a:latin typeface="Meiryo UI" panose="020B0604030504040204" pitchFamily="34" charset="-128"/>
                <a:ea typeface="Meiryo UI" panose="020B0604030504040204" pitchFamily="34" charset="-128"/>
              </a:rPr>
              <a:t> </a:t>
            </a:r>
          </a:p>
          <a:p>
            <a:r>
              <a:rPr lang="ja-JP" altLang="en-US" sz="900">
                <a:latin typeface="Meiryo UI" panose="020B0604030504040204" pitchFamily="34" charset="-128"/>
                <a:ea typeface="Meiryo UI" panose="020B0604030504040204" pitchFamily="34" charset="-128"/>
              </a:rPr>
              <a:t>備</a:t>
            </a:r>
            <a:r>
              <a:rPr lang="en-US" altLang="ja-JP" sz="900" dirty="0">
                <a:latin typeface="Meiryo UI" panose="020B0604030504040204" pitchFamily="34" charset="-128"/>
                <a:ea typeface="Meiryo UI" panose="020B0604030504040204" pitchFamily="34" charset="-128"/>
              </a:rPr>
              <a:t>   </a:t>
            </a:r>
            <a:r>
              <a:rPr lang="ja-JP" altLang="en-US" sz="900">
                <a:latin typeface="Meiryo UI" panose="020B0604030504040204" pitchFamily="34" charset="-128"/>
                <a:ea typeface="Meiryo UI" panose="020B0604030504040204" pitchFamily="34" charset="-128"/>
              </a:rPr>
              <a:t>考：再生紙使用（</a:t>
            </a:r>
            <a:r>
              <a:rPr lang="en" altLang="ja-JP" sz="900" dirty="0">
                <a:latin typeface="Meiryo UI" panose="020B0604030504040204" pitchFamily="34" charset="-128"/>
                <a:ea typeface="Meiryo UI" panose="020B0604030504040204" pitchFamily="34" charset="-128"/>
              </a:rPr>
              <a:t>R</a:t>
            </a:r>
            <a:r>
              <a:rPr lang="ja-JP" altLang="en" sz="900">
                <a:latin typeface="Meiryo UI" panose="020B0604030504040204" pitchFamily="34" charset="-128"/>
                <a:ea typeface="Meiryo UI" panose="020B0604030504040204" pitchFamily="34" charset="-128"/>
              </a:rPr>
              <a:t>）</a:t>
            </a:r>
            <a:r>
              <a:rPr lang="ja-JP" altLang="en-US" sz="900">
                <a:latin typeface="Meiryo UI" panose="020B0604030504040204" pitchFamily="34" charset="-128"/>
                <a:ea typeface="Meiryo UI" panose="020B0604030504040204" pitchFamily="34" charset="-128"/>
              </a:rPr>
              <a:t>マーク（本体裏面）</a:t>
            </a:r>
            <a:endParaRPr lang="en-US" altLang="ja-JP" sz="900" dirty="0">
              <a:latin typeface="Meiryo UI" panose="020B0604030504040204" pitchFamily="34" charset="-128"/>
              <a:ea typeface="Meiryo UI" panose="020B0604030504040204" pitchFamily="34" charset="-128"/>
            </a:endParaRPr>
          </a:p>
          <a:p>
            <a:r>
              <a:rPr lang="ja-JP" altLang="en-US" sz="900">
                <a:latin typeface="Meiryo UI" panose="020B0604030504040204" pitchFamily="34" charset="-128"/>
                <a:ea typeface="Meiryo UI" panose="020B0604030504040204" pitchFamily="34" charset="-128"/>
              </a:rPr>
              <a:t>　　　　　　ブルー、レッド、ブラック</a:t>
            </a:r>
            <a:endParaRPr lang="en-US" altLang="ja-JP" sz="900" dirty="0">
              <a:latin typeface="Meiryo UI" panose="020B0604030504040204" pitchFamily="34" charset="-128"/>
              <a:ea typeface="Meiryo UI" panose="020B0604030504040204" pitchFamily="34" charset="-128"/>
            </a:endParaRPr>
          </a:p>
        </p:txBody>
      </p:sp>
      <p:sp>
        <p:nvSpPr>
          <p:cNvPr id="4" name="テキスト ボックス 3">
            <a:extLst>
              <a:ext uri="{FF2B5EF4-FFF2-40B4-BE49-F238E27FC236}">
                <a16:creationId xmlns:a16="http://schemas.microsoft.com/office/drawing/2014/main" id="{131A1040-38AB-0647-BD57-A8AE861D20F5}"/>
              </a:ext>
            </a:extLst>
          </p:cNvPr>
          <p:cNvSpPr txBox="1"/>
          <p:nvPr/>
        </p:nvSpPr>
        <p:spPr>
          <a:xfrm>
            <a:off x="8151628" y="4033284"/>
            <a:ext cx="184731" cy="369332"/>
          </a:xfrm>
          <a:prstGeom prst="rect">
            <a:avLst/>
          </a:prstGeom>
          <a:noFill/>
        </p:spPr>
        <p:txBody>
          <a:bodyPr wrap="none" rtlCol="0">
            <a:spAutoFit/>
          </a:bodyPr>
          <a:lstStyle/>
          <a:p>
            <a:endParaRPr kumimoji="1" lang="ja-JP" altLang="en-US"/>
          </a:p>
        </p:txBody>
      </p:sp>
      <p:sp>
        <p:nvSpPr>
          <p:cNvPr id="7" name="テキスト ボックス 6">
            <a:extLst>
              <a:ext uri="{FF2B5EF4-FFF2-40B4-BE49-F238E27FC236}">
                <a16:creationId xmlns:a16="http://schemas.microsoft.com/office/drawing/2014/main" id="{6E0DEE68-B29B-4E44-B075-EC371AE600A8}"/>
              </a:ext>
            </a:extLst>
          </p:cNvPr>
          <p:cNvSpPr txBox="1"/>
          <p:nvPr/>
        </p:nvSpPr>
        <p:spPr>
          <a:xfrm>
            <a:off x="9838660" y="3926958"/>
            <a:ext cx="184731" cy="369332"/>
          </a:xfrm>
          <a:prstGeom prst="rect">
            <a:avLst/>
          </a:prstGeom>
          <a:noFill/>
        </p:spPr>
        <p:txBody>
          <a:bodyPr wrap="none" rtlCol="0">
            <a:spAutoFit/>
          </a:bodyPr>
          <a:lstStyle/>
          <a:p>
            <a:endParaRPr kumimoji="1" lang="ja-JP" altLang="en-US"/>
          </a:p>
        </p:txBody>
      </p:sp>
      <p:sp>
        <p:nvSpPr>
          <p:cNvPr id="9" name="円/楕円 8">
            <a:extLst>
              <a:ext uri="{FF2B5EF4-FFF2-40B4-BE49-F238E27FC236}">
                <a16:creationId xmlns:a16="http://schemas.microsoft.com/office/drawing/2014/main" id="{5071E141-4680-1C45-8E9F-3E48DC46BD1C}"/>
              </a:ext>
            </a:extLst>
          </p:cNvPr>
          <p:cNvSpPr/>
          <p:nvPr/>
        </p:nvSpPr>
        <p:spPr>
          <a:xfrm>
            <a:off x="5035845" y="1268518"/>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4"/>
              </a:solidFill>
            </a:endParaRPr>
          </a:p>
        </p:txBody>
      </p:sp>
      <p:sp>
        <p:nvSpPr>
          <p:cNvPr id="43" name="テキスト ボックス 42">
            <a:extLst>
              <a:ext uri="{FF2B5EF4-FFF2-40B4-BE49-F238E27FC236}">
                <a16:creationId xmlns:a16="http://schemas.microsoft.com/office/drawing/2014/main" id="{C679F590-1798-F145-B307-DE0B7159F3E6}"/>
              </a:ext>
            </a:extLst>
          </p:cNvPr>
          <p:cNvSpPr txBox="1"/>
          <p:nvPr/>
        </p:nvSpPr>
        <p:spPr>
          <a:xfrm>
            <a:off x="5035210" y="1496155"/>
            <a:ext cx="739603" cy="323165"/>
          </a:xfrm>
          <a:prstGeom prst="rect">
            <a:avLst/>
          </a:prstGeom>
          <a:noFill/>
        </p:spPr>
        <p:txBody>
          <a:bodyPr wrap="square" rtlCol="0">
            <a:spAutoFit/>
          </a:bodyPr>
          <a:lstStyle/>
          <a:p>
            <a:pPr algn="ctr"/>
            <a:r>
              <a:rPr kumimoji="1" lang="ja-JP" altLang="en-US" sz="1500">
                <a:solidFill>
                  <a:schemeClr val="accent1">
                    <a:lumMod val="50000"/>
                  </a:schemeClr>
                </a:solidFill>
                <a:latin typeface="Meiryo UI" panose="020B0604030504040204" pitchFamily="34" charset="-128"/>
                <a:ea typeface="Meiryo UI" panose="020B0604030504040204" pitchFamily="34" charset="-128"/>
              </a:rPr>
              <a:t>特徴</a:t>
            </a:r>
          </a:p>
        </p:txBody>
      </p:sp>
      <p:sp>
        <p:nvSpPr>
          <p:cNvPr id="6" name="テキスト ボックス 5">
            <a:extLst>
              <a:ext uri="{FF2B5EF4-FFF2-40B4-BE49-F238E27FC236}">
                <a16:creationId xmlns:a16="http://schemas.microsoft.com/office/drawing/2014/main" id="{5949CA04-F994-CB41-A9F7-DB00BFD8F160}"/>
              </a:ext>
            </a:extLst>
          </p:cNvPr>
          <p:cNvSpPr txBox="1"/>
          <p:nvPr/>
        </p:nvSpPr>
        <p:spPr>
          <a:xfrm>
            <a:off x="9540949" y="3466214"/>
            <a:ext cx="184731" cy="369332"/>
          </a:xfrm>
          <a:prstGeom prst="rect">
            <a:avLst/>
          </a:prstGeom>
          <a:noFill/>
        </p:spPr>
        <p:txBody>
          <a:bodyPr wrap="none" rtlCol="0">
            <a:spAutoFit/>
          </a:bodyPr>
          <a:lstStyle/>
          <a:p>
            <a:endParaRPr kumimoji="1" lang="ja-JP" altLang="en-US"/>
          </a:p>
        </p:txBody>
      </p:sp>
      <p:sp>
        <p:nvSpPr>
          <p:cNvPr id="14" name="テキスト ボックス 13">
            <a:extLst>
              <a:ext uri="{FF2B5EF4-FFF2-40B4-BE49-F238E27FC236}">
                <a16:creationId xmlns:a16="http://schemas.microsoft.com/office/drawing/2014/main" id="{B93A13B1-A79F-5A48-AF90-DCA933A6F93C}"/>
              </a:ext>
            </a:extLst>
          </p:cNvPr>
          <p:cNvSpPr txBox="1"/>
          <p:nvPr/>
        </p:nvSpPr>
        <p:spPr>
          <a:xfrm>
            <a:off x="10086753" y="2473842"/>
            <a:ext cx="184731" cy="369332"/>
          </a:xfrm>
          <a:prstGeom prst="rect">
            <a:avLst/>
          </a:prstGeom>
          <a:noFill/>
        </p:spPr>
        <p:txBody>
          <a:bodyPr wrap="none" rtlCol="0">
            <a:spAutoFit/>
          </a:bodyPr>
          <a:lstStyle/>
          <a:p>
            <a:endParaRPr kumimoji="1" lang="ja-JP" altLang="en-US"/>
          </a:p>
        </p:txBody>
      </p:sp>
      <p:sp>
        <p:nvSpPr>
          <p:cNvPr id="15" name="テキスト ボックス 14">
            <a:extLst>
              <a:ext uri="{FF2B5EF4-FFF2-40B4-BE49-F238E27FC236}">
                <a16:creationId xmlns:a16="http://schemas.microsoft.com/office/drawing/2014/main" id="{81947353-CE6B-5941-A69E-F8C69B4B7F8E}"/>
              </a:ext>
            </a:extLst>
          </p:cNvPr>
          <p:cNvSpPr txBox="1"/>
          <p:nvPr/>
        </p:nvSpPr>
        <p:spPr>
          <a:xfrm>
            <a:off x="-674557" y="1041816"/>
            <a:ext cx="184731" cy="369332"/>
          </a:xfrm>
          <a:prstGeom prst="rect">
            <a:avLst/>
          </a:prstGeom>
          <a:noFill/>
        </p:spPr>
        <p:txBody>
          <a:bodyPr wrap="none" rtlCol="0">
            <a:spAutoFit/>
          </a:bodyPr>
          <a:lstStyle/>
          <a:p>
            <a:endParaRPr kumimoji="1" lang="ja-JP" altLang="en-US"/>
          </a:p>
        </p:txBody>
      </p:sp>
      <p:sp>
        <p:nvSpPr>
          <p:cNvPr id="29" name="テキスト ボックス 28">
            <a:extLst>
              <a:ext uri="{FF2B5EF4-FFF2-40B4-BE49-F238E27FC236}">
                <a16:creationId xmlns:a16="http://schemas.microsoft.com/office/drawing/2014/main" id="{A694227E-35A0-BC45-B4B3-10C0BE19C792}"/>
              </a:ext>
            </a:extLst>
          </p:cNvPr>
          <p:cNvSpPr txBox="1"/>
          <p:nvPr/>
        </p:nvSpPr>
        <p:spPr>
          <a:xfrm>
            <a:off x="6223000" y="3441700"/>
            <a:ext cx="184731" cy="369332"/>
          </a:xfrm>
          <a:prstGeom prst="rect">
            <a:avLst/>
          </a:prstGeom>
          <a:noFill/>
        </p:spPr>
        <p:txBody>
          <a:bodyPr wrap="none" rtlCol="0">
            <a:spAutoFit/>
          </a:bodyPr>
          <a:lstStyle/>
          <a:p>
            <a:endParaRPr kumimoji="1" lang="ja-JP" altLang="en-US"/>
          </a:p>
        </p:txBody>
      </p:sp>
      <p:sp>
        <p:nvSpPr>
          <p:cNvPr id="30" name="テキスト ボックス 29">
            <a:extLst>
              <a:ext uri="{FF2B5EF4-FFF2-40B4-BE49-F238E27FC236}">
                <a16:creationId xmlns:a16="http://schemas.microsoft.com/office/drawing/2014/main" id="{168EF753-87BF-FA49-B3C8-FFADD62EDFAB}"/>
              </a:ext>
            </a:extLst>
          </p:cNvPr>
          <p:cNvSpPr txBox="1"/>
          <p:nvPr/>
        </p:nvSpPr>
        <p:spPr>
          <a:xfrm>
            <a:off x="5949950" y="3416300"/>
            <a:ext cx="184731" cy="369332"/>
          </a:xfrm>
          <a:prstGeom prst="rect">
            <a:avLst/>
          </a:prstGeom>
          <a:noFill/>
        </p:spPr>
        <p:txBody>
          <a:bodyPr wrap="none" rtlCol="0">
            <a:spAutoFit/>
          </a:bodyPr>
          <a:lstStyle/>
          <a:p>
            <a:endParaRPr kumimoji="1" lang="ja-JP" altLang="en-US"/>
          </a:p>
        </p:txBody>
      </p:sp>
      <p:sp>
        <p:nvSpPr>
          <p:cNvPr id="10" name="テキスト ボックス 9">
            <a:extLst>
              <a:ext uri="{FF2B5EF4-FFF2-40B4-BE49-F238E27FC236}">
                <a16:creationId xmlns:a16="http://schemas.microsoft.com/office/drawing/2014/main" id="{7324E41E-3866-E048-AA35-05280DE458D9}"/>
              </a:ext>
            </a:extLst>
          </p:cNvPr>
          <p:cNvSpPr txBox="1"/>
          <p:nvPr/>
        </p:nvSpPr>
        <p:spPr>
          <a:xfrm>
            <a:off x="9525000" y="3158067"/>
            <a:ext cx="184731" cy="369332"/>
          </a:xfrm>
          <a:prstGeom prst="rect">
            <a:avLst/>
          </a:prstGeom>
          <a:noFill/>
        </p:spPr>
        <p:txBody>
          <a:bodyPr wrap="none" rtlCol="0">
            <a:spAutoFit/>
          </a:bodyPr>
          <a:lstStyle/>
          <a:p>
            <a:endParaRPr kumimoji="1" lang="ja-JP" altLang="en-US"/>
          </a:p>
        </p:txBody>
      </p:sp>
      <p:sp>
        <p:nvSpPr>
          <p:cNvPr id="17" name="テキスト ボックス 16">
            <a:extLst>
              <a:ext uri="{FF2B5EF4-FFF2-40B4-BE49-F238E27FC236}">
                <a16:creationId xmlns:a16="http://schemas.microsoft.com/office/drawing/2014/main" id="{588061B6-B227-F945-9FD3-54E55A954891}"/>
              </a:ext>
            </a:extLst>
          </p:cNvPr>
          <p:cNvSpPr txBox="1"/>
          <p:nvPr/>
        </p:nvSpPr>
        <p:spPr>
          <a:xfrm>
            <a:off x="8390467" y="7332133"/>
            <a:ext cx="184731" cy="369332"/>
          </a:xfrm>
          <a:prstGeom prst="rect">
            <a:avLst/>
          </a:prstGeom>
          <a:noFill/>
        </p:spPr>
        <p:txBody>
          <a:bodyPr wrap="none" rtlCol="0">
            <a:spAutoFit/>
          </a:bodyPr>
          <a:lstStyle/>
          <a:p>
            <a:endParaRPr kumimoji="1" lang="ja-JP" altLang="en-US"/>
          </a:p>
        </p:txBody>
      </p:sp>
      <p:sp>
        <p:nvSpPr>
          <p:cNvPr id="18" name="テキスト ボックス 17">
            <a:extLst>
              <a:ext uri="{FF2B5EF4-FFF2-40B4-BE49-F238E27FC236}">
                <a16:creationId xmlns:a16="http://schemas.microsoft.com/office/drawing/2014/main" id="{B7B904E5-64B7-744A-9CEE-65B9899ED486}"/>
              </a:ext>
            </a:extLst>
          </p:cNvPr>
          <p:cNvSpPr txBox="1"/>
          <p:nvPr/>
        </p:nvSpPr>
        <p:spPr>
          <a:xfrm>
            <a:off x="8017933" y="-736600"/>
            <a:ext cx="184731" cy="369332"/>
          </a:xfrm>
          <a:prstGeom prst="rect">
            <a:avLst/>
          </a:prstGeom>
          <a:noFill/>
        </p:spPr>
        <p:txBody>
          <a:bodyPr wrap="none" rtlCol="0">
            <a:spAutoFit/>
          </a:bodyPr>
          <a:lstStyle/>
          <a:p>
            <a:endParaRPr kumimoji="1" lang="ja-JP" altLang="en-US"/>
          </a:p>
        </p:txBody>
      </p:sp>
      <p:cxnSp>
        <p:nvCxnSpPr>
          <p:cNvPr id="47" name="直線コネクタ 46">
            <a:extLst>
              <a:ext uri="{FF2B5EF4-FFF2-40B4-BE49-F238E27FC236}">
                <a16:creationId xmlns:a16="http://schemas.microsoft.com/office/drawing/2014/main" id="{06F736AD-50A3-9946-BE09-78B049790D86}"/>
              </a:ext>
            </a:extLst>
          </p:cNvPr>
          <p:cNvCxnSpPr>
            <a:cxnSpLocks/>
            <a:stCxn id="48" idx="3"/>
          </p:cNvCxnSpPr>
          <p:nvPr/>
        </p:nvCxnSpPr>
        <p:spPr>
          <a:xfrm>
            <a:off x="933347" y="5145172"/>
            <a:ext cx="3560089" cy="12701"/>
          </a:xfrm>
          <a:prstGeom prst="line">
            <a:avLst/>
          </a:prstGeom>
          <a:ln w="9525">
            <a:solidFill>
              <a:schemeClr val="bg2">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48" name="テキスト ボックス 47">
            <a:extLst>
              <a:ext uri="{FF2B5EF4-FFF2-40B4-BE49-F238E27FC236}">
                <a16:creationId xmlns:a16="http://schemas.microsoft.com/office/drawing/2014/main" id="{E2DC50B7-FC9D-9741-AB3D-886576F41BF6}"/>
              </a:ext>
            </a:extLst>
          </p:cNvPr>
          <p:cNvSpPr txBox="1"/>
          <p:nvPr/>
        </p:nvSpPr>
        <p:spPr>
          <a:xfrm>
            <a:off x="485901" y="5029756"/>
            <a:ext cx="447446" cy="230832"/>
          </a:xfrm>
          <a:prstGeom prst="rect">
            <a:avLst/>
          </a:prstGeom>
          <a:noFill/>
        </p:spPr>
        <p:txBody>
          <a:bodyPr wrap="square" rtlCol="0">
            <a:spAutoFit/>
          </a:bodyPr>
          <a:lstStyle/>
          <a:p>
            <a:r>
              <a:rPr lang="ja-JP" altLang="en-US" sz="900">
                <a:latin typeface="Meiryo UI" panose="020B0604030504040204" pitchFamily="34" charset="-128"/>
                <a:ea typeface="Meiryo UI" panose="020B0604030504040204" pitchFamily="34" charset="-128"/>
              </a:rPr>
              <a:t>仕様</a:t>
            </a:r>
          </a:p>
        </p:txBody>
      </p:sp>
      <p:sp>
        <p:nvSpPr>
          <p:cNvPr id="49" name="テキスト ボックス 48">
            <a:extLst>
              <a:ext uri="{FF2B5EF4-FFF2-40B4-BE49-F238E27FC236}">
                <a16:creationId xmlns:a16="http://schemas.microsoft.com/office/drawing/2014/main" id="{A01A4F1A-EF54-BF4E-99FC-739CD6DF617E}"/>
              </a:ext>
            </a:extLst>
          </p:cNvPr>
          <p:cNvSpPr txBox="1"/>
          <p:nvPr/>
        </p:nvSpPr>
        <p:spPr>
          <a:xfrm>
            <a:off x="296332" y="658339"/>
            <a:ext cx="855576" cy="276999"/>
          </a:xfrm>
          <a:prstGeom prst="rect">
            <a:avLst/>
          </a:prstGeom>
          <a:noFill/>
        </p:spPr>
        <p:txBody>
          <a:bodyPr wrap="square" rtlCol="0">
            <a:spAutoFit/>
          </a:bodyPr>
          <a:lstStyle/>
          <a:p>
            <a:pPr algn="ctr"/>
            <a:r>
              <a:rPr kumimoji="1" lang="en-US" altLang="ja-JP" sz="1200" dirty="0">
                <a:solidFill>
                  <a:schemeClr val="bg1"/>
                </a:solidFill>
                <a:latin typeface="Meiryo UI" panose="020B0604030504040204" pitchFamily="34" charset="-128"/>
                <a:ea typeface="Meiryo UI" panose="020B0604030504040204" pitchFamily="34" charset="-128"/>
              </a:rPr>
              <a:t>【</a:t>
            </a:r>
            <a:r>
              <a:rPr kumimoji="1" lang="ja-JP" altLang="en-US" sz="1200">
                <a:solidFill>
                  <a:schemeClr val="bg1"/>
                </a:solidFill>
                <a:latin typeface="Meiryo UI" panose="020B0604030504040204" pitchFamily="34" charset="-128"/>
                <a:ea typeface="Meiryo UI" panose="020B0604030504040204" pitchFamily="34" charset="-128"/>
              </a:rPr>
              <a:t>提案書</a:t>
            </a:r>
            <a:r>
              <a:rPr kumimoji="1" lang="en-US" altLang="ja-JP" sz="1200" dirty="0">
                <a:solidFill>
                  <a:schemeClr val="bg1"/>
                </a:solidFill>
                <a:latin typeface="Meiryo UI" panose="020B0604030504040204" pitchFamily="34" charset="-128"/>
                <a:ea typeface="Meiryo UI" panose="020B0604030504040204" pitchFamily="34" charset="-128"/>
              </a:rPr>
              <a:t>】</a:t>
            </a:r>
            <a:endParaRPr kumimoji="1" lang="ja-JP" altLang="en-US" sz="1200">
              <a:solidFill>
                <a:schemeClr val="bg1"/>
              </a:solidFill>
              <a:latin typeface="Meiryo UI" panose="020B0604030504040204" pitchFamily="34" charset="-128"/>
              <a:ea typeface="Meiryo UI" panose="020B0604030504040204" pitchFamily="34" charset="-128"/>
            </a:endParaRPr>
          </a:p>
        </p:txBody>
      </p:sp>
      <p:sp>
        <p:nvSpPr>
          <p:cNvPr id="52" name="テキスト ボックス 51">
            <a:extLst>
              <a:ext uri="{FF2B5EF4-FFF2-40B4-BE49-F238E27FC236}">
                <a16:creationId xmlns:a16="http://schemas.microsoft.com/office/drawing/2014/main" id="{666EFAC9-FA87-8F4E-97A7-2098EF99A221}"/>
              </a:ext>
            </a:extLst>
          </p:cNvPr>
          <p:cNvSpPr txBox="1"/>
          <p:nvPr/>
        </p:nvSpPr>
        <p:spPr>
          <a:xfrm>
            <a:off x="5932095" y="1422052"/>
            <a:ext cx="2917065" cy="1596079"/>
          </a:xfrm>
          <a:prstGeom prst="rect">
            <a:avLst/>
          </a:prstGeom>
          <a:noFill/>
        </p:spPr>
        <p:txBody>
          <a:bodyPr wrap="square" lIns="0" tIns="46800" rIns="0" spcCol="360000" rtlCol="0">
            <a:spAutoFit/>
          </a:bodyPr>
          <a:lstStyle/>
          <a:p>
            <a:pPr algn="just">
              <a:lnSpc>
                <a:spcPts val="2400"/>
              </a:lnSpc>
            </a:pPr>
            <a:r>
              <a:rPr lang="ja-JP" altLang="en-US" sz="1600">
                <a:latin typeface="Meiryo UI" panose="020B0604030504040204" pitchFamily="34" charset="-128"/>
                <a:ea typeface="Meiryo UI" panose="020B0604030504040204" pitchFamily="34" charset="-128"/>
              </a:rPr>
              <a:t>地球環境に優しい再生紙を使用した</a:t>
            </a:r>
            <a:r>
              <a:rPr lang="en" altLang="ja-JP" sz="1600" dirty="0">
                <a:latin typeface="Meiryo UI" panose="020B0604030504040204" pitchFamily="34" charset="-128"/>
                <a:ea typeface="Meiryo UI" panose="020B0604030504040204" pitchFamily="34" charset="-128"/>
              </a:rPr>
              <a:t>A7</a:t>
            </a:r>
            <a:r>
              <a:rPr lang="ja-JP" altLang="en-US" sz="1600">
                <a:latin typeface="Meiryo UI" panose="020B0604030504040204" pitchFamily="34" charset="-128"/>
                <a:ea typeface="Meiryo UI" panose="020B0604030504040204" pitchFamily="34" charset="-128"/>
              </a:rPr>
              <a:t>サイズのリサイクルメモパッドです。とてもシンプルなデザインで、どんなオリジナル名入れでもマッチしますので、ノベルティ用などにおすすめです。 </a:t>
            </a:r>
            <a:endParaRPr lang="en-US" altLang="ja-JP" sz="1600" dirty="0">
              <a:latin typeface="Meiryo UI" panose="020B0604030504040204" pitchFamily="34" charset="-128"/>
              <a:ea typeface="Meiryo UI" panose="020B0604030504040204" pitchFamily="34" charset="-128"/>
            </a:endParaRPr>
          </a:p>
        </p:txBody>
      </p:sp>
      <p:sp>
        <p:nvSpPr>
          <p:cNvPr id="51" name="円/楕円 50">
            <a:extLst>
              <a:ext uri="{FF2B5EF4-FFF2-40B4-BE49-F238E27FC236}">
                <a16:creationId xmlns:a16="http://schemas.microsoft.com/office/drawing/2014/main" id="{29EEA60A-1EDB-A44B-893A-3A7C8D5D51EA}"/>
              </a:ext>
            </a:extLst>
          </p:cNvPr>
          <p:cNvSpPr/>
          <p:nvPr/>
        </p:nvSpPr>
        <p:spPr>
          <a:xfrm>
            <a:off x="5035845" y="534447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テキスト ボックス 52">
            <a:extLst>
              <a:ext uri="{FF2B5EF4-FFF2-40B4-BE49-F238E27FC236}">
                <a16:creationId xmlns:a16="http://schemas.microsoft.com/office/drawing/2014/main" id="{55C042B5-BEB6-154E-9A0F-527D7515FFDC}"/>
              </a:ext>
            </a:extLst>
          </p:cNvPr>
          <p:cNvSpPr txBox="1"/>
          <p:nvPr/>
        </p:nvSpPr>
        <p:spPr>
          <a:xfrm>
            <a:off x="5035210" y="5569140"/>
            <a:ext cx="739603"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お見積</a:t>
            </a:r>
          </a:p>
        </p:txBody>
      </p:sp>
      <p:cxnSp>
        <p:nvCxnSpPr>
          <p:cNvPr id="55" name="直線コネクタ 54">
            <a:extLst>
              <a:ext uri="{FF2B5EF4-FFF2-40B4-BE49-F238E27FC236}">
                <a16:creationId xmlns:a16="http://schemas.microsoft.com/office/drawing/2014/main" id="{E3841400-EED2-C34D-BCDD-C3006CC8563F}"/>
              </a:ext>
            </a:extLst>
          </p:cNvPr>
          <p:cNvCxnSpPr>
            <a:cxnSpLocks/>
          </p:cNvCxnSpPr>
          <p:nvPr/>
        </p:nvCxnSpPr>
        <p:spPr>
          <a:xfrm>
            <a:off x="5880100" y="3785632"/>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grpSp>
        <p:nvGrpSpPr>
          <p:cNvPr id="58" name="グループ化 57">
            <a:extLst>
              <a:ext uri="{FF2B5EF4-FFF2-40B4-BE49-F238E27FC236}">
                <a16:creationId xmlns:a16="http://schemas.microsoft.com/office/drawing/2014/main" id="{C8880407-59E8-D744-B368-C4DF6A8E994D}"/>
              </a:ext>
            </a:extLst>
          </p:cNvPr>
          <p:cNvGrpSpPr/>
          <p:nvPr/>
        </p:nvGrpSpPr>
        <p:grpSpPr>
          <a:xfrm>
            <a:off x="5042402" y="3830871"/>
            <a:ext cx="739603" cy="739603"/>
            <a:chOff x="5042402" y="3087009"/>
            <a:chExt cx="739603" cy="739603"/>
          </a:xfrm>
        </p:grpSpPr>
        <p:sp>
          <p:nvSpPr>
            <p:cNvPr id="59" name="円/楕円 58">
              <a:extLst>
                <a:ext uri="{FF2B5EF4-FFF2-40B4-BE49-F238E27FC236}">
                  <a16:creationId xmlns:a16="http://schemas.microsoft.com/office/drawing/2014/main" id="{C67052A6-1156-D442-9D47-A2227E7B96FF}"/>
                </a:ext>
              </a:extLst>
            </p:cNvPr>
            <p:cNvSpPr/>
            <p:nvPr/>
          </p:nvSpPr>
          <p:spPr>
            <a:xfrm>
              <a:off x="5042402" y="308700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テキスト ボックス 59">
              <a:extLst>
                <a:ext uri="{FF2B5EF4-FFF2-40B4-BE49-F238E27FC236}">
                  <a16:creationId xmlns:a16="http://schemas.microsoft.com/office/drawing/2014/main" id="{C46DE592-F853-384F-90D2-3DA64C10996F}"/>
                </a:ext>
              </a:extLst>
            </p:cNvPr>
            <p:cNvSpPr txBox="1"/>
            <p:nvPr/>
          </p:nvSpPr>
          <p:spPr>
            <a:xfrm>
              <a:off x="5135150" y="3321734"/>
              <a:ext cx="569710"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納期</a:t>
              </a:r>
            </a:p>
          </p:txBody>
        </p:sp>
      </p:grpSp>
      <p:cxnSp>
        <p:nvCxnSpPr>
          <p:cNvPr id="61" name="直線コネクタ 60">
            <a:extLst>
              <a:ext uri="{FF2B5EF4-FFF2-40B4-BE49-F238E27FC236}">
                <a16:creationId xmlns:a16="http://schemas.microsoft.com/office/drawing/2014/main" id="{44FD12B9-01EA-6045-91B8-6A6C4B42426B}"/>
              </a:ext>
            </a:extLst>
          </p:cNvPr>
          <p:cNvCxnSpPr>
            <a:cxnSpLocks/>
          </p:cNvCxnSpPr>
          <p:nvPr/>
        </p:nvCxnSpPr>
        <p:spPr>
          <a:xfrm>
            <a:off x="5880100" y="4987421"/>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sp>
        <p:nvSpPr>
          <p:cNvPr id="62" name="テキスト ボックス 61">
            <a:extLst>
              <a:ext uri="{FF2B5EF4-FFF2-40B4-BE49-F238E27FC236}">
                <a16:creationId xmlns:a16="http://schemas.microsoft.com/office/drawing/2014/main" id="{43EEDBA3-5917-5749-A207-0D444DDE7256}"/>
              </a:ext>
            </a:extLst>
          </p:cNvPr>
          <p:cNvSpPr txBox="1"/>
          <p:nvPr/>
        </p:nvSpPr>
        <p:spPr>
          <a:xfrm>
            <a:off x="6071111" y="4206067"/>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納期スペース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63" name="テキスト ボックス 62">
            <a:extLst>
              <a:ext uri="{FF2B5EF4-FFF2-40B4-BE49-F238E27FC236}">
                <a16:creationId xmlns:a16="http://schemas.microsoft.com/office/drawing/2014/main" id="{7C84D0BA-2D0E-1A41-A9F4-073730B0C0B4}"/>
              </a:ext>
            </a:extLst>
          </p:cNvPr>
          <p:cNvSpPr txBox="1"/>
          <p:nvPr/>
        </p:nvSpPr>
        <p:spPr>
          <a:xfrm>
            <a:off x="6071111" y="5565834"/>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お見積りスペース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2" name="テキスト ボックス 1">
            <a:extLst>
              <a:ext uri="{FF2B5EF4-FFF2-40B4-BE49-F238E27FC236}">
                <a16:creationId xmlns:a16="http://schemas.microsoft.com/office/drawing/2014/main" id="{8E281DBF-8DD7-8944-B461-C25086974C88}"/>
              </a:ext>
            </a:extLst>
          </p:cNvPr>
          <p:cNvSpPr txBox="1"/>
          <p:nvPr/>
        </p:nvSpPr>
        <p:spPr>
          <a:xfrm>
            <a:off x="8007178" y="-148281"/>
            <a:ext cx="184731" cy="369332"/>
          </a:xfrm>
          <a:prstGeom prst="rect">
            <a:avLst/>
          </a:prstGeom>
          <a:noFill/>
        </p:spPr>
        <p:txBody>
          <a:bodyPr wrap="none" rtlCol="0">
            <a:spAutoFit/>
          </a:bodyPr>
          <a:lstStyle/>
          <a:p>
            <a:endParaRPr kumimoji="1" lang="ja-JP" altLang="en-US"/>
          </a:p>
        </p:txBody>
      </p:sp>
      <p:pic>
        <p:nvPicPr>
          <p:cNvPr id="13" name="図 12">
            <a:extLst>
              <a:ext uri="{FF2B5EF4-FFF2-40B4-BE49-F238E27FC236}">
                <a16:creationId xmlns:a16="http://schemas.microsoft.com/office/drawing/2014/main" id="{BDEC47EE-EBED-2648-BBA0-24ADEAFB0936}"/>
              </a:ext>
            </a:extLst>
          </p:cNvPr>
          <p:cNvPicPr>
            <a:picLocks noChangeAspect="1"/>
          </p:cNvPicPr>
          <p:nvPr/>
        </p:nvPicPr>
        <p:blipFill>
          <a:blip r:embed="rId5"/>
          <a:stretch>
            <a:fillRect/>
          </a:stretch>
        </p:blipFill>
        <p:spPr>
          <a:xfrm>
            <a:off x="747173" y="1427332"/>
            <a:ext cx="3560089" cy="3560089"/>
          </a:xfrm>
          <a:prstGeom prst="rect">
            <a:avLst/>
          </a:prstGeom>
        </p:spPr>
      </p:pic>
    </p:spTree>
    <p:extLst>
      <p:ext uri="{BB962C8B-B14F-4D97-AF65-F5344CB8AC3E}">
        <p14:creationId xmlns:p14="http://schemas.microsoft.com/office/powerpoint/2010/main" val="47570285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927CB9EF-4E63-C348-91C2-B4EE6CED9AEC}"/>
              </a:ext>
            </a:extLst>
          </p:cNvPr>
          <p:cNvPicPr>
            <a:picLocks noChangeAspect="1"/>
          </p:cNvPicPr>
          <p:nvPr/>
        </p:nvPicPr>
        <p:blipFill>
          <a:blip r:embed="rId3"/>
          <a:stretch>
            <a:fillRect/>
          </a:stretch>
        </p:blipFill>
        <p:spPr>
          <a:xfrm>
            <a:off x="5100223" y="4667627"/>
            <a:ext cx="722044" cy="795472"/>
          </a:xfrm>
          <a:prstGeom prst="rect">
            <a:avLst/>
          </a:prstGeom>
        </p:spPr>
      </p:pic>
      <p:pic>
        <p:nvPicPr>
          <p:cNvPr id="8" name="図 7">
            <a:extLst>
              <a:ext uri="{FF2B5EF4-FFF2-40B4-BE49-F238E27FC236}">
                <a16:creationId xmlns:a16="http://schemas.microsoft.com/office/drawing/2014/main" id="{14C963AD-CFA1-094F-903A-A75F17FBB6F3}"/>
              </a:ext>
            </a:extLst>
          </p:cNvPr>
          <p:cNvPicPr>
            <a:picLocks noChangeAspect="1"/>
          </p:cNvPicPr>
          <p:nvPr/>
        </p:nvPicPr>
        <p:blipFill>
          <a:blip r:embed="rId4"/>
          <a:stretch>
            <a:fillRect/>
          </a:stretch>
        </p:blipFill>
        <p:spPr>
          <a:xfrm>
            <a:off x="5096907" y="3119079"/>
            <a:ext cx="704222" cy="815944"/>
          </a:xfrm>
          <a:prstGeom prst="rect">
            <a:avLst/>
          </a:prstGeom>
        </p:spPr>
      </p:pic>
      <p:sp>
        <p:nvSpPr>
          <p:cNvPr id="3" name="テキスト ボックス 2">
            <a:extLst>
              <a:ext uri="{FF2B5EF4-FFF2-40B4-BE49-F238E27FC236}">
                <a16:creationId xmlns:a16="http://schemas.microsoft.com/office/drawing/2014/main" id="{4CA50E79-0AEB-4A45-90DE-1EBFEF4913AE}"/>
              </a:ext>
            </a:extLst>
          </p:cNvPr>
          <p:cNvSpPr txBox="1"/>
          <p:nvPr/>
        </p:nvSpPr>
        <p:spPr>
          <a:xfrm>
            <a:off x="1098699" y="596421"/>
            <a:ext cx="7750462" cy="400110"/>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 お米のフードクリップ</a:t>
            </a:r>
          </a:p>
        </p:txBody>
      </p:sp>
      <p:sp>
        <p:nvSpPr>
          <p:cNvPr id="54" name="テキスト ボックス 53">
            <a:extLst>
              <a:ext uri="{FF2B5EF4-FFF2-40B4-BE49-F238E27FC236}">
                <a16:creationId xmlns:a16="http://schemas.microsoft.com/office/drawing/2014/main" id="{DB95C43C-93E8-974D-BE0B-E4B52F6953E9}"/>
              </a:ext>
            </a:extLst>
          </p:cNvPr>
          <p:cNvSpPr txBox="1"/>
          <p:nvPr/>
        </p:nvSpPr>
        <p:spPr>
          <a:xfrm>
            <a:off x="485900" y="5252121"/>
            <a:ext cx="4140913" cy="787011"/>
          </a:xfrm>
          <a:prstGeom prst="rect">
            <a:avLst/>
          </a:prstGeom>
          <a:noFill/>
        </p:spPr>
        <p:txBody>
          <a:bodyPr wrap="square" lIns="90000" tIns="46800" rIns="0" bIns="46800" rtlCol="0">
            <a:spAutoFit/>
          </a:bodyPr>
          <a:lstStyle/>
          <a:p>
            <a:r>
              <a:rPr lang="ja-JP" altLang="en-US" sz="900" dirty="0">
                <a:latin typeface="Meiryo UI" panose="020B0604030504040204" pitchFamily="34" charset="-128"/>
                <a:ea typeface="Meiryo UI" panose="020B0604030504040204" pitchFamily="34" charset="-128"/>
              </a:rPr>
              <a:t>素材：ポリプロピレン・ポリエチレン</a:t>
            </a:r>
            <a:r>
              <a:rPr lang="en-US" altLang="ja-JP" sz="900" dirty="0">
                <a:latin typeface="Meiryo UI" panose="020B0604030504040204" pitchFamily="34" charset="-128"/>
                <a:ea typeface="Meiryo UI" panose="020B0604030504040204" pitchFamily="34" charset="-128"/>
              </a:rPr>
              <a:t>(</a:t>
            </a:r>
            <a:r>
              <a:rPr lang="ja-JP" altLang="en-US" sz="900" dirty="0">
                <a:latin typeface="Meiryo UI" panose="020B0604030504040204" pitchFamily="34" charset="-128"/>
                <a:ea typeface="Meiryo UI" panose="020B0604030504040204" pitchFamily="34" charset="-128"/>
              </a:rPr>
              <a:t>ライスレジン</a:t>
            </a:r>
            <a:r>
              <a:rPr lang="en-US" altLang="ja-JP" sz="900" dirty="0">
                <a:latin typeface="Meiryo UI" panose="020B0604030504040204" pitchFamily="34" charset="-128"/>
                <a:ea typeface="Meiryo UI" panose="020B0604030504040204" pitchFamily="34" charset="-128"/>
              </a:rPr>
              <a:t>_)</a:t>
            </a:r>
            <a:r>
              <a:rPr lang="ja-JP" altLang="en-US" sz="900" dirty="0">
                <a:latin typeface="Meiryo UI" panose="020B0604030504040204" pitchFamily="34" charset="-128"/>
                <a:ea typeface="Meiryo UI" panose="020B0604030504040204" pitchFamily="34" charset="-128"/>
              </a:rPr>
              <a:t>混</a:t>
            </a:r>
            <a:r>
              <a:rPr lang="en-US" altLang="ja-JP" sz="900" dirty="0">
                <a:latin typeface="Meiryo UI" panose="020B0604030504040204" pitchFamily="34" charset="-128"/>
                <a:ea typeface="Meiryo UI" panose="020B0604030504040204" pitchFamily="34" charset="-128"/>
              </a:rPr>
              <a:t>(</a:t>
            </a:r>
            <a:r>
              <a:rPr lang="ja-JP" altLang="en-US" sz="900" dirty="0">
                <a:latin typeface="Meiryo UI" panose="020B0604030504040204" pitchFamily="34" charset="-128"/>
                <a:ea typeface="Meiryo UI" panose="020B0604030504040204" pitchFamily="34" charset="-128"/>
              </a:rPr>
              <a:t>バイオマス率</a:t>
            </a:r>
            <a:r>
              <a:rPr lang="en-US" altLang="ja-JP" sz="900" dirty="0">
                <a:latin typeface="Meiryo UI" panose="020B0604030504040204" pitchFamily="34" charset="-128"/>
                <a:ea typeface="Meiryo UI" panose="020B0604030504040204" pitchFamily="34" charset="-128"/>
              </a:rPr>
              <a:t>10%)</a:t>
            </a:r>
          </a:p>
          <a:p>
            <a:r>
              <a:rPr lang="ja-JP" altLang="en-US" sz="900" dirty="0">
                <a:latin typeface="Meiryo UI" panose="020B0604030504040204" pitchFamily="34" charset="-128"/>
                <a:ea typeface="Meiryo UI" panose="020B0604030504040204" pitchFamily="34" charset="-128"/>
              </a:rPr>
              <a:t>サイズ：</a:t>
            </a:r>
            <a:r>
              <a:rPr lang="en-US" altLang="ja-JP" sz="900" dirty="0">
                <a:latin typeface="Meiryo UI" panose="020B0604030504040204" pitchFamily="34" charset="-128"/>
                <a:ea typeface="Meiryo UI" panose="020B0604030504040204" pitchFamily="34" charset="-128"/>
              </a:rPr>
              <a:t>135×15×11mm</a:t>
            </a:r>
          </a:p>
          <a:p>
            <a:r>
              <a:rPr lang="ja-JP" altLang="en-US" sz="900" dirty="0">
                <a:latin typeface="Meiryo UI" panose="020B0604030504040204" pitchFamily="34" charset="-128"/>
                <a:ea typeface="Meiryo UI" panose="020B0604030504040204" pitchFamily="34" charset="-128"/>
              </a:rPr>
              <a:t>包装：ポリ袋入</a:t>
            </a:r>
          </a:p>
          <a:p>
            <a:r>
              <a:rPr lang="ja-JP" altLang="en-US" sz="900" dirty="0">
                <a:latin typeface="Meiryo UI" panose="020B0604030504040204" pitchFamily="34" charset="-128"/>
                <a:ea typeface="Meiryo UI" panose="020B0604030504040204" pitchFamily="34" charset="-128"/>
              </a:rPr>
              <a:t>備考：名入れ可能</a:t>
            </a:r>
            <a:r>
              <a:rPr lang="en-US" altLang="ja-JP" sz="900" dirty="0">
                <a:latin typeface="Meiryo UI" panose="020B0604030504040204" pitchFamily="34" charset="-128"/>
                <a:ea typeface="Meiryo UI" panose="020B0604030504040204" pitchFamily="34" charset="-128"/>
              </a:rPr>
              <a:t>※</a:t>
            </a:r>
            <a:r>
              <a:rPr lang="ja-JP" altLang="en-US" sz="900" dirty="0">
                <a:latin typeface="Meiryo UI" panose="020B0604030504040204" pitchFamily="34" charset="-128"/>
                <a:ea typeface="Meiryo UI" panose="020B0604030504040204" pitchFamily="34" charset="-128"/>
              </a:rPr>
              <a:t>天然素材配合の為、色味・表面の風合いなどに若干の個体差が生じます。 </a:t>
            </a:r>
            <a:endParaRPr lang="en-US" altLang="ja-JP" sz="900" dirty="0">
              <a:latin typeface="Meiryo UI" panose="020B0604030504040204" pitchFamily="34" charset="-128"/>
              <a:ea typeface="Meiryo UI" panose="020B0604030504040204" pitchFamily="34" charset="-128"/>
            </a:endParaRPr>
          </a:p>
        </p:txBody>
      </p:sp>
      <p:sp>
        <p:nvSpPr>
          <p:cNvPr id="4" name="テキスト ボックス 3">
            <a:extLst>
              <a:ext uri="{FF2B5EF4-FFF2-40B4-BE49-F238E27FC236}">
                <a16:creationId xmlns:a16="http://schemas.microsoft.com/office/drawing/2014/main" id="{131A1040-38AB-0647-BD57-A8AE861D20F5}"/>
              </a:ext>
            </a:extLst>
          </p:cNvPr>
          <p:cNvSpPr txBox="1"/>
          <p:nvPr/>
        </p:nvSpPr>
        <p:spPr>
          <a:xfrm>
            <a:off x="8151628" y="4033284"/>
            <a:ext cx="184731" cy="369332"/>
          </a:xfrm>
          <a:prstGeom prst="rect">
            <a:avLst/>
          </a:prstGeom>
          <a:noFill/>
        </p:spPr>
        <p:txBody>
          <a:bodyPr wrap="none" rtlCol="0">
            <a:spAutoFit/>
          </a:bodyPr>
          <a:lstStyle/>
          <a:p>
            <a:endParaRPr kumimoji="1" lang="ja-JP" altLang="en-US"/>
          </a:p>
        </p:txBody>
      </p:sp>
      <p:sp>
        <p:nvSpPr>
          <p:cNvPr id="7" name="テキスト ボックス 6">
            <a:extLst>
              <a:ext uri="{FF2B5EF4-FFF2-40B4-BE49-F238E27FC236}">
                <a16:creationId xmlns:a16="http://schemas.microsoft.com/office/drawing/2014/main" id="{6E0DEE68-B29B-4E44-B075-EC371AE600A8}"/>
              </a:ext>
            </a:extLst>
          </p:cNvPr>
          <p:cNvSpPr txBox="1"/>
          <p:nvPr/>
        </p:nvSpPr>
        <p:spPr>
          <a:xfrm>
            <a:off x="9838660" y="3926958"/>
            <a:ext cx="184731" cy="369332"/>
          </a:xfrm>
          <a:prstGeom prst="rect">
            <a:avLst/>
          </a:prstGeom>
          <a:noFill/>
        </p:spPr>
        <p:txBody>
          <a:bodyPr wrap="none" rtlCol="0">
            <a:spAutoFit/>
          </a:bodyPr>
          <a:lstStyle/>
          <a:p>
            <a:endParaRPr kumimoji="1" lang="ja-JP" altLang="en-US"/>
          </a:p>
        </p:txBody>
      </p:sp>
      <p:sp>
        <p:nvSpPr>
          <p:cNvPr id="9" name="円/楕円 8">
            <a:extLst>
              <a:ext uri="{FF2B5EF4-FFF2-40B4-BE49-F238E27FC236}">
                <a16:creationId xmlns:a16="http://schemas.microsoft.com/office/drawing/2014/main" id="{5071E141-4680-1C45-8E9F-3E48DC46BD1C}"/>
              </a:ext>
            </a:extLst>
          </p:cNvPr>
          <p:cNvSpPr/>
          <p:nvPr/>
        </p:nvSpPr>
        <p:spPr>
          <a:xfrm>
            <a:off x="5035845" y="1268518"/>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4"/>
              </a:solidFill>
            </a:endParaRPr>
          </a:p>
        </p:txBody>
      </p:sp>
      <p:sp>
        <p:nvSpPr>
          <p:cNvPr id="43" name="テキスト ボックス 42">
            <a:extLst>
              <a:ext uri="{FF2B5EF4-FFF2-40B4-BE49-F238E27FC236}">
                <a16:creationId xmlns:a16="http://schemas.microsoft.com/office/drawing/2014/main" id="{C679F590-1798-F145-B307-DE0B7159F3E6}"/>
              </a:ext>
            </a:extLst>
          </p:cNvPr>
          <p:cNvSpPr txBox="1"/>
          <p:nvPr/>
        </p:nvSpPr>
        <p:spPr>
          <a:xfrm>
            <a:off x="5035210" y="1496155"/>
            <a:ext cx="739603" cy="323165"/>
          </a:xfrm>
          <a:prstGeom prst="rect">
            <a:avLst/>
          </a:prstGeom>
          <a:noFill/>
        </p:spPr>
        <p:txBody>
          <a:bodyPr wrap="square" rtlCol="0">
            <a:spAutoFit/>
          </a:bodyPr>
          <a:lstStyle/>
          <a:p>
            <a:pPr algn="ctr"/>
            <a:r>
              <a:rPr kumimoji="1" lang="ja-JP" altLang="en-US" sz="1500">
                <a:solidFill>
                  <a:schemeClr val="accent1">
                    <a:lumMod val="50000"/>
                  </a:schemeClr>
                </a:solidFill>
                <a:latin typeface="Meiryo UI" panose="020B0604030504040204" pitchFamily="34" charset="-128"/>
                <a:ea typeface="Meiryo UI" panose="020B0604030504040204" pitchFamily="34" charset="-128"/>
              </a:rPr>
              <a:t>特徴</a:t>
            </a:r>
          </a:p>
        </p:txBody>
      </p:sp>
      <p:sp>
        <p:nvSpPr>
          <p:cNvPr id="6" name="テキスト ボックス 5">
            <a:extLst>
              <a:ext uri="{FF2B5EF4-FFF2-40B4-BE49-F238E27FC236}">
                <a16:creationId xmlns:a16="http://schemas.microsoft.com/office/drawing/2014/main" id="{5949CA04-F994-CB41-A9F7-DB00BFD8F160}"/>
              </a:ext>
            </a:extLst>
          </p:cNvPr>
          <p:cNvSpPr txBox="1"/>
          <p:nvPr/>
        </p:nvSpPr>
        <p:spPr>
          <a:xfrm>
            <a:off x="9540949" y="3466214"/>
            <a:ext cx="184731" cy="369332"/>
          </a:xfrm>
          <a:prstGeom prst="rect">
            <a:avLst/>
          </a:prstGeom>
          <a:noFill/>
        </p:spPr>
        <p:txBody>
          <a:bodyPr wrap="none" rtlCol="0">
            <a:spAutoFit/>
          </a:bodyPr>
          <a:lstStyle/>
          <a:p>
            <a:endParaRPr kumimoji="1" lang="ja-JP" altLang="en-US"/>
          </a:p>
        </p:txBody>
      </p:sp>
      <p:sp>
        <p:nvSpPr>
          <p:cNvPr id="14" name="テキスト ボックス 13">
            <a:extLst>
              <a:ext uri="{FF2B5EF4-FFF2-40B4-BE49-F238E27FC236}">
                <a16:creationId xmlns:a16="http://schemas.microsoft.com/office/drawing/2014/main" id="{B93A13B1-A79F-5A48-AF90-DCA933A6F93C}"/>
              </a:ext>
            </a:extLst>
          </p:cNvPr>
          <p:cNvSpPr txBox="1"/>
          <p:nvPr/>
        </p:nvSpPr>
        <p:spPr>
          <a:xfrm>
            <a:off x="10086753" y="2473842"/>
            <a:ext cx="184731" cy="369332"/>
          </a:xfrm>
          <a:prstGeom prst="rect">
            <a:avLst/>
          </a:prstGeom>
          <a:noFill/>
        </p:spPr>
        <p:txBody>
          <a:bodyPr wrap="none" rtlCol="0">
            <a:spAutoFit/>
          </a:bodyPr>
          <a:lstStyle/>
          <a:p>
            <a:endParaRPr kumimoji="1" lang="ja-JP" altLang="en-US"/>
          </a:p>
        </p:txBody>
      </p:sp>
      <p:sp>
        <p:nvSpPr>
          <p:cNvPr id="15" name="テキスト ボックス 14">
            <a:extLst>
              <a:ext uri="{FF2B5EF4-FFF2-40B4-BE49-F238E27FC236}">
                <a16:creationId xmlns:a16="http://schemas.microsoft.com/office/drawing/2014/main" id="{81947353-CE6B-5941-A69E-F8C69B4B7F8E}"/>
              </a:ext>
            </a:extLst>
          </p:cNvPr>
          <p:cNvSpPr txBox="1"/>
          <p:nvPr/>
        </p:nvSpPr>
        <p:spPr>
          <a:xfrm>
            <a:off x="-674557" y="1041816"/>
            <a:ext cx="184731" cy="369332"/>
          </a:xfrm>
          <a:prstGeom prst="rect">
            <a:avLst/>
          </a:prstGeom>
          <a:noFill/>
        </p:spPr>
        <p:txBody>
          <a:bodyPr wrap="none" rtlCol="0">
            <a:spAutoFit/>
          </a:bodyPr>
          <a:lstStyle/>
          <a:p>
            <a:endParaRPr kumimoji="1" lang="ja-JP" altLang="en-US"/>
          </a:p>
        </p:txBody>
      </p:sp>
      <p:sp>
        <p:nvSpPr>
          <p:cNvPr id="29" name="テキスト ボックス 28">
            <a:extLst>
              <a:ext uri="{FF2B5EF4-FFF2-40B4-BE49-F238E27FC236}">
                <a16:creationId xmlns:a16="http://schemas.microsoft.com/office/drawing/2014/main" id="{A694227E-35A0-BC45-B4B3-10C0BE19C792}"/>
              </a:ext>
            </a:extLst>
          </p:cNvPr>
          <p:cNvSpPr txBox="1"/>
          <p:nvPr/>
        </p:nvSpPr>
        <p:spPr>
          <a:xfrm>
            <a:off x="6223000" y="3441700"/>
            <a:ext cx="184731" cy="369332"/>
          </a:xfrm>
          <a:prstGeom prst="rect">
            <a:avLst/>
          </a:prstGeom>
          <a:noFill/>
        </p:spPr>
        <p:txBody>
          <a:bodyPr wrap="none" rtlCol="0">
            <a:spAutoFit/>
          </a:bodyPr>
          <a:lstStyle/>
          <a:p>
            <a:endParaRPr kumimoji="1" lang="ja-JP" altLang="en-US"/>
          </a:p>
        </p:txBody>
      </p:sp>
      <p:sp>
        <p:nvSpPr>
          <p:cNvPr id="30" name="テキスト ボックス 29">
            <a:extLst>
              <a:ext uri="{FF2B5EF4-FFF2-40B4-BE49-F238E27FC236}">
                <a16:creationId xmlns:a16="http://schemas.microsoft.com/office/drawing/2014/main" id="{168EF753-87BF-FA49-B3C8-FFADD62EDFAB}"/>
              </a:ext>
            </a:extLst>
          </p:cNvPr>
          <p:cNvSpPr txBox="1"/>
          <p:nvPr/>
        </p:nvSpPr>
        <p:spPr>
          <a:xfrm>
            <a:off x="5949950" y="3416300"/>
            <a:ext cx="184731" cy="369332"/>
          </a:xfrm>
          <a:prstGeom prst="rect">
            <a:avLst/>
          </a:prstGeom>
          <a:noFill/>
        </p:spPr>
        <p:txBody>
          <a:bodyPr wrap="none" rtlCol="0">
            <a:spAutoFit/>
          </a:bodyPr>
          <a:lstStyle/>
          <a:p>
            <a:endParaRPr kumimoji="1" lang="ja-JP" altLang="en-US"/>
          </a:p>
        </p:txBody>
      </p:sp>
      <p:sp>
        <p:nvSpPr>
          <p:cNvPr id="10" name="テキスト ボックス 9">
            <a:extLst>
              <a:ext uri="{FF2B5EF4-FFF2-40B4-BE49-F238E27FC236}">
                <a16:creationId xmlns:a16="http://schemas.microsoft.com/office/drawing/2014/main" id="{7324E41E-3866-E048-AA35-05280DE458D9}"/>
              </a:ext>
            </a:extLst>
          </p:cNvPr>
          <p:cNvSpPr txBox="1"/>
          <p:nvPr/>
        </p:nvSpPr>
        <p:spPr>
          <a:xfrm>
            <a:off x="9525000" y="3158067"/>
            <a:ext cx="184731" cy="369332"/>
          </a:xfrm>
          <a:prstGeom prst="rect">
            <a:avLst/>
          </a:prstGeom>
          <a:noFill/>
        </p:spPr>
        <p:txBody>
          <a:bodyPr wrap="none" rtlCol="0">
            <a:spAutoFit/>
          </a:bodyPr>
          <a:lstStyle/>
          <a:p>
            <a:endParaRPr kumimoji="1" lang="ja-JP" altLang="en-US"/>
          </a:p>
        </p:txBody>
      </p:sp>
      <p:sp>
        <p:nvSpPr>
          <p:cNvPr id="17" name="テキスト ボックス 16">
            <a:extLst>
              <a:ext uri="{FF2B5EF4-FFF2-40B4-BE49-F238E27FC236}">
                <a16:creationId xmlns:a16="http://schemas.microsoft.com/office/drawing/2014/main" id="{588061B6-B227-F945-9FD3-54E55A954891}"/>
              </a:ext>
            </a:extLst>
          </p:cNvPr>
          <p:cNvSpPr txBox="1"/>
          <p:nvPr/>
        </p:nvSpPr>
        <p:spPr>
          <a:xfrm>
            <a:off x="8390467" y="7332133"/>
            <a:ext cx="184731" cy="369332"/>
          </a:xfrm>
          <a:prstGeom prst="rect">
            <a:avLst/>
          </a:prstGeom>
          <a:noFill/>
        </p:spPr>
        <p:txBody>
          <a:bodyPr wrap="none" rtlCol="0">
            <a:spAutoFit/>
          </a:bodyPr>
          <a:lstStyle/>
          <a:p>
            <a:endParaRPr kumimoji="1" lang="ja-JP" altLang="en-US"/>
          </a:p>
        </p:txBody>
      </p:sp>
      <p:sp>
        <p:nvSpPr>
          <p:cNvPr id="18" name="テキスト ボックス 17">
            <a:extLst>
              <a:ext uri="{FF2B5EF4-FFF2-40B4-BE49-F238E27FC236}">
                <a16:creationId xmlns:a16="http://schemas.microsoft.com/office/drawing/2014/main" id="{B7B904E5-64B7-744A-9CEE-65B9899ED486}"/>
              </a:ext>
            </a:extLst>
          </p:cNvPr>
          <p:cNvSpPr txBox="1"/>
          <p:nvPr/>
        </p:nvSpPr>
        <p:spPr>
          <a:xfrm>
            <a:off x="8017933" y="-736600"/>
            <a:ext cx="184731" cy="369332"/>
          </a:xfrm>
          <a:prstGeom prst="rect">
            <a:avLst/>
          </a:prstGeom>
          <a:noFill/>
        </p:spPr>
        <p:txBody>
          <a:bodyPr wrap="none" rtlCol="0">
            <a:spAutoFit/>
          </a:bodyPr>
          <a:lstStyle/>
          <a:p>
            <a:endParaRPr kumimoji="1" lang="ja-JP" altLang="en-US"/>
          </a:p>
        </p:txBody>
      </p:sp>
      <p:cxnSp>
        <p:nvCxnSpPr>
          <p:cNvPr id="47" name="直線コネクタ 46">
            <a:extLst>
              <a:ext uri="{FF2B5EF4-FFF2-40B4-BE49-F238E27FC236}">
                <a16:creationId xmlns:a16="http://schemas.microsoft.com/office/drawing/2014/main" id="{06F736AD-50A3-9946-BE09-78B049790D86}"/>
              </a:ext>
            </a:extLst>
          </p:cNvPr>
          <p:cNvCxnSpPr>
            <a:cxnSpLocks/>
            <a:stCxn id="48" idx="3"/>
          </p:cNvCxnSpPr>
          <p:nvPr/>
        </p:nvCxnSpPr>
        <p:spPr>
          <a:xfrm>
            <a:off x="933347" y="5145172"/>
            <a:ext cx="3560089" cy="12701"/>
          </a:xfrm>
          <a:prstGeom prst="line">
            <a:avLst/>
          </a:prstGeom>
          <a:ln w="9525">
            <a:solidFill>
              <a:schemeClr val="bg2">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48" name="テキスト ボックス 47">
            <a:extLst>
              <a:ext uri="{FF2B5EF4-FFF2-40B4-BE49-F238E27FC236}">
                <a16:creationId xmlns:a16="http://schemas.microsoft.com/office/drawing/2014/main" id="{E2DC50B7-FC9D-9741-AB3D-886576F41BF6}"/>
              </a:ext>
            </a:extLst>
          </p:cNvPr>
          <p:cNvSpPr txBox="1"/>
          <p:nvPr/>
        </p:nvSpPr>
        <p:spPr>
          <a:xfrm>
            <a:off x="485901" y="5029756"/>
            <a:ext cx="447446" cy="230832"/>
          </a:xfrm>
          <a:prstGeom prst="rect">
            <a:avLst/>
          </a:prstGeom>
          <a:noFill/>
        </p:spPr>
        <p:txBody>
          <a:bodyPr wrap="square" rtlCol="0">
            <a:spAutoFit/>
          </a:bodyPr>
          <a:lstStyle/>
          <a:p>
            <a:r>
              <a:rPr lang="ja-JP" altLang="en-US" sz="900">
                <a:latin typeface="Meiryo UI" panose="020B0604030504040204" pitchFamily="34" charset="-128"/>
                <a:ea typeface="Meiryo UI" panose="020B0604030504040204" pitchFamily="34" charset="-128"/>
              </a:rPr>
              <a:t>仕様</a:t>
            </a:r>
          </a:p>
        </p:txBody>
      </p:sp>
      <p:sp>
        <p:nvSpPr>
          <p:cNvPr id="49" name="テキスト ボックス 48">
            <a:extLst>
              <a:ext uri="{FF2B5EF4-FFF2-40B4-BE49-F238E27FC236}">
                <a16:creationId xmlns:a16="http://schemas.microsoft.com/office/drawing/2014/main" id="{A01A4F1A-EF54-BF4E-99FC-739CD6DF617E}"/>
              </a:ext>
            </a:extLst>
          </p:cNvPr>
          <p:cNvSpPr txBox="1"/>
          <p:nvPr/>
        </p:nvSpPr>
        <p:spPr>
          <a:xfrm>
            <a:off x="296332" y="658339"/>
            <a:ext cx="855576" cy="276999"/>
          </a:xfrm>
          <a:prstGeom prst="rect">
            <a:avLst/>
          </a:prstGeom>
          <a:noFill/>
        </p:spPr>
        <p:txBody>
          <a:bodyPr wrap="square" rtlCol="0">
            <a:spAutoFit/>
          </a:bodyPr>
          <a:lstStyle/>
          <a:p>
            <a:pPr algn="ctr"/>
            <a:r>
              <a:rPr kumimoji="1" lang="en-US" altLang="ja-JP" sz="1200" dirty="0">
                <a:solidFill>
                  <a:schemeClr val="bg1"/>
                </a:solidFill>
                <a:latin typeface="Meiryo UI" panose="020B0604030504040204" pitchFamily="34" charset="-128"/>
                <a:ea typeface="Meiryo UI" panose="020B0604030504040204" pitchFamily="34" charset="-128"/>
              </a:rPr>
              <a:t>【</a:t>
            </a:r>
            <a:r>
              <a:rPr kumimoji="1" lang="ja-JP" altLang="en-US" sz="1200">
                <a:solidFill>
                  <a:schemeClr val="bg1"/>
                </a:solidFill>
                <a:latin typeface="Meiryo UI" panose="020B0604030504040204" pitchFamily="34" charset="-128"/>
                <a:ea typeface="Meiryo UI" panose="020B0604030504040204" pitchFamily="34" charset="-128"/>
              </a:rPr>
              <a:t>提案書</a:t>
            </a:r>
            <a:r>
              <a:rPr kumimoji="1" lang="en-US" altLang="ja-JP" sz="1200" dirty="0">
                <a:solidFill>
                  <a:schemeClr val="bg1"/>
                </a:solidFill>
                <a:latin typeface="Meiryo UI" panose="020B0604030504040204" pitchFamily="34" charset="-128"/>
                <a:ea typeface="Meiryo UI" panose="020B0604030504040204" pitchFamily="34" charset="-128"/>
              </a:rPr>
              <a:t>】</a:t>
            </a:r>
            <a:endParaRPr kumimoji="1" lang="ja-JP" altLang="en-US" sz="1200">
              <a:solidFill>
                <a:schemeClr val="bg1"/>
              </a:solidFill>
              <a:latin typeface="Meiryo UI" panose="020B0604030504040204" pitchFamily="34" charset="-128"/>
              <a:ea typeface="Meiryo UI" panose="020B0604030504040204" pitchFamily="34" charset="-128"/>
            </a:endParaRPr>
          </a:p>
        </p:txBody>
      </p:sp>
      <p:sp>
        <p:nvSpPr>
          <p:cNvPr id="52" name="テキスト ボックス 51">
            <a:extLst>
              <a:ext uri="{FF2B5EF4-FFF2-40B4-BE49-F238E27FC236}">
                <a16:creationId xmlns:a16="http://schemas.microsoft.com/office/drawing/2014/main" id="{666EFAC9-FA87-8F4E-97A7-2098EF99A221}"/>
              </a:ext>
            </a:extLst>
          </p:cNvPr>
          <p:cNvSpPr txBox="1"/>
          <p:nvPr/>
        </p:nvSpPr>
        <p:spPr>
          <a:xfrm>
            <a:off x="5932095" y="1422052"/>
            <a:ext cx="2917065" cy="2224969"/>
          </a:xfrm>
          <a:prstGeom prst="rect">
            <a:avLst/>
          </a:prstGeom>
          <a:noFill/>
        </p:spPr>
        <p:txBody>
          <a:bodyPr wrap="square" lIns="0" tIns="46800" rIns="0" spcCol="360000" rtlCol="0">
            <a:spAutoFit/>
          </a:bodyPr>
          <a:lstStyle/>
          <a:p>
            <a:pPr algn="just">
              <a:lnSpc>
                <a:spcPts val="2400"/>
              </a:lnSpc>
            </a:pPr>
            <a:r>
              <a:rPr lang="ja-JP" altLang="en-US" sz="1600" dirty="0"/>
              <a:t>スナック菓子などの袋の口を留めておくのにとっても便利なフードクリップ。非食用のお米を原材料に使用しているため</a:t>
            </a:r>
            <a:r>
              <a:rPr lang="en-US" altLang="ja-JP" sz="1600" dirty="0"/>
              <a:t>SDGs</a:t>
            </a:r>
            <a:r>
              <a:rPr lang="ja-JP" altLang="en-US" sz="1600" dirty="0"/>
              <a:t>にも貢献できるエコなアイテム。イベントの特典用などにおすすめ。 </a:t>
            </a:r>
            <a:endParaRPr lang="en-US" altLang="ja-JP" sz="1600" dirty="0">
              <a:latin typeface="Meiryo UI" panose="020B0604030504040204" pitchFamily="34" charset="-128"/>
              <a:ea typeface="Meiryo UI" panose="020B0604030504040204" pitchFamily="34" charset="-128"/>
            </a:endParaRPr>
          </a:p>
        </p:txBody>
      </p:sp>
      <p:sp>
        <p:nvSpPr>
          <p:cNvPr id="51" name="円/楕円 50">
            <a:extLst>
              <a:ext uri="{FF2B5EF4-FFF2-40B4-BE49-F238E27FC236}">
                <a16:creationId xmlns:a16="http://schemas.microsoft.com/office/drawing/2014/main" id="{29EEA60A-1EDB-A44B-893A-3A7C8D5D51EA}"/>
              </a:ext>
            </a:extLst>
          </p:cNvPr>
          <p:cNvSpPr/>
          <p:nvPr/>
        </p:nvSpPr>
        <p:spPr>
          <a:xfrm>
            <a:off x="5035845" y="534447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テキスト ボックス 52">
            <a:extLst>
              <a:ext uri="{FF2B5EF4-FFF2-40B4-BE49-F238E27FC236}">
                <a16:creationId xmlns:a16="http://schemas.microsoft.com/office/drawing/2014/main" id="{55C042B5-BEB6-154E-9A0F-527D7515FFDC}"/>
              </a:ext>
            </a:extLst>
          </p:cNvPr>
          <p:cNvSpPr txBox="1"/>
          <p:nvPr/>
        </p:nvSpPr>
        <p:spPr>
          <a:xfrm>
            <a:off x="5035210" y="5569140"/>
            <a:ext cx="739603"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お見積</a:t>
            </a:r>
          </a:p>
        </p:txBody>
      </p:sp>
      <p:cxnSp>
        <p:nvCxnSpPr>
          <p:cNvPr id="55" name="直線コネクタ 54">
            <a:extLst>
              <a:ext uri="{FF2B5EF4-FFF2-40B4-BE49-F238E27FC236}">
                <a16:creationId xmlns:a16="http://schemas.microsoft.com/office/drawing/2014/main" id="{E3841400-EED2-C34D-BCDD-C3006CC8563F}"/>
              </a:ext>
            </a:extLst>
          </p:cNvPr>
          <p:cNvCxnSpPr>
            <a:cxnSpLocks/>
          </p:cNvCxnSpPr>
          <p:nvPr/>
        </p:nvCxnSpPr>
        <p:spPr>
          <a:xfrm>
            <a:off x="5880100" y="3785632"/>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grpSp>
        <p:nvGrpSpPr>
          <p:cNvPr id="58" name="グループ化 57">
            <a:extLst>
              <a:ext uri="{FF2B5EF4-FFF2-40B4-BE49-F238E27FC236}">
                <a16:creationId xmlns:a16="http://schemas.microsoft.com/office/drawing/2014/main" id="{C8880407-59E8-D744-B368-C4DF6A8E994D}"/>
              </a:ext>
            </a:extLst>
          </p:cNvPr>
          <p:cNvGrpSpPr/>
          <p:nvPr/>
        </p:nvGrpSpPr>
        <p:grpSpPr>
          <a:xfrm>
            <a:off x="5042402" y="3830871"/>
            <a:ext cx="739603" cy="739603"/>
            <a:chOff x="5042402" y="3087009"/>
            <a:chExt cx="739603" cy="739603"/>
          </a:xfrm>
        </p:grpSpPr>
        <p:sp>
          <p:nvSpPr>
            <p:cNvPr id="59" name="円/楕円 58">
              <a:extLst>
                <a:ext uri="{FF2B5EF4-FFF2-40B4-BE49-F238E27FC236}">
                  <a16:creationId xmlns:a16="http://schemas.microsoft.com/office/drawing/2014/main" id="{C67052A6-1156-D442-9D47-A2227E7B96FF}"/>
                </a:ext>
              </a:extLst>
            </p:cNvPr>
            <p:cNvSpPr/>
            <p:nvPr/>
          </p:nvSpPr>
          <p:spPr>
            <a:xfrm>
              <a:off x="5042402" y="308700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テキスト ボックス 59">
              <a:extLst>
                <a:ext uri="{FF2B5EF4-FFF2-40B4-BE49-F238E27FC236}">
                  <a16:creationId xmlns:a16="http://schemas.microsoft.com/office/drawing/2014/main" id="{C46DE592-F853-384F-90D2-3DA64C10996F}"/>
                </a:ext>
              </a:extLst>
            </p:cNvPr>
            <p:cNvSpPr txBox="1"/>
            <p:nvPr/>
          </p:nvSpPr>
          <p:spPr>
            <a:xfrm>
              <a:off x="5135150" y="3321734"/>
              <a:ext cx="569710"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納期</a:t>
              </a:r>
            </a:p>
          </p:txBody>
        </p:sp>
      </p:grpSp>
      <p:cxnSp>
        <p:nvCxnSpPr>
          <p:cNvPr id="61" name="直線コネクタ 60">
            <a:extLst>
              <a:ext uri="{FF2B5EF4-FFF2-40B4-BE49-F238E27FC236}">
                <a16:creationId xmlns:a16="http://schemas.microsoft.com/office/drawing/2014/main" id="{44FD12B9-01EA-6045-91B8-6A6C4B42426B}"/>
              </a:ext>
            </a:extLst>
          </p:cNvPr>
          <p:cNvCxnSpPr>
            <a:cxnSpLocks/>
          </p:cNvCxnSpPr>
          <p:nvPr/>
        </p:nvCxnSpPr>
        <p:spPr>
          <a:xfrm>
            <a:off x="5880100" y="4987421"/>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sp>
        <p:nvSpPr>
          <p:cNvPr id="62" name="テキスト ボックス 61">
            <a:extLst>
              <a:ext uri="{FF2B5EF4-FFF2-40B4-BE49-F238E27FC236}">
                <a16:creationId xmlns:a16="http://schemas.microsoft.com/office/drawing/2014/main" id="{43EEDBA3-5917-5749-A207-0D444DDE7256}"/>
              </a:ext>
            </a:extLst>
          </p:cNvPr>
          <p:cNvSpPr txBox="1"/>
          <p:nvPr/>
        </p:nvSpPr>
        <p:spPr>
          <a:xfrm>
            <a:off x="6071111" y="4206067"/>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納期スペース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63" name="テキスト ボックス 62">
            <a:extLst>
              <a:ext uri="{FF2B5EF4-FFF2-40B4-BE49-F238E27FC236}">
                <a16:creationId xmlns:a16="http://schemas.microsoft.com/office/drawing/2014/main" id="{7C84D0BA-2D0E-1A41-A9F4-073730B0C0B4}"/>
              </a:ext>
            </a:extLst>
          </p:cNvPr>
          <p:cNvSpPr txBox="1"/>
          <p:nvPr/>
        </p:nvSpPr>
        <p:spPr>
          <a:xfrm>
            <a:off x="6071111" y="5565834"/>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お見積りスペース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2" name="テキスト ボックス 1">
            <a:extLst>
              <a:ext uri="{FF2B5EF4-FFF2-40B4-BE49-F238E27FC236}">
                <a16:creationId xmlns:a16="http://schemas.microsoft.com/office/drawing/2014/main" id="{8E281DBF-8DD7-8944-B461-C25086974C88}"/>
              </a:ext>
            </a:extLst>
          </p:cNvPr>
          <p:cNvSpPr txBox="1"/>
          <p:nvPr/>
        </p:nvSpPr>
        <p:spPr>
          <a:xfrm>
            <a:off x="8007178" y="-148281"/>
            <a:ext cx="184731" cy="369332"/>
          </a:xfrm>
          <a:prstGeom prst="rect">
            <a:avLst/>
          </a:prstGeom>
          <a:noFill/>
        </p:spPr>
        <p:txBody>
          <a:bodyPr wrap="none" rtlCol="0">
            <a:spAutoFit/>
          </a:bodyPr>
          <a:lstStyle/>
          <a:p>
            <a:endParaRPr kumimoji="1" lang="ja-JP" altLang="en-US"/>
          </a:p>
        </p:txBody>
      </p:sp>
      <p:pic>
        <p:nvPicPr>
          <p:cNvPr id="12" name="図 11">
            <a:extLst>
              <a:ext uri="{FF2B5EF4-FFF2-40B4-BE49-F238E27FC236}">
                <a16:creationId xmlns:a16="http://schemas.microsoft.com/office/drawing/2014/main" id="{E82AF58C-2D56-E686-17F8-67ECFADD8BC5}"/>
              </a:ext>
            </a:extLst>
          </p:cNvPr>
          <p:cNvPicPr>
            <a:picLocks noChangeAspect="1"/>
          </p:cNvPicPr>
          <p:nvPr/>
        </p:nvPicPr>
        <p:blipFill>
          <a:blip r:embed="rId5"/>
          <a:stretch>
            <a:fillRect/>
          </a:stretch>
        </p:blipFill>
        <p:spPr>
          <a:xfrm>
            <a:off x="723483" y="1411148"/>
            <a:ext cx="3597628" cy="3597628"/>
          </a:xfrm>
          <a:prstGeom prst="rect">
            <a:avLst/>
          </a:prstGeom>
        </p:spPr>
      </p:pic>
    </p:spTree>
    <p:extLst>
      <p:ext uri="{BB962C8B-B14F-4D97-AF65-F5344CB8AC3E}">
        <p14:creationId xmlns:p14="http://schemas.microsoft.com/office/powerpoint/2010/main" val="283269165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927CB9EF-4E63-C348-91C2-B4EE6CED9AEC}"/>
              </a:ext>
            </a:extLst>
          </p:cNvPr>
          <p:cNvPicPr>
            <a:picLocks noChangeAspect="1"/>
          </p:cNvPicPr>
          <p:nvPr/>
        </p:nvPicPr>
        <p:blipFill>
          <a:blip r:embed="rId3"/>
          <a:stretch>
            <a:fillRect/>
          </a:stretch>
        </p:blipFill>
        <p:spPr>
          <a:xfrm>
            <a:off x="5100223" y="4667627"/>
            <a:ext cx="722044" cy="795472"/>
          </a:xfrm>
          <a:prstGeom prst="rect">
            <a:avLst/>
          </a:prstGeom>
        </p:spPr>
      </p:pic>
      <p:pic>
        <p:nvPicPr>
          <p:cNvPr id="8" name="図 7">
            <a:extLst>
              <a:ext uri="{FF2B5EF4-FFF2-40B4-BE49-F238E27FC236}">
                <a16:creationId xmlns:a16="http://schemas.microsoft.com/office/drawing/2014/main" id="{14C963AD-CFA1-094F-903A-A75F17FBB6F3}"/>
              </a:ext>
            </a:extLst>
          </p:cNvPr>
          <p:cNvPicPr>
            <a:picLocks noChangeAspect="1"/>
          </p:cNvPicPr>
          <p:nvPr/>
        </p:nvPicPr>
        <p:blipFill>
          <a:blip r:embed="rId4"/>
          <a:stretch>
            <a:fillRect/>
          </a:stretch>
        </p:blipFill>
        <p:spPr>
          <a:xfrm>
            <a:off x="5096907" y="3119079"/>
            <a:ext cx="704222" cy="815944"/>
          </a:xfrm>
          <a:prstGeom prst="rect">
            <a:avLst/>
          </a:prstGeom>
        </p:spPr>
      </p:pic>
      <p:sp>
        <p:nvSpPr>
          <p:cNvPr id="3" name="テキスト ボックス 2">
            <a:extLst>
              <a:ext uri="{FF2B5EF4-FFF2-40B4-BE49-F238E27FC236}">
                <a16:creationId xmlns:a16="http://schemas.microsoft.com/office/drawing/2014/main" id="{4CA50E79-0AEB-4A45-90DE-1EBFEF4913AE}"/>
              </a:ext>
            </a:extLst>
          </p:cNvPr>
          <p:cNvSpPr txBox="1"/>
          <p:nvPr/>
        </p:nvSpPr>
        <p:spPr>
          <a:xfrm>
            <a:off x="1098699" y="596421"/>
            <a:ext cx="7750462" cy="400110"/>
          </a:xfrm>
          <a:prstGeom prst="rect">
            <a:avLst/>
          </a:prstGeom>
          <a:noFill/>
        </p:spPr>
        <p:txBody>
          <a:bodyPr wrap="square" rtlCol="0">
            <a:spAutoFit/>
          </a:bodyPr>
          <a:lstStyle/>
          <a:p>
            <a:pPr algn="ctr"/>
            <a:r>
              <a:rPr lang="ja-JP" altLang="en-US" sz="2000">
                <a:solidFill>
                  <a:schemeClr val="bg1"/>
                </a:solidFill>
                <a:latin typeface="Meiryo UI" panose="020B0604030504040204" pitchFamily="34" charset="-128"/>
                <a:ea typeface="Meiryo UI" panose="020B0604030504040204" pitchFamily="34" charset="-128"/>
              </a:rPr>
              <a:t>プリントコルクコースター</a:t>
            </a:r>
          </a:p>
        </p:txBody>
      </p:sp>
      <p:sp>
        <p:nvSpPr>
          <p:cNvPr id="54" name="テキスト ボックス 53">
            <a:extLst>
              <a:ext uri="{FF2B5EF4-FFF2-40B4-BE49-F238E27FC236}">
                <a16:creationId xmlns:a16="http://schemas.microsoft.com/office/drawing/2014/main" id="{DB95C43C-93E8-974D-BE0B-E4B52F6953E9}"/>
              </a:ext>
            </a:extLst>
          </p:cNvPr>
          <p:cNvSpPr txBox="1"/>
          <p:nvPr/>
        </p:nvSpPr>
        <p:spPr>
          <a:xfrm>
            <a:off x="485900" y="5252121"/>
            <a:ext cx="4140913" cy="787011"/>
          </a:xfrm>
          <a:prstGeom prst="rect">
            <a:avLst/>
          </a:prstGeom>
          <a:noFill/>
        </p:spPr>
        <p:txBody>
          <a:bodyPr wrap="square" lIns="90000" tIns="46800" rIns="0" bIns="46800" rtlCol="0">
            <a:spAutoFit/>
          </a:bodyPr>
          <a:lstStyle/>
          <a:p>
            <a:r>
              <a:rPr lang="ja-JP" altLang="en-US" sz="900">
                <a:latin typeface="Meiryo UI" panose="020B0604030504040204" pitchFamily="34" charset="-128"/>
                <a:ea typeface="Meiryo UI" panose="020B0604030504040204" pitchFamily="34" charset="-128"/>
              </a:rPr>
              <a:t>素</a:t>
            </a:r>
            <a:r>
              <a:rPr lang="en-US" altLang="ja-JP" sz="900" dirty="0">
                <a:latin typeface="Meiryo UI" panose="020B0604030504040204" pitchFamily="34" charset="-128"/>
                <a:ea typeface="Meiryo UI" panose="020B0604030504040204" pitchFamily="34" charset="-128"/>
              </a:rPr>
              <a:t>   </a:t>
            </a:r>
            <a:r>
              <a:rPr lang="ja-JP" altLang="en-US" sz="900">
                <a:latin typeface="Meiryo UI" panose="020B0604030504040204" pitchFamily="34" charset="-128"/>
                <a:ea typeface="Meiryo UI" panose="020B0604030504040204" pitchFamily="34" charset="-128"/>
              </a:rPr>
              <a:t>材：コルク</a:t>
            </a:r>
            <a:endParaRPr lang="en-US" altLang="ja-JP" sz="900" dirty="0">
              <a:latin typeface="Meiryo UI" panose="020B0604030504040204" pitchFamily="34" charset="-128"/>
              <a:ea typeface="Meiryo UI" panose="020B0604030504040204" pitchFamily="34" charset="-128"/>
            </a:endParaRPr>
          </a:p>
          <a:p>
            <a:r>
              <a:rPr lang="ja-JP" altLang="en-US" sz="900" spc="200">
                <a:latin typeface="Meiryo UI" panose="020B0604030504040204" pitchFamily="34" charset="-128"/>
                <a:ea typeface="Meiryo UI" panose="020B0604030504040204" pitchFamily="34" charset="-128"/>
              </a:rPr>
              <a:t>サイズ</a:t>
            </a:r>
            <a:r>
              <a:rPr lang="ja-JP" altLang="en-US" sz="900">
                <a:latin typeface="Meiryo UI" panose="020B0604030504040204" pitchFamily="34" charset="-128"/>
                <a:ea typeface="Meiryo UI" panose="020B0604030504040204" pitchFamily="34" charset="-128"/>
              </a:rPr>
              <a:t>：スクエア：</a:t>
            </a:r>
            <a:r>
              <a:rPr lang="en-US" altLang="ja-JP" sz="900" dirty="0">
                <a:latin typeface="Meiryo UI" panose="020B0604030504040204" pitchFamily="34" charset="-128"/>
                <a:ea typeface="Meiryo UI" panose="020B0604030504040204" pitchFamily="34" charset="-128"/>
              </a:rPr>
              <a:t>90×90mm</a:t>
            </a:r>
            <a:r>
              <a:rPr lang="ja-JP" altLang="en-US" sz="900">
                <a:latin typeface="Meiryo UI" panose="020B0604030504040204" pitchFamily="34" charset="-128"/>
                <a:ea typeface="Meiryo UI" panose="020B0604030504040204" pitchFamily="34" charset="-128"/>
              </a:rPr>
              <a:t>、サークル：</a:t>
            </a:r>
            <a:r>
              <a:rPr lang="el-GR" altLang="ja-JP" sz="900" dirty="0">
                <a:latin typeface="Meiryo UI" panose="020B0604030504040204" pitchFamily="34" charset="-128"/>
                <a:ea typeface="Meiryo UI" panose="020B0604030504040204" pitchFamily="34" charset="-128"/>
              </a:rPr>
              <a:t>φ90</a:t>
            </a:r>
            <a:r>
              <a:rPr lang="en-US" altLang="ja-JP" sz="900" dirty="0">
                <a:latin typeface="Meiryo UI" panose="020B0604030504040204" pitchFamily="34" charset="-128"/>
                <a:ea typeface="Meiryo UI" panose="020B0604030504040204" pitchFamily="34" charset="-128"/>
              </a:rPr>
              <a:t>mm</a:t>
            </a:r>
          </a:p>
          <a:p>
            <a:r>
              <a:rPr lang="ja-JP" altLang="en-US" sz="900">
                <a:latin typeface="Meiryo UI" panose="020B0604030504040204" pitchFamily="34" charset="-128"/>
                <a:ea typeface="Meiryo UI" panose="020B0604030504040204" pitchFamily="34" charset="-128"/>
              </a:rPr>
              <a:t>　　　　　（包装形態：透明袋（印刷なしの場合は添付））</a:t>
            </a:r>
            <a:r>
              <a:rPr lang="en-US" altLang="ja-JP" sz="900" dirty="0">
                <a:latin typeface="Meiryo UI" panose="020B0604030504040204" pitchFamily="34" charset="-128"/>
                <a:ea typeface="Meiryo UI" panose="020B0604030504040204" pitchFamily="34" charset="-128"/>
              </a:rPr>
              <a:t> </a:t>
            </a:r>
          </a:p>
          <a:p>
            <a:r>
              <a:rPr lang="ja-JP" altLang="en-US" sz="900">
                <a:latin typeface="Meiryo UI" panose="020B0604030504040204" pitchFamily="34" charset="-128"/>
                <a:ea typeface="Meiryo UI" panose="020B0604030504040204" pitchFamily="34" charset="-128"/>
              </a:rPr>
              <a:t>重</a:t>
            </a:r>
            <a:r>
              <a:rPr lang="en-US" altLang="ja-JP" sz="900" dirty="0">
                <a:latin typeface="Meiryo UI" panose="020B0604030504040204" pitchFamily="34" charset="-128"/>
                <a:ea typeface="Meiryo UI" panose="020B0604030504040204" pitchFamily="34" charset="-128"/>
              </a:rPr>
              <a:t>   </a:t>
            </a:r>
            <a:r>
              <a:rPr lang="ja-JP" altLang="en-US" sz="900">
                <a:latin typeface="Meiryo UI" panose="020B0604030504040204" pitchFamily="34" charset="-128"/>
                <a:ea typeface="Meiryo UI" panose="020B0604030504040204" pitchFamily="34" charset="-128"/>
              </a:rPr>
              <a:t>量：スクエア：約</a:t>
            </a:r>
            <a:r>
              <a:rPr lang="en-US" altLang="ja-JP" sz="900" dirty="0">
                <a:latin typeface="Meiryo UI" panose="020B0604030504040204" pitchFamily="34" charset="-128"/>
                <a:ea typeface="Meiryo UI" panose="020B0604030504040204" pitchFamily="34" charset="-128"/>
              </a:rPr>
              <a:t>6g</a:t>
            </a:r>
            <a:r>
              <a:rPr lang="ja-JP" altLang="en-US" sz="900">
                <a:latin typeface="Meiryo UI" panose="020B0604030504040204" pitchFamily="34" charset="-128"/>
                <a:ea typeface="Meiryo UI" panose="020B0604030504040204" pitchFamily="34" charset="-128"/>
              </a:rPr>
              <a:t>、サークル：約</a:t>
            </a:r>
            <a:r>
              <a:rPr lang="en-US" altLang="ja-JP" sz="900" dirty="0">
                <a:latin typeface="Meiryo UI" panose="020B0604030504040204" pitchFamily="34" charset="-128"/>
                <a:ea typeface="Meiryo UI" panose="020B0604030504040204" pitchFamily="34" charset="-128"/>
              </a:rPr>
              <a:t>5g</a:t>
            </a:r>
          </a:p>
          <a:p>
            <a:r>
              <a:rPr lang="ja-JP" altLang="en-US" sz="900">
                <a:latin typeface="Meiryo UI" panose="020B0604030504040204" pitchFamily="34" charset="-128"/>
                <a:ea typeface="Meiryo UI" panose="020B0604030504040204" pitchFamily="34" charset="-128"/>
              </a:rPr>
              <a:t>備</a:t>
            </a:r>
            <a:r>
              <a:rPr lang="en-US" altLang="ja-JP" sz="900" dirty="0">
                <a:latin typeface="Meiryo UI" panose="020B0604030504040204" pitchFamily="34" charset="-128"/>
                <a:ea typeface="Meiryo UI" panose="020B0604030504040204" pitchFamily="34" charset="-128"/>
              </a:rPr>
              <a:t>   </a:t>
            </a:r>
            <a:r>
              <a:rPr lang="ja-JP" altLang="en-US" sz="900">
                <a:latin typeface="Meiryo UI" panose="020B0604030504040204" pitchFamily="34" charset="-128"/>
                <a:ea typeface="Meiryo UI" panose="020B0604030504040204" pitchFamily="34" charset="-128"/>
              </a:rPr>
              <a:t>考：スクエア・サークル</a:t>
            </a:r>
            <a:endParaRPr lang="en-US" altLang="ja-JP" sz="900" dirty="0">
              <a:latin typeface="Meiryo UI" panose="020B0604030504040204" pitchFamily="34" charset="-128"/>
              <a:ea typeface="Meiryo UI" panose="020B0604030504040204" pitchFamily="34" charset="-128"/>
            </a:endParaRPr>
          </a:p>
        </p:txBody>
      </p:sp>
      <p:sp>
        <p:nvSpPr>
          <p:cNvPr id="4" name="テキスト ボックス 3">
            <a:extLst>
              <a:ext uri="{FF2B5EF4-FFF2-40B4-BE49-F238E27FC236}">
                <a16:creationId xmlns:a16="http://schemas.microsoft.com/office/drawing/2014/main" id="{131A1040-38AB-0647-BD57-A8AE861D20F5}"/>
              </a:ext>
            </a:extLst>
          </p:cNvPr>
          <p:cNvSpPr txBox="1"/>
          <p:nvPr/>
        </p:nvSpPr>
        <p:spPr>
          <a:xfrm>
            <a:off x="8151628" y="4033284"/>
            <a:ext cx="184731" cy="369332"/>
          </a:xfrm>
          <a:prstGeom prst="rect">
            <a:avLst/>
          </a:prstGeom>
          <a:noFill/>
        </p:spPr>
        <p:txBody>
          <a:bodyPr wrap="none" rtlCol="0">
            <a:spAutoFit/>
          </a:bodyPr>
          <a:lstStyle/>
          <a:p>
            <a:endParaRPr kumimoji="1" lang="ja-JP" altLang="en-US"/>
          </a:p>
        </p:txBody>
      </p:sp>
      <p:sp>
        <p:nvSpPr>
          <p:cNvPr id="7" name="テキスト ボックス 6">
            <a:extLst>
              <a:ext uri="{FF2B5EF4-FFF2-40B4-BE49-F238E27FC236}">
                <a16:creationId xmlns:a16="http://schemas.microsoft.com/office/drawing/2014/main" id="{6E0DEE68-B29B-4E44-B075-EC371AE600A8}"/>
              </a:ext>
            </a:extLst>
          </p:cNvPr>
          <p:cNvSpPr txBox="1"/>
          <p:nvPr/>
        </p:nvSpPr>
        <p:spPr>
          <a:xfrm>
            <a:off x="9838660" y="3926958"/>
            <a:ext cx="184731" cy="369332"/>
          </a:xfrm>
          <a:prstGeom prst="rect">
            <a:avLst/>
          </a:prstGeom>
          <a:noFill/>
        </p:spPr>
        <p:txBody>
          <a:bodyPr wrap="none" rtlCol="0">
            <a:spAutoFit/>
          </a:bodyPr>
          <a:lstStyle/>
          <a:p>
            <a:endParaRPr kumimoji="1" lang="ja-JP" altLang="en-US"/>
          </a:p>
        </p:txBody>
      </p:sp>
      <p:sp>
        <p:nvSpPr>
          <p:cNvPr id="9" name="円/楕円 8">
            <a:extLst>
              <a:ext uri="{FF2B5EF4-FFF2-40B4-BE49-F238E27FC236}">
                <a16:creationId xmlns:a16="http://schemas.microsoft.com/office/drawing/2014/main" id="{5071E141-4680-1C45-8E9F-3E48DC46BD1C}"/>
              </a:ext>
            </a:extLst>
          </p:cNvPr>
          <p:cNvSpPr/>
          <p:nvPr/>
        </p:nvSpPr>
        <p:spPr>
          <a:xfrm>
            <a:off x="5035845" y="1268518"/>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4"/>
              </a:solidFill>
            </a:endParaRPr>
          </a:p>
        </p:txBody>
      </p:sp>
      <p:sp>
        <p:nvSpPr>
          <p:cNvPr id="43" name="テキスト ボックス 42">
            <a:extLst>
              <a:ext uri="{FF2B5EF4-FFF2-40B4-BE49-F238E27FC236}">
                <a16:creationId xmlns:a16="http://schemas.microsoft.com/office/drawing/2014/main" id="{C679F590-1798-F145-B307-DE0B7159F3E6}"/>
              </a:ext>
            </a:extLst>
          </p:cNvPr>
          <p:cNvSpPr txBox="1"/>
          <p:nvPr/>
        </p:nvSpPr>
        <p:spPr>
          <a:xfrm>
            <a:off x="5035210" y="1496155"/>
            <a:ext cx="739603" cy="323165"/>
          </a:xfrm>
          <a:prstGeom prst="rect">
            <a:avLst/>
          </a:prstGeom>
          <a:noFill/>
        </p:spPr>
        <p:txBody>
          <a:bodyPr wrap="square" rtlCol="0">
            <a:spAutoFit/>
          </a:bodyPr>
          <a:lstStyle/>
          <a:p>
            <a:pPr algn="ctr"/>
            <a:r>
              <a:rPr kumimoji="1" lang="ja-JP" altLang="en-US" sz="1500">
                <a:solidFill>
                  <a:schemeClr val="accent1">
                    <a:lumMod val="50000"/>
                  </a:schemeClr>
                </a:solidFill>
                <a:latin typeface="Meiryo UI" panose="020B0604030504040204" pitchFamily="34" charset="-128"/>
                <a:ea typeface="Meiryo UI" panose="020B0604030504040204" pitchFamily="34" charset="-128"/>
              </a:rPr>
              <a:t>特徴</a:t>
            </a:r>
          </a:p>
        </p:txBody>
      </p:sp>
      <p:sp>
        <p:nvSpPr>
          <p:cNvPr id="6" name="テキスト ボックス 5">
            <a:extLst>
              <a:ext uri="{FF2B5EF4-FFF2-40B4-BE49-F238E27FC236}">
                <a16:creationId xmlns:a16="http://schemas.microsoft.com/office/drawing/2014/main" id="{5949CA04-F994-CB41-A9F7-DB00BFD8F160}"/>
              </a:ext>
            </a:extLst>
          </p:cNvPr>
          <p:cNvSpPr txBox="1"/>
          <p:nvPr/>
        </p:nvSpPr>
        <p:spPr>
          <a:xfrm>
            <a:off x="9540949" y="3466214"/>
            <a:ext cx="184731" cy="369332"/>
          </a:xfrm>
          <a:prstGeom prst="rect">
            <a:avLst/>
          </a:prstGeom>
          <a:noFill/>
        </p:spPr>
        <p:txBody>
          <a:bodyPr wrap="none" rtlCol="0">
            <a:spAutoFit/>
          </a:bodyPr>
          <a:lstStyle/>
          <a:p>
            <a:endParaRPr kumimoji="1" lang="ja-JP" altLang="en-US"/>
          </a:p>
        </p:txBody>
      </p:sp>
      <p:sp>
        <p:nvSpPr>
          <p:cNvPr id="14" name="テキスト ボックス 13">
            <a:extLst>
              <a:ext uri="{FF2B5EF4-FFF2-40B4-BE49-F238E27FC236}">
                <a16:creationId xmlns:a16="http://schemas.microsoft.com/office/drawing/2014/main" id="{B93A13B1-A79F-5A48-AF90-DCA933A6F93C}"/>
              </a:ext>
            </a:extLst>
          </p:cNvPr>
          <p:cNvSpPr txBox="1"/>
          <p:nvPr/>
        </p:nvSpPr>
        <p:spPr>
          <a:xfrm>
            <a:off x="10086753" y="2473842"/>
            <a:ext cx="184731" cy="369332"/>
          </a:xfrm>
          <a:prstGeom prst="rect">
            <a:avLst/>
          </a:prstGeom>
          <a:noFill/>
        </p:spPr>
        <p:txBody>
          <a:bodyPr wrap="none" rtlCol="0">
            <a:spAutoFit/>
          </a:bodyPr>
          <a:lstStyle/>
          <a:p>
            <a:endParaRPr kumimoji="1" lang="ja-JP" altLang="en-US"/>
          </a:p>
        </p:txBody>
      </p:sp>
      <p:sp>
        <p:nvSpPr>
          <p:cNvPr id="15" name="テキスト ボックス 14">
            <a:extLst>
              <a:ext uri="{FF2B5EF4-FFF2-40B4-BE49-F238E27FC236}">
                <a16:creationId xmlns:a16="http://schemas.microsoft.com/office/drawing/2014/main" id="{81947353-CE6B-5941-A69E-F8C69B4B7F8E}"/>
              </a:ext>
            </a:extLst>
          </p:cNvPr>
          <p:cNvSpPr txBox="1"/>
          <p:nvPr/>
        </p:nvSpPr>
        <p:spPr>
          <a:xfrm>
            <a:off x="-674557" y="1041816"/>
            <a:ext cx="184731" cy="369332"/>
          </a:xfrm>
          <a:prstGeom prst="rect">
            <a:avLst/>
          </a:prstGeom>
          <a:noFill/>
        </p:spPr>
        <p:txBody>
          <a:bodyPr wrap="none" rtlCol="0">
            <a:spAutoFit/>
          </a:bodyPr>
          <a:lstStyle/>
          <a:p>
            <a:endParaRPr kumimoji="1" lang="ja-JP" altLang="en-US"/>
          </a:p>
        </p:txBody>
      </p:sp>
      <p:sp>
        <p:nvSpPr>
          <p:cNvPr id="29" name="テキスト ボックス 28">
            <a:extLst>
              <a:ext uri="{FF2B5EF4-FFF2-40B4-BE49-F238E27FC236}">
                <a16:creationId xmlns:a16="http://schemas.microsoft.com/office/drawing/2014/main" id="{A694227E-35A0-BC45-B4B3-10C0BE19C792}"/>
              </a:ext>
            </a:extLst>
          </p:cNvPr>
          <p:cNvSpPr txBox="1"/>
          <p:nvPr/>
        </p:nvSpPr>
        <p:spPr>
          <a:xfrm>
            <a:off x="6223000" y="3441700"/>
            <a:ext cx="184731" cy="369332"/>
          </a:xfrm>
          <a:prstGeom prst="rect">
            <a:avLst/>
          </a:prstGeom>
          <a:noFill/>
        </p:spPr>
        <p:txBody>
          <a:bodyPr wrap="none" rtlCol="0">
            <a:spAutoFit/>
          </a:bodyPr>
          <a:lstStyle/>
          <a:p>
            <a:endParaRPr kumimoji="1" lang="ja-JP" altLang="en-US"/>
          </a:p>
        </p:txBody>
      </p:sp>
      <p:sp>
        <p:nvSpPr>
          <p:cNvPr id="30" name="テキスト ボックス 29">
            <a:extLst>
              <a:ext uri="{FF2B5EF4-FFF2-40B4-BE49-F238E27FC236}">
                <a16:creationId xmlns:a16="http://schemas.microsoft.com/office/drawing/2014/main" id="{168EF753-87BF-FA49-B3C8-FFADD62EDFAB}"/>
              </a:ext>
            </a:extLst>
          </p:cNvPr>
          <p:cNvSpPr txBox="1"/>
          <p:nvPr/>
        </p:nvSpPr>
        <p:spPr>
          <a:xfrm>
            <a:off x="5949950" y="3416300"/>
            <a:ext cx="184731" cy="369332"/>
          </a:xfrm>
          <a:prstGeom prst="rect">
            <a:avLst/>
          </a:prstGeom>
          <a:noFill/>
        </p:spPr>
        <p:txBody>
          <a:bodyPr wrap="none" rtlCol="0">
            <a:spAutoFit/>
          </a:bodyPr>
          <a:lstStyle/>
          <a:p>
            <a:endParaRPr kumimoji="1" lang="ja-JP" altLang="en-US"/>
          </a:p>
        </p:txBody>
      </p:sp>
      <p:sp>
        <p:nvSpPr>
          <p:cNvPr id="10" name="テキスト ボックス 9">
            <a:extLst>
              <a:ext uri="{FF2B5EF4-FFF2-40B4-BE49-F238E27FC236}">
                <a16:creationId xmlns:a16="http://schemas.microsoft.com/office/drawing/2014/main" id="{7324E41E-3866-E048-AA35-05280DE458D9}"/>
              </a:ext>
            </a:extLst>
          </p:cNvPr>
          <p:cNvSpPr txBox="1"/>
          <p:nvPr/>
        </p:nvSpPr>
        <p:spPr>
          <a:xfrm>
            <a:off x="9525000" y="3158067"/>
            <a:ext cx="184731" cy="369332"/>
          </a:xfrm>
          <a:prstGeom prst="rect">
            <a:avLst/>
          </a:prstGeom>
          <a:noFill/>
        </p:spPr>
        <p:txBody>
          <a:bodyPr wrap="none" rtlCol="0">
            <a:spAutoFit/>
          </a:bodyPr>
          <a:lstStyle/>
          <a:p>
            <a:endParaRPr kumimoji="1" lang="ja-JP" altLang="en-US"/>
          </a:p>
        </p:txBody>
      </p:sp>
      <p:sp>
        <p:nvSpPr>
          <p:cNvPr id="17" name="テキスト ボックス 16">
            <a:extLst>
              <a:ext uri="{FF2B5EF4-FFF2-40B4-BE49-F238E27FC236}">
                <a16:creationId xmlns:a16="http://schemas.microsoft.com/office/drawing/2014/main" id="{588061B6-B227-F945-9FD3-54E55A954891}"/>
              </a:ext>
            </a:extLst>
          </p:cNvPr>
          <p:cNvSpPr txBox="1"/>
          <p:nvPr/>
        </p:nvSpPr>
        <p:spPr>
          <a:xfrm>
            <a:off x="8390467" y="7332133"/>
            <a:ext cx="184731" cy="369332"/>
          </a:xfrm>
          <a:prstGeom prst="rect">
            <a:avLst/>
          </a:prstGeom>
          <a:noFill/>
        </p:spPr>
        <p:txBody>
          <a:bodyPr wrap="none" rtlCol="0">
            <a:spAutoFit/>
          </a:bodyPr>
          <a:lstStyle/>
          <a:p>
            <a:endParaRPr kumimoji="1" lang="ja-JP" altLang="en-US"/>
          </a:p>
        </p:txBody>
      </p:sp>
      <p:sp>
        <p:nvSpPr>
          <p:cNvPr id="18" name="テキスト ボックス 17">
            <a:extLst>
              <a:ext uri="{FF2B5EF4-FFF2-40B4-BE49-F238E27FC236}">
                <a16:creationId xmlns:a16="http://schemas.microsoft.com/office/drawing/2014/main" id="{B7B904E5-64B7-744A-9CEE-65B9899ED486}"/>
              </a:ext>
            </a:extLst>
          </p:cNvPr>
          <p:cNvSpPr txBox="1"/>
          <p:nvPr/>
        </p:nvSpPr>
        <p:spPr>
          <a:xfrm>
            <a:off x="8017933" y="-736600"/>
            <a:ext cx="184731" cy="369332"/>
          </a:xfrm>
          <a:prstGeom prst="rect">
            <a:avLst/>
          </a:prstGeom>
          <a:noFill/>
        </p:spPr>
        <p:txBody>
          <a:bodyPr wrap="none" rtlCol="0">
            <a:spAutoFit/>
          </a:bodyPr>
          <a:lstStyle/>
          <a:p>
            <a:endParaRPr kumimoji="1" lang="ja-JP" altLang="en-US"/>
          </a:p>
        </p:txBody>
      </p:sp>
      <p:cxnSp>
        <p:nvCxnSpPr>
          <p:cNvPr id="47" name="直線コネクタ 46">
            <a:extLst>
              <a:ext uri="{FF2B5EF4-FFF2-40B4-BE49-F238E27FC236}">
                <a16:creationId xmlns:a16="http://schemas.microsoft.com/office/drawing/2014/main" id="{06F736AD-50A3-9946-BE09-78B049790D86}"/>
              </a:ext>
            </a:extLst>
          </p:cNvPr>
          <p:cNvCxnSpPr>
            <a:cxnSpLocks/>
            <a:stCxn id="48" idx="3"/>
          </p:cNvCxnSpPr>
          <p:nvPr/>
        </p:nvCxnSpPr>
        <p:spPr>
          <a:xfrm>
            <a:off x="933347" y="5145172"/>
            <a:ext cx="3560089" cy="12701"/>
          </a:xfrm>
          <a:prstGeom prst="line">
            <a:avLst/>
          </a:prstGeom>
          <a:ln w="9525">
            <a:solidFill>
              <a:schemeClr val="bg2">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48" name="テキスト ボックス 47">
            <a:extLst>
              <a:ext uri="{FF2B5EF4-FFF2-40B4-BE49-F238E27FC236}">
                <a16:creationId xmlns:a16="http://schemas.microsoft.com/office/drawing/2014/main" id="{E2DC50B7-FC9D-9741-AB3D-886576F41BF6}"/>
              </a:ext>
            </a:extLst>
          </p:cNvPr>
          <p:cNvSpPr txBox="1"/>
          <p:nvPr/>
        </p:nvSpPr>
        <p:spPr>
          <a:xfrm>
            <a:off x="485901" y="5029756"/>
            <a:ext cx="447446" cy="230832"/>
          </a:xfrm>
          <a:prstGeom prst="rect">
            <a:avLst/>
          </a:prstGeom>
          <a:noFill/>
        </p:spPr>
        <p:txBody>
          <a:bodyPr wrap="square" rtlCol="0">
            <a:spAutoFit/>
          </a:bodyPr>
          <a:lstStyle/>
          <a:p>
            <a:r>
              <a:rPr lang="ja-JP" altLang="en-US" sz="900">
                <a:latin typeface="Meiryo UI" panose="020B0604030504040204" pitchFamily="34" charset="-128"/>
                <a:ea typeface="Meiryo UI" panose="020B0604030504040204" pitchFamily="34" charset="-128"/>
              </a:rPr>
              <a:t>仕様</a:t>
            </a:r>
          </a:p>
        </p:txBody>
      </p:sp>
      <p:sp>
        <p:nvSpPr>
          <p:cNvPr id="49" name="テキスト ボックス 48">
            <a:extLst>
              <a:ext uri="{FF2B5EF4-FFF2-40B4-BE49-F238E27FC236}">
                <a16:creationId xmlns:a16="http://schemas.microsoft.com/office/drawing/2014/main" id="{A01A4F1A-EF54-BF4E-99FC-739CD6DF617E}"/>
              </a:ext>
            </a:extLst>
          </p:cNvPr>
          <p:cNvSpPr txBox="1"/>
          <p:nvPr/>
        </p:nvSpPr>
        <p:spPr>
          <a:xfrm>
            <a:off x="296332" y="658339"/>
            <a:ext cx="855576" cy="276999"/>
          </a:xfrm>
          <a:prstGeom prst="rect">
            <a:avLst/>
          </a:prstGeom>
          <a:noFill/>
        </p:spPr>
        <p:txBody>
          <a:bodyPr wrap="square" rtlCol="0">
            <a:spAutoFit/>
          </a:bodyPr>
          <a:lstStyle/>
          <a:p>
            <a:pPr algn="ctr"/>
            <a:r>
              <a:rPr kumimoji="1" lang="en-US" altLang="ja-JP" sz="1200" dirty="0">
                <a:solidFill>
                  <a:schemeClr val="bg1"/>
                </a:solidFill>
                <a:latin typeface="Meiryo UI" panose="020B0604030504040204" pitchFamily="34" charset="-128"/>
                <a:ea typeface="Meiryo UI" panose="020B0604030504040204" pitchFamily="34" charset="-128"/>
              </a:rPr>
              <a:t>【</a:t>
            </a:r>
            <a:r>
              <a:rPr kumimoji="1" lang="ja-JP" altLang="en-US" sz="1200">
                <a:solidFill>
                  <a:schemeClr val="bg1"/>
                </a:solidFill>
                <a:latin typeface="Meiryo UI" panose="020B0604030504040204" pitchFamily="34" charset="-128"/>
                <a:ea typeface="Meiryo UI" panose="020B0604030504040204" pitchFamily="34" charset="-128"/>
              </a:rPr>
              <a:t>提案書</a:t>
            </a:r>
            <a:r>
              <a:rPr kumimoji="1" lang="en-US" altLang="ja-JP" sz="1200" dirty="0">
                <a:solidFill>
                  <a:schemeClr val="bg1"/>
                </a:solidFill>
                <a:latin typeface="Meiryo UI" panose="020B0604030504040204" pitchFamily="34" charset="-128"/>
                <a:ea typeface="Meiryo UI" panose="020B0604030504040204" pitchFamily="34" charset="-128"/>
              </a:rPr>
              <a:t>】</a:t>
            </a:r>
            <a:endParaRPr kumimoji="1" lang="ja-JP" altLang="en-US" sz="1200">
              <a:solidFill>
                <a:schemeClr val="bg1"/>
              </a:solidFill>
              <a:latin typeface="Meiryo UI" panose="020B0604030504040204" pitchFamily="34" charset="-128"/>
              <a:ea typeface="Meiryo UI" panose="020B0604030504040204" pitchFamily="34" charset="-128"/>
            </a:endParaRPr>
          </a:p>
        </p:txBody>
      </p:sp>
      <p:sp>
        <p:nvSpPr>
          <p:cNvPr id="52" name="テキスト ボックス 51">
            <a:extLst>
              <a:ext uri="{FF2B5EF4-FFF2-40B4-BE49-F238E27FC236}">
                <a16:creationId xmlns:a16="http://schemas.microsoft.com/office/drawing/2014/main" id="{666EFAC9-FA87-8F4E-97A7-2098EF99A221}"/>
              </a:ext>
            </a:extLst>
          </p:cNvPr>
          <p:cNvSpPr txBox="1"/>
          <p:nvPr/>
        </p:nvSpPr>
        <p:spPr>
          <a:xfrm>
            <a:off x="5932095" y="1422052"/>
            <a:ext cx="2917065" cy="1903856"/>
          </a:xfrm>
          <a:prstGeom prst="rect">
            <a:avLst/>
          </a:prstGeom>
          <a:noFill/>
        </p:spPr>
        <p:txBody>
          <a:bodyPr wrap="square" lIns="0" tIns="46800" rIns="0" spcCol="360000" rtlCol="0">
            <a:spAutoFit/>
          </a:bodyPr>
          <a:lstStyle/>
          <a:p>
            <a:pPr algn="just">
              <a:lnSpc>
                <a:spcPts val="2400"/>
              </a:lnSpc>
            </a:pPr>
            <a:r>
              <a:rPr lang="ja-JP" altLang="en-US" sz="1600">
                <a:latin typeface="Meiryo UI" panose="020B0604030504040204" pitchFamily="34" charset="-128"/>
                <a:ea typeface="Meiryo UI" panose="020B0604030504040204" pitchFamily="34" charset="-128"/>
              </a:rPr>
              <a:t>飲食店の店内をはじめ、家庭やオフィスでも便利に活用できることからノベルティグッズとしても人気の高いコルク製のコースターです。プリント面も広いのでプロモーション効果も抜群！</a:t>
            </a:r>
          </a:p>
          <a:p>
            <a:pPr algn="just">
              <a:lnSpc>
                <a:spcPts val="2400"/>
              </a:lnSpc>
            </a:pPr>
            <a:endParaRPr lang="ja-JP" altLang="en-US" sz="1600">
              <a:latin typeface="Meiryo UI" panose="020B0604030504040204" pitchFamily="34" charset="-128"/>
              <a:ea typeface="Meiryo UI" panose="020B0604030504040204" pitchFamily="34" charset="-128"/>
            </a:endParaRPr>
          </a:p>
        </p:txBody>
      </p:sp>
      <p:sp>
        <p:nvSpPr>
          <p:cNvPr id="51" name="円/楕円 50">
            <a:extLst>
              <a:ext uri="{FF2B5EF4-FFF2-40B4-BE49-F238E27FC236}">
                <a16:creationId xmlns:a16="http://schemas.microsoft.com/office/drawing/2014/main" id="{29EEA60A-1EDB-A44B-893A-3A7C8D5D51EA}"/>
              </a:ext>
            </a:extLst>
          </p:cNvPr>
          <p:cNvSpPr/>
          <p:nvPr/>
        </p:nvSpPr>
        <p:spPr>
          <a:xfrm>
            <a:off x="5035845" y="534447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テキスト ボックス 52">
            <a:extLst>
              <a:ext uri="{FF2B5EF4-FFF2-40B4-BE49-F238E27FC236}">
                <a16:creationId xmlns:a16="http://schemas.microsoft.com/office/drawing/2014/main" id="{55C042B5-BEB6-154E-9A0F-527D7515FFDC}"/>
              </a:ext>
            </a:extLst>
          </p:cNvPr>
          <p:cNvSpPr txBox="1"/>
          <p:nvPr/>
        </p:nvSpPr>
        <p:spPr>
          <a:xfrm>
            <a:off x="5035210" y="5569140"/>
            <a:ext cx="739603"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お見積</a:t>
            </a:r>
          </a:p>
        </p:txBody>
      </p:sp>
      <p:cxnSp>
        <p:nvCxnSpPr>
          <p:cNvPr id="55" name="直線コネクタ 54">
            <a:extLst>
              <a:ext uri="{FF2B5EF4-FFF2-40B4-BE49-F238E27FC236}">
                <a16:creationId xmlns:a16="http://schemas.microsoft.com/office/drawing/2014/main" id="{E3841400-EED2-C34D-BCDD-C3006CC8563F}"/>
              </a:ext>
            </a:extLst>
          </p:cNvPr>
          <p:cNvCxnSpPr>
            <a:cxnSpLocks/>
          </p:cNvCxnSpPr>
          <p:nvPr/>
        </p:nvCxnSpPr>
        <p:spPr>
          <a:xfrm>
            <a:off x="5880100" y="3785632"/>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grpSp>
        <p:nvGrpSpPr>
          <p:cNvPr id="58" name="グループ化 57">
            <a:extLst>
              <a:ext uri="{FF2B5EF4-FFF2-40B4-BE49-F238E27FC236}">
                <a16:creationId xmlns:a16="http://schemas.microsoft.com/office/drawing/2014/main" id="{C8880407-59E8-D744-B368-C4DF6A8E994D}"/>
              </a:ext>
            </a:extLst>
          </p:cNvPr>
          <p:cNvGrpSpPr/>
          <p:nvPr/>
        </p:nvGrpSpPr>
        <p:grpSpPr>
          <a:xfrm>
            <a:off x="5042402" y="3830871"/>
            <a:ext cx="739603" cy="739603"/>
            <a:chOff x="5042402" y="3087009"/>
            <a:chExt cx="739603" cy="739603"/>
          </a:xfrm>
        </p:grpSpPr>
        <p:sp>
          <p:nvSpPr>
            <p:cNvPr id="59" name="円/楕円 58">
              <a:extLst>
                <a:ext uri="{FF2B5EF4-FFF2-40B4-BE49-F238E27FC236}">
                  <a16:creationId xmlns:a16="http://schemas.microsoft.com/office/drawing/2014/main" id="{C67052A6-1156-D442-9D47-A2227E7B96FF}"/>
                </a:ext>
              </a:extLst>
            </p:cNvPr>
            <p:cNvSpPr/>
            <p:nvPr/>
          </p:nvSpPr>
          <p:spPr>
            <a:xfrm>
              <a:off x="5042402" y="308700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テキスト ボックス 59">
              <a:extLst>
                <a:ext uri="{FF2B5EF4-FFF2-40B4-BE49-F238E27FC236}">
                  <a16:creationId xmlns:a16="http://schemas.microsoft.com/office/drawing/2014/main" id="{C46DE592-F853-384F-90D2-3DA64C10996F}"/>
                </a:ext>
              </a:extLst>
            </p:cNvPr>
            <p:cNvSpPr txBox="1"/>
            <p:nvPr/>
          </p:nvSpPr>
          <p:spPr>
            <a:xfrm>
              <a:off x="5135150" y="3321734"/>
              <a:ext cx="569710"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納期</a:t>
              </a:r>
            </a:p>
          </p:txBody>
        </p:sp>
      </p:grpSp>
      <p:cxnSp>
        <p:nvCxnSpPr>
          <p:cNvPr id="61" name="直線コネクタ 60">
            <a:extLst>
              <a:ext uri="{FF2B5EF4-FFF2-40B4-BE49-F238E27FC236}">
                <a16:creationId xmlns:a16="http://schemas.microsoft.com/office/drawing/2014/main" id="{44FD12B9-01EA-6045-91B8-6A6C4B42426B}"/>
              </a:ext>
            </a:extLst>
          </p:cNvPr>
          <p:cNvCxnSpPr>
            <a:cxnSpLocks/>
          </p:cNvCxnSpPr>
          <p:nvPr/>
        </p:nvCxnSpPr>
        <p:spPr>
          <a:xfrm>
            <a:off x="5880100" y="4987421"/>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sp>
        <p:nvSpPr>
          <p:cNvPr id="62" name="テキスト ボックス 61">
            <a:extLst>
              <a:ext uri="{FF2B5EF4-FFF2-40B4-BE49-F238E27FC236}">
                <a16:creationId xmlns:a16="http://schemas.microsoft.com/office/drawing/2014/main" id="{43EEDBA3-5917-5749-A207-0D444DDE7256}"/>
              </a:ext>
            </a:extLst>
          </p:cNvPr>
          <p:cNvSpPr txBox="1"/>
          <p:nvPr/>
        </p:nvSpPr>
        <p:spPr>
          <a:xfrm>
            <a:off x="6071111" y="4206067"/>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納期スペース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63" name="テキスト ボックス 62">
            <a:extLst>
              <a:ext uri="{FF2B5EF4-FFF2-40B4-BE49-F238E27FC236}">
                <a16:creationId xmlns:a16="http://schemas.microsoft.com/office/drawing/2014/main" id="{7C84D0BA-2D0E-1A41-A9F4-073730B0C0B4}"/>
              </a:ext>
            </a:extLst>
          </p:cNvPr>
          <p:cNvSpPr txBox="1"/>
          <p:nvPr/>
        </p:nvSpPr>
        <p:spPr>
          <a:xfrm>
            <a:off x="6071111" y="5565834"/>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お見積りスペース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2" name="テキスト ボックス 1">
            <a:extLst>
              <a:ext uri="{FF2B5EF4-FFF2-40B4-BE49-F238E27FC236}">
                <a16:creationId xmlns:a16="http://schemas.microsoft.com/office/drawing/2014/main" id="{8E281DBF-8DD7-8944-B461-C25086974C88}"/>
              </a:ext>
            </a:extLst>
          </p:cNvPr>
          <p:cNvSpPr txBox="1"/>
          <p:nvPr/>
        </p:nvSpPr>
        <p:spPr>
          <a:xfrm>
            <a:off x="8007178" y="-148281"/>
            <a:ext cx="184731" cy="369332"/>
          </a:xfrm>
          <a:prstGeom prst="rect">
            <a:avLst/>
          </a:prstGeom>
          <a:noFill/>
        </p:spPr>
        <p:txBody>
          <a:bodyPr wrap="none" rtlCol="0">
            <a:spAutoFit/>
          </a:bodyPr>
          <a:lstStyle/>
          <a:p>
            <a:endParaRPr kumimoji="1" lang="ja-JP" altLang="en-US"/>
          </a:p>
        </p:txBody>
      </p:sp>
      <p:pic>
        <p:nvPicPr>
          <p:cNvPr id="16" name="図 15">
            <a:extLst>
              <a:ext uri="{FF2B5EF4-FFF2-40B4-BE49-F238E27FC236}">
                <a16:creationId xmlns:a16="http://schemas.microsoft.com/office/drawing/2014/main" id="{C1CD208A-9E03-B24A-803F-340B09DE1C09}"/>
              </a:ext>
            </a:extLst>
          </p:cNvPr>
          <p:cNvPicPr>
            <a:picLocks noChangeAspect="1"/>
          </p:cNvPicPr>
          <p:nvPr/>
        </p:nvPicPr>
        <p:blipFill>
          <a:blip r:embed="rId5"/>
          <a:stretch>
            <a:fillRect/>
          </a:stretch>
        </p:blipFill>
        <p:spPr>
          <a:xfrm>
            <a:off x="627897" y="3060138"/>
            <a:ext cx="2325945" cy="1875369"/>
          </a:xfrm>
          <a:prstGeom prst="rect">
            <a:avLst/>
          </a:prstGeom>
        </p:spPr>
      </p:pic>
      <p:pic>
        <p:nvPicPr>
          <p:cNvPr id="12" name="図 11">
            <a:extLst>
              <a:ext uri="{FF2B5EF4-FFF2-40B4-BE49-F238E27FC236}">
                <a16:creationId xmlns:a16="http://schemas.microsoft.com/office/drawing/2014/main" id="{EC517C7F-EA48-D740-B9AD-419E87353080}"/>
              </a:ext>
            </a:extLst>
          </p:cNvPr>
          <p:cNvPicPr>
            <a:picLocks noChangeAspect="1"/>
          </p:cNvPicPr>
          <p:nvPr/>
        </p:nvPicPr>
        <p:blipFill>
          <a:blip r:embed="rId6"/>
          <a:stretch>
            <a:fillRect/>
          </a:stretch>
        </p:blipFill>
        <p:spPr>
          <a:xfrm>
            <a:off x="2164514" y="1326610"/>
            <a:ext cx="2286441" cy="2016123"/>
          </a:xfrm>
          <a:prstGeom prst="rect">
            <a:avLst/>
          </a:prstGeom>
        </p:spPr>
      </p:pic>
    </p:spTree>
    <p:extLst>
      <p:ext uri="{BB962C8B-B14F-4D97-AF65-F5344CB8AC3E}">
        <p14:creationId xmlns:p14="http://schemas.microsoft.com/office/powerpoint/2010/main" val="54450546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927CB9EF-4E63-C348-91C2-B4EE6CED9AEC}"/>
              </a:ext>
            </a:extLst>
          </p:cNvPr>
          <p:cNvPicPr>
            <a:picLocks noChangeAspect="1"/>
          </p:cNvPicPr>
          <p:nvPr/>
        </p:nvPicPr>
        <p:blipFill>
          <a:blip r:embed="rId3"/>
          <a:stretch>
            <a:fillRect/>
          </a:stretch>
        </p:blipFill>
        <p:spPr>
          <a:xfrm>
            <a:off x="5100223" y="4667627"/>
            <a:ext cx="722044" cy="795472"/>
          </a:xfrm>
          <a:prstGeom prst="rect">
            <a:avLst/>
          </a:prstGeom>
        </p:spPr>
      </p:pic>
      <p:pic>
        <p:nvPicPr>
          <p:cNvPr id="8" name="図 7">
            <a:extLst>
              <a:ext uri="{FF2B5EF4-FFF2-40B4-BE49-F238E27FC236}">
                <a16:creationId xmlns:a16="http://schemas.microsoft.com/office/drawing/2014/main" id="{14C963AD-CFA1-094F-903A-A75F17FBB6F3}"/>
              </a:ext>
            </a:extLst>
          </p:cNvPr>
          <p:cNvPicPr>
            <a:picLocks noChangeAspect="1"/>
          </p:cNvPicPr>
          <p:nvPr/>
        </p:nvPicPr>
        <p:blipFill>
          <a:blip r:embed="rId4"/>
          <a:stretch>
            <a:fillRect/>
          </a:stretch>
        </p:blipFill>
        <p:spPr>
          <a:xfrm>
            <a:off x="5096907" y="3119079"/>
            <a:ext cx="704222" cy="815944"/>
          </a:xfrm>
          <a:prstGeom prst="rect">
            <a:avLst/>
          </a:prstGeom>
        </p:spPr>
      </p:pic>
      <p:sp>
        <p:nvSpPr>
          <p:cNvPr id="3" name="テキスト ボックス 2">
            <a:extLst>
              <a:ext uri="{FF2B5EF4-FFF2-40B4-BE49-F238E27FC236}">
                <a16:creationId xmlns:a16="http://schemas.microsoft.com/office/drawing/2014/main" id="{4CA50E79-0AEB-4A45-90DE-1EBFEF4913AE}"/>
              </a:ext>
            </a:extLst>
          </p:cNvPr>
          <p:cNvSpPr txBox="1"/>
          <p:nvPr/>
        </p:nvSpPr>
        <p:spPr>
          <a:xfrm>
            <a:off x="1098699" y="596421"/>
            <a:ext cx="7750462" cy="400110"/>
          </a:xfrm>
          <a:prstGeom prst="rect">
            <a:avLst/>
          </a:prstGeom>
          <a:noFill/>
        </p:spPr>
        <p:txBody>
          <a:bodyPr wrap="square" rtlCol="0">
            <a:spAutoFit/>
          </a:bodyPr>
          <a:lstStyle/>
          <a:p>
            <a:pPr algn="ctr"/>
            <a:r>
              <a:rPr lang="ja-JP" altLang="en-US" sz="2000">
                <a:solidFill>
                  <a:schemeClr val="bg1"/>
                </a:solidFill>
                <a:latin typeface="Meiryo UI" panose="020B0604030504040204" pitchFamily="34" charset="-128"/>
                <a:ea typeface="Meiryo UI" panose="020B0604030504040204" pitchFamily="34" charset="-128"/>
              </a:rPr>
              <a:t>カスタムデザイン付箋セット</a:t>
            </a:r>
            <a:r>
              <a:rPr lang="en-US" altLang="ja-JP" sz="2000" dirty="0">
                <a:solidFill>
                  <a:schemeClr val="bg1"/>
                </a:solidFill>
                <a:latin typeface="Meiryo UI" panose="020B0604030504040204" pitchFamily="34" charset="-128"/>
                <a:ea typeface="Meiryo UI" panose="020B0604030504040204" pitchFamily="34" charset="-128"/>
              </a:rPr>
              <a:t>(M)</a:t>
            </a:r>
            <a:endParaRPr lang="ja-JP" altLang="en-US" sz="2000">
              <a:solidFill>
                <a:schemeClr val="bg1"/>
              </a:solidFill>
              <a:latin typeface="Meiryo UI" panose="020B0604030504040204" pitchFamily="34" charset="-128"/>
              <a:ea typeface="Meiryo UI" panose="020B0604030504040204" pitchFamily="34" charset="-128"/>
            </a:endParaRPr>
          </a:p>
        </p:txBody>
      </p:sp>
      <p:sp>
        <p:nvSpPr>
          <p:cNvPr id="54" name="テキスト ボックス 53">
            <a:extLst>
              <a:ext uri="{FF2B5EF4-FFF2-40B4-BE49-F238E27FC236}">
                <a16:creationId xmlns:a16="http://schemas.microsoft.com/office/drawing/2014/main" id="{DB95C43C-93E8-974D-BE0B-E4B52F6953E9}"/>
              </a:ext>
            </a:extLst>
          </p:cNvPr>
          <p:cNvSpPr txBox="1"/>
          <p:nvPr/>
        </p:nvSpPr>
        <p:spPr>
          <a:xfrm>
            <a:off x="485900" y="5252121"/>
            <a:ext cx="4140913" cy="371513"/>
          </a:xfrm>
          <a:prstGeom prst="rect">
            <a:avLst/>
          </a:prstGeom>
          <a:noFill/>
        </p:spPr>
        <p:txBody>
          <a:bodyPr wrap="square" lIns="90000" tIns="46800" rIns="0" bIns="46800" rtlCol="0">
            <a:spAutoFit/>
          </a:bodyPr>
          <a:lstStyle/>
          <a:p>
            <a:r>
              <a:rPr lang="ja-JP" altLang="en-US" sz="900">
                <a:latin typeface="Meiryo UI" panose="020B0604030504040204" pitchFamily="34" charset="-128"/>
                <a:ea typeface="Meiryo UI" panose="020B0604030504040204" pitchFamily="34" charset="-128"/>
              </a:rPr>
              <a:t>素</a:t>
            </a:r>
            <a:r>
              <a:rPr lang="en-US" altLang="ja-JP" sz="900" dirty="0">
                <a:latin typeface="Meiryo UI" panose="020B0604030504040204" pitchFamily="34" charset="-128"/>
                <a:ea typeface="Meiryo UI" panose="020B0604030504040204" pitchFamily="34" charset="-128"/>
              </a:rPr>
              <a:t>   </a:t>
            </a:r>
            <a:r>
              <a:rPr lang="ja-JP" altLang="en-US" sz="900">
                <a:latin typeface="Meiryo UI" panose="020B0604030504040204" pitchFamily="34" charset="-128"/>
                <a:ea typeface="Meiryo UI" panose="020B0604030504040204" pitchFamily="34" charset="-128"/>
              </a:rPr>
              <a:t>材：紙</a:t>
            </a:r>
            <a:r>
              <a:rPr lang="en-US" altLang="ja-JP" sz="900" dirty="0">
                <a:latin typeface="Meiryo UI" panose="020B0604030504040204" pitchFamily="34" charset="-128"/>
                <a:ea typeface="Meiryo UI" panose="020B0604030504040204" pitchFamily="34" charset="-128"/>
              </a:rPr>
              <a:t>(</a:t>
            </a:r>
            <a:r>
              <a:rPr lang="ja-JP" altLang="en-US" sz="900">
                <a:latin typeface="Meiryo UI" panose="020B0604030504040204" pitchFamily="34" charset="-128"/>
                <a:ea typeface="Meiryo UI" panose="020B0604030504040204" pitchFamily="34" charset="-128"/>
              </a:rPr>
              <a:t>各色約</a:t>
            </a:r>
            <a:r>
              <a:rPr lang="en-US" altLang="ja-JP" sz="900" dirty="0">
                <a:latin typeface="Meiryo UI" panose="020B0604030504040204" pitchFamily="34" charset="-128"/>
                <a:ea typeface="Meiryo UI" panose="020B0604030504040204" pitchFamily="34" charset="-128"/>
              </a:rPr>
              <a:t>60</a:t>
            </a:r>
            <a:r>
              <a:rPr lang="ja-JP" altLang="en-US" sz="900">
                <a:latin typeface="Meiryo UI" panose="020B0604030504040204" pitchFamily="34" charset="-128"/>
                <a:ea typeface="Meiryo UI" panose="020B0604030504040204" pitchFamily="34" charset="-128"/>
              </a:rPr>
              <a:t>枚</a:t>
            </a:r>
            <a:r>
              <a:rPr lang="en-US" altLang="ja-JP" sz="900" dirty="0">
                <a:latin typeface="Meiryo UI" panose="020B0604030504040204" pitchFamily="34" charset="-128"/>
                <a:ea typeface="Meiryo UI" panose="020B0604030504040204" pitchFamily="34" charset="-128"/>
              </a:rPr>
              <a:t>)</a:t>
            </a:r>
          </a:p>
          <a:p>
            <a:r>
              <a:rPr lang="ja-JP" altLang="en-US" sz="900" spc="200">
                <a:latin typeface="Meiryo UI" panose="020B0604030504040204" pitchFamily="34" charset="-128"/>
                <a:ea typeface="Meiryo UI" panose="020B0604030504040204" pitchFamily="34" charset="-128"/>
              </a:rPr>
              <a:t>サイズ</a:t>
            </a:r>
            <a:r>
              <a:rPr lang="ja-JP" altLang="en-US" sz="900">
                <a:latin typeface="Meiryo UI" panose="020B0604030504040204" pitchFamily="34" charset="-128"/>
                <a:ea typeface="Meiryo UI" panose="020B0604030504040204" pitchFamily="34" charset="-128"/>
              </a:rPr>
              <a:t>：</a:t>
            </a:r>
            <a:r>
              <a:rPr lang="en-US" altLang="ja-JP" sz="900" dirty="0">
                <a:latin typeface="Meiryo UI" panose="020B0604030504040204" pitchFamily="34" charset="-128"/>
                <a:ea typeface="Meiryo UI" panose="020B0604030504040204" pitchFamily="34" charset="-128"/>
              </a:rPr>
              <a:t>75×50×7mm</a:t>
            </a:r>
            <a:r>
              <a:rPr lang="ja-JP" altLang="en-US" sz="900">
                <a:latin typeface="Meiryo UI" panose="020B0604030504040204" pitchFamily="34" charset="-128"/>
                <a:ea typeface="Meiryo UI" panose="020B0604030504040204" pitchFamily="34" charset="-128"/>
              </a:rPr>
              <a:t>（包装形態：</a:t>
            </a:r>
            <a:r>
              <a:rPr lang="en-US" altLang="ja-JP" sz="900" dirty="0">
                <a:latin typeface="Meiryo UI" panose="020B0604030504040204" pitchFamily="34" charset="-128"/>
                <a:ea typeface="Meiryo UI" panose="020B0604030504040204" pitchFamily="34" charset="-128"/>
              </a:rPr>
              <a:t>OPP</a:t>
            </a:r>
            <a:r>
              <a:rPr lang="ja-JP" altLang="en-US" sz="900">
                <a:latin typeface="Meiryo UI" panose="020B0604030504040204" pitchFamily="34" charset="-128"/>
                <a:ea typeface="Meiryo UI" panose="020B0604030504040204" pitchFamily="34" charset="-128"/>
              </a:rPr>
              <a:t>袋）</a:t>
            </a:r>
            <a:endParaRPr lang="en-US" altLang="ja-JP" sz="900" dirty="0">
              <a:latin typeface="Meiryo UI" panose="020B0604030504040204" pitchFamily="34" charset="-128"/>
              <a:ea typeface="Meiryo UI" panose="020B0604030504040204" pitchFamily="34" charset="-128"/>
            </a:endParaRPr>
          </a:p>
        </p:txBody>
      </p:sp>
      <p:sp>
        <p:nvSpPr>
          <p:cNvPr id="4" name="テキスト ボックス 3">
            <a:extLst>
              <a:ext uri="{FF2B5EF4-FFF2-40B4-BE49-F238E27FC236}">
                <a16:creationId xmlns:a16="http://schemas.microsoft.com/office/drawing/2014/main" id="{131A1040-38AB-0647-BD57-A8AE861D20F5}"/>
              </a:ext>
            </a:extLst>
          </p:cNvPr>
          <p:cNvSpPr txBox="1"/>
          <p:nvPr/>
        </p:nvSpPr>
        <p:spPr>
          <a:xfrm>
            <a:off x="8151628" y="4033284"/>
            <a:ext cx="184731" cy="369332"/>
          </a:xfrm>
          <a:prstGeom prst="rect">
            <a:avLst/>
          </a:prstGeom>
          <a:noFill/>
        </p:spPr>
        <p:txBody>
          <a:bodyPr wrap="none" rtlCol="0">
            <a:spAutoFit/>
          </a:bodyPr>
          <a:lstStyle/>
          <a:p>
            <a:endParaRPr kumimoji="1" lang="ja-JP" altLang="en-US"/>
          </a:p>
        </p:txBody>
      </p:sp>
      <p:sp>
        <p:nvSpPr>
          <p:cNvPr id="7" name="テキスト ボックス 6">
            <a:extLst>
              <a:ext uri="{FF2B5EF4-FFF2-40B4-BE49-F238E27FC236}">
                <a16:creationId xmlns:a16="http://schemas.microsoft.com/office/drawing/2014/main" id="{6E0DEE68-B29B-4E44-B075-EC371AE600A8}"/>
              </a:ext>
            </a:extLst>
          </p:cNvPr>
          <p:cNvSpPr txBox="1"/>
          <p:nvPr/>
        </p:nvSpPr>
        <p:spPr>
          <a:xfrm>
            <a:off x="9838660" y="3926958"/>
            <a:ext cx="184731" cy="369332"/>
          </a:xfrm>
          <a:prstGeom prst="rect">
            <a:avLst/>
          </a:prstGeom>
          <a:noFill/>
        </p:spPr>
        <p:txBody>
          <a:bodyPr wrap="none" rtlCol="0">
            <a:spAutoFit/>
          </a:bodyPr>
          <a:lstStyle/>
          <a:p>
            <a:endParaRPr kumimoji="1" lang="ja-JP" altLang="en-US"/>
          </a:p>
        </p:txBody>
      </p:sp>
      <p:sp>
        <p:nvSpPr>
          <p:cNvPr id="9" name="円/楕円 8">
            <a:extLst>
              <a:ext uri="{FF2B5EF4-FFF2-40B4-BE49-F238E27FC236}">
                <a16:creationId xmlns:a16="http://schemas.microsoft.com/office/drawing/2014/main" id="{5071E141-4680-1C45-8E9F-3E48DC46BD1C}"/>
              </a:ext>
            </a:extLst>
          </p:cNvPr>
          <p:cNvSpPr/>
          <p:nvPr/>
        </p:nvSpPr>
        <p:spPr>
          <a:xfrm>
            <a:off x="5035845" y="1268518"/>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4"/>
              </a:solidFill>
            </a:endParaRPr>
          </a:p>
        </p:txBody>
      </p:sp>
      <p:sp>
        <p:nvSpPr>
          <p:cNvPr id="43" name="テキスト ボックス 42">
            <a:extLst>
              <a:ext uri="{FF2B5EF4-FFF2-40B4-BE49-F238E27FC236}">
                <a16:creationId xmlns:a16="http://schemas.microsoft.com/office/drawing/2014/main" id="{C679F590-1798-F145-B307-DE0B7159F3E6}"/>
              </a:ext>
            </a:extLst>
          </p:cNvPr>
          <p:cNvSpPr txBox="1"/>
          <p:nvPr/>
        </p:nvSpPr>
        <p:spPr>
          <a:xfrm>
            <a:off x="5035210" y="1496155"/>
            <a:ext cx="739603" cy="323165"/>
          </a:xfrm>
          <a:prstGeom prst="rect">
            <a:avLst/>
          </a:prstGeom>
          <a:noFill/>
        </p:spPr>
        <p:txBody>
          <a:bodyPr wrap="square" rtlCol="0">
            <a:spAutoFit/>
          </a:bodyPr>
          <a:lstStyle/>
          <a:p>
            <a:pPr algn="ctr"/>
            <a:r>
              <a:rPr kumimoji="1" lang="ja-JP" altLang="en-US" sz="1500">
                <a:solidFill>
                  <a:schemeClr val="accent1">
                    <a:lumMod val="50000"/>
                  </a:schemeClr>
                </a:solidFill>
                <a:latin typeface="Meiryo UI" panose="020B0604030504040204" pitchFamily="34" charset="-128"/>
                <a:ea typeface="Meiryo UI" panose="020B0604030504040204" pitchFamily="34" charset="-128"/>
              </a:rPr>
              <a:t>特徴</a:t>
            </a:r>
          </a:p>
        </p:txBody>
      </p:sp>
      <p:sp>
        <p:nvSpPr>
          <p:cNvPr id="6" name="テキスト ボックス 5">
            <a:extLst>
              <a:ext uri="{FF2B5EF4-FFF2-40B4-BE49-F238E27FC236}">
                <a16:creationId xmlns:a16="http://schemas.microsoft.com/office/drawing/2014/main" id="{5949CA04-F994-CB41-A9F7-DB00BFD8F160}"/>
              </a:ext>
            </a:extLst>
          </p:cNvPr>
          <p:cNvSpPr txBox="1"/>
          <p:nvPr/>
        </p:nvSpPr>
        <p:spPr>
          <a:xfrm>
            <a:off x="9540949" y="3466214"/>
            <a:ext cx="184731" cy="369332"/>
          </a:xfrm>
          <a:prstGeom prst="rect">
            <a:avLst/>
          </a:prstGeom>
          <a:noFill/>
        </p:spPr>
        <p:txBody>
          <a:bodyPr wrap="none" rtlCol="0">
            <a:spAutoFit/>
          </a:bodyPr>
          <a:lstStyle/>
          <a:p>
            <a:endParaRPr kumimoji="1" lang="ja-JP" altLang="en-US"/>
          </a:p>
        </p:txBody>
      </p:sp>
      <p:sp>
        <p:nvSpPr>
          <p:cNvPr id="14" name="テキスト ボックス 13">
            <a:extLst>
              <a:ext uri="{FF2B5EF4-FFF2-40B4-BE49-F238E27FC236}">
                <a16:creationId xmlns:a16="http://schemas.microsoft.com/office/drawing/2014/main" id="{B93A13B1-A79F-5A48-AF90-DCA933A6F93C}"/>
              </a:ext>
            </a:extLst>
          </p:cNvPr>
          <p:cNvSpPr txBox="1"/>
          <p:nvPr/>
        </p:nvSpPr>
        <p:spPr>
          <a:xfrm>
            <a:off x="10086753" y="2473842"/>
            <a:ext cx="184731" cy="369332"/>
          </a:xfrm>
          <a:prstGeom prst="rect">
            <a:avLst/>
          </a:prstGeom>
          <a:noFill/>
        </p:spPr>
        <p:txBody>
          <a:bodyPr wrap="none" rtlCol="0">
            <a:spAutoFit/>
          </a:bodyPr>
          <a:lstStyle/>
          <a:p>
            <a:endParaRPr kumimoji="1" lang="ja-JP" altLang="en-US"/>
          </a:p>
        </p:txBody>
      </p:sp>
      <p:sp>
        <p:nvSpPr>
          <p:cNvPr id="15" name="テキスト ボックス 14">
            <a:extLst>
              <a:ext uri="{FF2B5EF4-FFF2-40B4-BE49-F238E27FC236}">
                <a16:creationId xmlns:a16="http://schemas.microsoft.com/office/drawing/2014/main" id="{81947353-CE6B-5941-A69E-F8C69B4B7F8E}"/>
              </a:ext>
            </a:extLst>
          </p:cNvPr>
          <p:cNvSpPr txBox="1"/>
          <p:nvPr/>
        </p:nvSpPr>
        <p:spPr>
          <a:xfrm>
            <a:off x="-674557" y="1041816"/>
            <a:ext cx="184731" cy="369332"/>
          </a:xfrm>
          <a:prstGeom prst="rect">
            <a:avLst/>
          </a:prstGeom>
          <a:noFill/>
        </p:spPr>
        <p:txBody>
          <a:bodyPr wrap="none" rtlCol="0">
            <a:spAutoFit/>
          </a:bodyPr>
          <a:lstStyle/>
          <a:p>
            <a:endParaRPr kumimoji="1" lang="ja-JP" altLang="en-US"/>
          </a:p>
        </p:txBody>
      </p:sp>
      <p:sp>
        <p:nvSpPr>
          <p:cNvPr id="29" name="テキスト ボックス 28">
            <a:extLst>
              <a:ext uri="{FF2B5EF4-FFF2-40B4-BE49-F238E27FC236}">
                <a16:creationId xmlns:a16="http://schemas.microsoft.com/office/drawing/2014/main" id="{A694227E-35A0-BC45-B4B3-10C0BE19C792}"/>
              </a:ext>
            </a:extLst>
          </p:cNvPr>
          <p:cNvSpPr txBox="1"/>
          <p:nvPr/>
        </p:nvSpPr>
        <p:spPr>
          <a:xfrm>
            <a:off x="6223000" y="3441700"/>
            <a:ext cx="184731" cy="369332"/>
          </a:xfrm>
          <a:prstGeom prst="rect">
            <a:avLst/>
          </a:prstGeom>
          <a:noFill/>
        </p:spPr>
        <p:txBody>
          <a:bodyPr wrap="none" rtlCol="0">
            <a:spAutoFit/>
          </a:bodyPr>
          <a:lstStyle/>
          <a:p>
            <a:endParaRPr kumimoji="1" lang="ja-JP" altLang="en-US"/>
          </a:p>
        </p:txBody>
      </p:sp>
      <p:sp>
        <p:nvSpPr>
          <p:cNvPr id="30" name="テキスト ボックス 29">
            <a:extLst>
              <a:ext uri="{FF2B5EF4-FFF2-40B4-BE49-F238E27FC236}">
                <a16:creationId xmlns:a16="http://schemas.microsoft.com/office/drawing/2014/main" id="{168EF753-87BF-FA49-B3C8-FFADD62EDFAB}"/>
              </a:ext>
            </a:extLst>
          </p:cNvPr>
          <p:cNvSpPr txBox="1"/>
          <p:nvPr/>
        </p:nvSpPr>
        <p:spPr>
          <a:xfrm>
            <a:off x="5949950" y="3416300"/>
            <a:ext cx="184731" cy="369332"/>
          </a:xfrm>
          <a:prstGeom prst="rect">
            <a:avLst/>
          </a:prstGeom>
          <a:noFill/>
        </p:spPr>
        <p:txBody>
          <a:bodyPr wrap="none" rtlCol="0">
            <a:spAutoFit/>
          </a:bodyPr>
          <a:lstStyle/>
          <a:p>
            <a:endParaRPr kumimoji="1" lang="ja-JP" altLang="en-US"/>
          </a:p>
        </p:txBody>
      </p:sp>
      <p:sp>
        <p:nvSpPr>
          <p:cNvPr id="10" name="テキスト ボックス 9">
            <a:extLst>
              <a:ext uri="{FF2B5EF4-FFF2-40B4-BE49-F238E27FC236}">
                <a16:creationId xmlns:a16="http://schemas.microsoft.com/office/drawing/2014/main" id="{7324E41E-3866-E048-AA35-05280DE458D9}"/>
              </a:ext>
            </a:extLst>
          </p:cNvPr>
          <p:cNvSpPr txBox="1"/>
          <p:nvPr/>
        </p:nvSpPr>
        <p:spPr>
          <a:xfrm>
            <a:off x="9525000" y="3158067"/>
            <a:ext cx="184731" cy="369332"/>
          </a:xfrm>
          <a:prstGeom prst="rect">
            <a:avLst/>
          </a:prstGeom>
          <a:noFill/>
        </p:spPr>
        <p:txBody>
          <a:bodyPr wrap="none" rtlCol="0">
            <a:spAutoFit/>
          </a:bodyPr>
          <a:lstStyle/>
          <a:p>
            <a:endParaRPr kumimoji="1" lang="ja-JP" altLang="en-US"/>
          </a:p>
        </p:txBody>
      </p:sp>
      <p:sp>
        <p:nvSpPr>
          <p:cNvPr id="17" name="テキスト ボックス 16">
            <a:extLst>
              <a:ext uri="{FF2B5EF4-FFF2-40B4-BE49-F238E27FC236}">
                <a16:creationId xmlns:a16="http://schemas.microsoft.com/office/drawing/2014/main" id="{588061B6-B227-F945-9FD3-54E55A954891}"/>
              </a:ext>
            </a:extLst>
          </p:cNvPr>
          <p:cNvSpPr txBox="1"/>
          <p:nvPr/>
        </p:nvSpPr>
        <p:spPr>
          <a:xfrm>
            <a:off x="8390467" y="7332133"/>
            <a:ext cx="184731" cy="369332"/>
          </a:xfrm>
          <a:prstGeom prst="rect">
            <a:avLst/>
          </a:prstGeom>
          <a:noFill/>
        </p:spPr>
        <p:txBody>
          <a:bodyPr wrap="none" rtlCol="0">
            <a:spAutoFit/>
          </a:bodyPr>
          <a:lstStyle/>
          <a:p>
            <a:endParaRPr kumimoji="1" lang="ja-JP" altLang="en-US"/>
          </a:p>
        </p:txBody>
      </p:sp>
      <p:sp>
        <p:nvSpPr>
          <p:cNvPr id="18" name="テキスト ボックス 17">
            <a:extLst>
              <a:ext uri="{FF2B5EF4-FFF2-40B4-BE49-F238E27FC236}">
                <a16:creationId xmlns:a16="http://schemas.microsoft.com/office/drawing/2014/main" id="{B7B904E5-64B7-744A-9CEE-65B9899ED486}"/>
              </a:ext>
            </a:extLst>
          </p:cNvPr>
          <p:cNvSpPr txBox="1"/>
          <p:nvPr/>
        </p:nvSpPr>
        <p:spPr>
          <a:xfrm>
            <a:off x="8017933" y="-736600"/>
            <a:ext cx="184731" cy="369332"/>
          </a:xfrm>
          <a:prstGeom prst="rect">
            <a:avLst/>
          </a:prstGeom>
          <a:noFill/>
        </p:spPr>
        <p:txBody>
          <a:bodyPr wrap="none" rtlCol="0">
            <a:spAutoFit/>
          </a:bodyPr>
          <a:lstStyle/>
          <a:p>
            <a:endParaRPr kumimoji="1" lang="ja-JP" altLang="en-US"/>
          </a:p>
        </p:txBody>
      </p:sp>
      <p:cxnSp>
        <p:nvCxnSpPr>
          <p:cNvPr id="47" name="直線コネクタ 46">
            <a:extLst>
              <a:ext uri="{FF2B5EF4-FFF2-40B4-BE49-F238E27FC236}">
                <a16:creationId xmlns:a16="http://schemas.microsoft.com/office/drawing/2014/main" id="{06F736AD-50A3-9946-BE09-78B049790D86}"/>
              </a:ext>
            </a:extLst>
          </p:cNvPr>
          <p:cNvCxnSpPr>
            <a:cxnSpLocks/>
            <a:stCxn id="48" idx="3"/>
          </p:cNvCxnSpPr>
          <p:nvPr/>
        </p:nvCxnSpPr>
        <p:spPr>
          <a:xfrm>
            <a:off x="933347" y="5145172"/>
            <a:ext cx="3560089" cy="12701"/>
          </a:xfrm>
          <a:prstGeom prst="line">
            <a:avLst/>
          </a:prstGeom>
          <a:ln w="9525">
            <a:solidFill>
              <a:schemeClr val="bg2">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48" name="テキスト ボックス 47">
            <a:extLst>
              <a:ext uri="{FF2B5EF4-FFF2-40B4-BE49-F238E27FC236}">
                <a16:creationId xmlns:a16="http://schemas.microsoft.com/office/drawing/2014/main" id="{E2DC50B7-FC9D-9741-AB3D-886576F41BF6}"/>
              </a:ext>
            </a:extLst>
          </p:cNvPr>
          <p:cNvSpPr txBox="1"/>
          <p:nvPr/>
        </p:nvSpPr>
        <p:spPr>
          <a:xfrm>
            <a:off x="485901" y="5029756"/>
            <a:ext cx="447446" cy="230832"/>
          </a:xfrm>
          <a:prstGeom prst="rect">
            <a:avLst/>
          </a:prstGeom>
          <a:noFill/>
        </p:spPr>
        <p:txBody>
          <a:bodyPr wrap="square" rtlCol="0">
            <a:spAutoFit/>
          </a:bodyPr>
          <a:lstStyle/>
          <a:p>
            <a:r>
              <a:rPr lang="ja-JP" altLang="en-US" sz="900">
                <a:latin typeface="Meiryo UI" panose="020B0604030504040204" pitchFamily="34" charset="-128"/>
                <a:ea typeface="Meiryo UI" panose="020B0604030504040204" pitchFamily="34" charset="-128"/>
              </a:rPr>
              <a:t>仕様</a:t>
            </a:r>
          </a:p>
        </p:txBody>
      </p:sp>
      <p:sp>
        <p:nvSpPr>
          <p:cNvPr id="49" name="テキスト ボックス 48">
            <a:extLst>
              <a:ext uri="{FF2B5EF4-FFF2-40B4-BE49-F238E27FC236}">
                <a16:creationId xmlns:a16="http://schemas.microsoft.com/office/drawing/2014/main" id="{A01A4F1A-EF54-BF4E-99FC-739CD6DF617E}"/>
              </a:ext>
            </a:extLst>
          </p:cNvPr>
          <p:cNvSpPr txBox="1"/>
          <p:nvPr/>
        </p:nvSpPr>
        <p:spPr>
          <a:xfrm>
            <a:off x="296332" y="658339"/>
            <a:ext cx="855576" cy="276999"/>
          </a:xfrm>
          <a:prstGeom prst="rect">
            <a:avLst/>
          </a:prstGeom>
          <a:noFill/>
        </p:spPr>
        <p:txBody>
          <a:bodyPr wrap="square" rtlCol="0">
            <a:spAutoFit/>
          </a:bodyPr>
          <a:lstStyle/>
          <a:p>
            <a:pPr algn="ctr"/>
            <a:r>
              <a:rPr kumimoji="1" lang="en-US" altLang="ja-JP" sz="1200" dirty="0">
                <a:solidFill>
                  <a:schemeClr val="bg1"/>
                </a:solidFill>
                <a:latin typeface="Meiryo UI" panose="020B0604030504040204" pitchFamily="34" charset="-128"/>
                <a:ea typeface="Meiryo UI" panose="020B0604030504040204" pitchFamily="34" charset="-128"/>
              </a:rPr>
              <a:t>【</a:t>
            </a:r>
            <a:r>
              <a:rPr kumimoji="1" lang="ja-JP" altLang="en-US" sz="1200">
                <a:solidFill>
                  <a:schemeClr val="bg1"/>
                </a:solidFill>
                <a:latin typeface="Meiryo UI" panose="020B0604030504040204" pitchFamily="34" charset="-128"/>
                <a:ea typeface="Meiryo UI" panose="020B0604030504040204" pitchFamily="34" charset="-128"/>
              </a:rPr>
              <a:t>提案書</a:t>
            </a:r>
            <a:r>
              <a:rPr kumimoji="1" lang="en-US" altLang="ja-JP" sz="1200" dirty="0">
                <a:solidFill>
                  <a:schemeClr val="bg1"/>
                </a:solidFill>
                <a:latin typeface="Meiryo UI" panose="020B0604030504040204" pitchFamily="34" charset="-128"/>
                <a:ea typeface="Meiryo UI" panose="020B0604030504040204" pitchFamily="34" charset="-128"/>
              </a:rPr>
              <a:t>】</a:t>
            </a:r>
            <a:endParaRPr kumimoji="1" lang="ja-JP" altLang="en-US" sz="1200">
              <a:solidFill>
                <a:schemeClr val="bg1"/>
              </a:solidFill>
              <a:latin typeface="Meiryo UI" panose="020B0604030504040204" pitchFamily="34" charset="-128"/>
              <a:ea typeface="Meiryo UI" panose="020B0604030504040204" pitchFamily="34" charset="-128"/>
            </a:endParaRPr>
          </a:p>
        </p:txBody>
      </p:sp>
      <p:sp>
        <p:nvSpPr>
          <p:cNvPr id="52" name="テキスト ボックス 51">
            <a:extLst>
              <a:ext uri="{FF2B5EF4-FFF2-40B4-BE49-F238E27FC236}">
                <a16:creationId xmlns:a16="http://schemas.microsoft.com/office/drawing/2014/main" id="{666EFAC9-FA87-8F4E-97A7-2098EF99A221}"/>
              </a:ext>
            </a:extLst>
          </p:cNvPr>
          <p:cNvSpPr txBox="1"/>
          <p:nvPr/>
        </p:nvSpPr>
        <p:spPr>
          <a:xfrm>
            <a:off x="5932095" y="1422052"/>
            <a:ext cx="2917065" cy="1596079"/>
          </a:xfrm>
          <a:prstGeom prst="rect">
            <a:avLst/>
          </a:prstGeom>
          <a:noFill/>
        </p:spPr>
        <p:txBody>
          <a:bodyPr wrap="square" lIns="0" tIns="46800" rIns="0" spcCol="360000" rtlCol="0">
            <a:spAutoFit/>
          </a:bodyPr>
          <a:lstStyle/>
          <a:p>
            <a:pPr algn="just">
              <a:lnSpc>
                <a:spcPts val="2400"/>
              </a:lnSpc>
            </a:pPr>
            <a:r>
              <a:rPr lang="ja-JP" altLang="en-US" sz="1600">
                <a:latin typeface="Meiryo UI" panose="020B0604030504040204" pitchFamily="34" charset="-128"/>
                <a:ea typeface="Meiryo UI" panose="020B0604030504040204" pitchFamily="34" charset="-128"/>
              </a:rPr>
              <a:t>パステル調のカラーが可愛い便利な付箋セット、</a:t>
            </a:r>
            <a:r>
              <a:rPr lang="en-US" altLang="ja-JP" sz="1600" dirty="0">
                <a:latin typeface="Meiryo UI" panose="020B0604030504040204" pitchFamily="34" charset="-128"/>
                <a:ea typeface="Meiryo UI" panose="020B0604030504040204" pitchFamily="34" charset="-128"/>
              </a:rPr>
              <a:t>M</a:t>
            </a:r>
            <a:r>
              <a:rPr lang="ja-JP" altLang="en-US" sz="1600">
                <a:latin typeface="Meiryo UI" panose="020B0604030504040204" pitchFamily="34" charset="-128"/>
                <a:ea typeface="Meiryo UI" panose="020B0604030504040204" pitchFamily="34" charset="-128"/>
              </a:rPr>
              <a:t>サイズです。こちらはオリジナル名入れ必須商品となっており、フルカラープリントも可能ですので販促用などに是非ご活用ください。 </a:t>
            </a:r>
            <a:endParaRPr lang="en-US" altLang="ja-JP" sz="1600" dirty="0">
              <a:latin typeface="Meiryo UI" panose="020B0604030504040204" pitchFamily="34" charset="-128"/>
              <a:ea typeface="Meiryo UI" panose="020B0604030504040204" pitchFamily="34" charset="-128"/>
            </a:endParaRPr>
          </a:p>
        </p:txBody>
      </p:sp>
      <p:sp>
        <p:nvSpPr>
          <p:cNvPr id="51" name="円/楕円 50">
            <a:extLst>
              <a:ext uri="{FF2B5EF4-FFF2-40B4-BE49-F238E27FC236}">
                <a16:creationId xmlns:a16="http://schemas.microsoft.com/office/drawing/2014/main" id="{29EEA60A-1EDB-A44B-893A-3A7C8D5D51EA}"/>
              </a:ext>
            </a:extLst>
          </p:cNvPr>
          <p:cNvSpPr/>
          <p:nvPr/>
        </p:nvSpPr>
        <p:spPr>
          <a:xfrm>
            <a:off x="5035845" y="534447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テキスト ボックス 52">
            <a:extLst>
              <a:ext uri="{FF2B5EF4-FFF2-40B4-BE49-F238E27FC236}">
                <a16:creationId xmlns:a16="http://schemas.microsoft.com/office/drawing/2014/main" id="{55C042B5-BEB6-154E-9A0F-527D7515FFDC}"/>
              </a:ext>
            </a:extLst>
          </p:cNvPr>
          <p:cNvSpPr txBox="1"/>
          <p:nvPr/>
        </p:nvSpPr>
        <p:spPr>
          <a:xfrm>
            <a:off x="5035210" y="5569140"/>
            <a:ext cx="739603"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お見積</a:t>
            </a:r>
          </a:p>
        </p:txBody>
      </p:sp>
      <p:cxnSp>
        <p:nvCxnSpPr>
          <p:cNvPr id="55" name="直線コネクタ 54">
            <a:extLst>
              <a:ext uri="{FF2B5EF4-FFF2-40B4-BE49-F238E27FC236}">
                <a16:creationId xmlns:a16="http://schemas.microsoft.com/office/drawing/2014/main" id="{E3841400-EED2-C34D-BCDD-C3006CC8563F}"/>
              </a:ext>
            </a:extLst>
          </p:cNvPr>
          <p:cNvCxnSpPr>
            <a:cxnSpLocks/>
          </p:cNvCxnSpPr>
          <p:nvPr/>
        </p:nvCxnSpPr>
        <p:spPr>
          <a:xfrm>
            <a:off x="5880100" y="3785632"/>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grpSp>
        <p:nvGrpSpPr>
          <p:cNvPr id="58" name="グループ化 57">
            <a:extLst>
              <a:ext uri="{FF2B5EF4-FFF2-40B4-BE49-F238E27FC236}">
                <a16:creationId xmlns:a16="http://schemas.microsoft.com/office/drawing/2014/main" id="{C8880407-59E8-D744-B368-C4DF6A8E994D}"/>
              </a:ext>
            </a:extLst>
          </p:cNvPr>
          <p:cNvGrpSpPr/>
          <p:nvPr/>
        </p:nvGrpSpPr>
        <p:grpSpPr>
          <a:xfrm>
            <a:off x="5042402" y="3830871"/>
            <a:ext cx="739603" cy="739603"/>
            <a:chOff x="5042402" y="3087009"/>
            <a:chExt cx="739603" cy="739603"/>
          </a:xfrm>
        </p:grpSpPr>
        <p:sp>
          <p:nvSpPr>
            <p:cNvPr id="59" name="円/楕円 58">
              <a:extLst>
                <a:ext uri="{FF2B5EF4-FFF2-40B4-BE49-F238E27FC236}">
                  <a16:creationId xmlns:a16="http://schemas.microsoft.com/office/drawing/2014/main" id="{C67052A6-1156-D442-9D47-A2227E7B96FF}"/>
                </a:ext>
              </a:extLst>
            </p:cNvPr>
            <p:cNvSpPr/>
            <p:nvPr/>
          </p:nvSpPr>
          <p:spPr>
            <a:xfrm>
              <a:off x="5042402" y="308700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テキスト ボックス 59">
              <a:extLst>
                <a:ext uri="{FF2B5EF4-FFF2-40B4-BE49-F238E27FC236}">
                  <a16:creationId xmlns:a16="http://schemas.microsoft.com/office/drawing/2014/main" id="{C46DE592-F853-384F-90D2-3DA64C10996F}"/>
                </a:ext>
              </a:extLst>
            </p:cNvPr>
            <p:cNvSpPr txBox="1"/>
            <p:nvPr/>
          </p:nvSpPr>
          <p:spPr>
            <a:xfrm>
              <a:off x="5135150" y="3321734"/>
              <a:ext cx="569710"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納期</a:t>
              </a:r>
            </a:p>
          </p:txBody>
        </p:sp>
      </p:grpSp>
      <p:cxnSp>
        <p:nvCxnSpPr>
          <p:cNvPr id="61" name="直線コネクタ 60">
            <a:extLst>
              <a:ext uri="{FF2B5EF4-FFF2-40B4-BE49-F238E27FC236}">
                <a16:creationId xmlns:a16="http://schemas.microsoft.com/office/drawing/2014/main" id="{44FD12B9-01EA-6045-91B8-6A6C4B42426B}"/>
              </a:ext>
            </a:extLst>
          </p:cNvPr>
          <p:cNvCxnSpPr>
            <a:cxnSpLocks/>
          </p:cNvCxnSpPr>
          <p:nvPr/>
        </p:nvCxnSpPr>
        <p:spPr>
          <a:xfrm>
            <a:off x="5880100" y="4987421"/>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sp>
        <p:nvSpPr>
          <p:cNvPr id="62" name="テキスト ボックス 61">
            <a:extLst>
              <a:ext uri="{FF2B5EF4-FFF2-40B4-BE49-F238E27FC236}">
                <a16:creationId xmlns:a16="http://schemas.microsoft.com/office/drawing/2014/main" id="{43EEDBA3-5917-5749-A207-0D444DDE7256}"/>
              </a:ext>
            </a:extLst>
          </p:cNvPr>
          <p:cNvSpPr txBox="1"/>
          <p:nvPr/>
        </p:nvSpPr>
        <p:spPr>
          <a:xfrm>
            <a:off x="6071111" y="4206067"/>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納期スペース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63" name="テキスト ボックス 62">
            <a:extLst>
              <a:ext uri="{FF2B5EF4-FFF2-40B4-BE49-F238E27FC236}">
                <a16:creationId xmlns:a16="http://schemas.microsoft.com/office/drawing/2014/main" id="{7C84D0BA-2D0E-1A41-A9F4-073730B0C0B4}"/>
              </a:ext>
            </a:extLst>
          </p:cNvPr>
          <p:cNvSpPr txBox="1"/>
          <p:nvPr/>
        </p:nvSpPr>
        <p:spPr>
          <a:xfrm>
            <a:off x="6071111" y="5565834"/>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お見積りスペース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2" name="テキスト ボックス 1">
            <a:extLst>
              <a:ext uri="{FF2B5EF4-FFF2-40B4-BE49-F238E27FC236}">
                <a16:creationId xmlns:a16="http://schemas.microsoft.com/office/drawing/2014/main" id="{8E281DBF-8DD7-8944-B461-C25086974C88}"/>
              </a:ext>
            </a:extLst>
          </p:cNvPr>
          <p:cNvSpPr txBox="1"/>
          <p:nvPr/>
        </p:nvSpPr>
        <p:spPr>
          <a:xfrm>
            <a:off x="8007178" y="-148281"/>
            <a:ext cx="184731" cy="369332"/>
          </a:xfrm>
          <a:prstGeom prst="rect">
            <a:avLst/>
          </a:prstGeom>
          <a:noFill/>
        </p:spPr>
        <p:txBody>
          <a:bodyPr wrap="none" rtlCol="0">
            <a:spAutoFit/>
          </a:bodyPr>
          <a:lstStyle/>
          <a:p>
            <a:endParaRPr kumimoji="1" lang="ja-JP" altLang="en-US"/>
          </a:p>
        </p:txBody>
      </p:sp>
      <p:pic>
        <p:nvPicPr>
          <p:cNvPr id="12" name="図 11">
            <a:extLst>
              <a:ext uri="{FF2B5EF4-FFF2-40B4-BE49-F238E27FC236}">
                <a16:creationId xmlns:a16="http://schemas.microsoft.com/office/drawing/2014/main" id="{DF478E1F-724F-6846-9B6C-B9288E12A7EC}"/>
              </a:ext>
            </a:extLst>
          </p:cNvPr>
          <p:cNvPicPr>
            <a:picLocks noChangeAspect="1"/>
          </p:cNvPicPr>
          <p:nvPr/>
        </p:nvPicPr>
        <p:blipFill>
          <a:blip r:embed="rId5"/>
          <a:stretch>
            <a:fillRect/>
          </a:stretch>
        </p:blipFill>
        <p:spPr>
          <a:xfrm>
            <a:off x="377895" y="1724853"/>
            <a:ext cx="4179811" cy="3093582"/>
          </a:xfrm>
          <a:prstGeom prst="rect">
            <a:avLst/>
          </a:prstGeom>
        </p:spPr>
      </p:pic>
    </p:spTree>
    <p:extLst>
      <p:ext uri="{BB962C8B-B14F-4D97-AF65-F5344CB8AC3E}">
        <p14:creationId xmlns:p14="http://schemas.microsoft.com/office/powerpoint/2010/main" val="421605198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927CB9EF-4E63-C348-91C2-B4EE6CED9AEC}"/>
              </a:ext>
            </a:extLst>
          </p:cNvPr>
          <p:cNvPicPr>
            <a:picLocks noChangeAspect="1"/>
          </p:cNvPicPr>
          <p:nvPr/>
        </p:nvPicPr>
        <p:blipFill>
          <a:blip r:embed="rId3"/>
          <a:stretch>
            <a:fillRect/>
          </a:stretch>
        </p:blipFill>
        <p:spPr>
          <a:xfrm>
            <a:off x="5100223" y="4667627"/>
            <a:ext cx="722044" cy="795472"/>
          </a:xfrm>
          <a:prstGeom prst="rect">
            <a:avLst/>
          </a:prstGeom>
        </p:spPr>
      </p:pic>
      <p:pic>
        <p:nvPicPr>
          <p:cNvPr id="8" name="図 7">
            <a:extLst>
              <a:ext uri="{FF2B5EF4-FFF2-40B4-BE49-F238E27FC236}">
                <a16:creationId xmlns:a16="http://schemas.microsoft.com/office/drawing/2014/main" id="{14C963AD-CFA1-094F-903A-A75F17FBB6F3}"/>
              </a:ext>
            </a:extLst>
          </p:cNvPr>
          <p:cNvPicPr>
            <a:picLocks noChangeAspect="1"/>
          </p:cNvPicPr>
          <p:nvPr/>
        </p:nvPicPr>
        <p:blipFill>
          <a:blip r:embed="rId4"/>
          <a:stretch>
            <a:fillRect/>
          </a:stretch>
        </p:blipFill>
        <p:spPr>
          <a:xfrm>
            <a:off x="5096907" y="3119079"/>
            <a:ext cx="704222" cy="815944"/>
          </a:xfrm>
          <a:prstGeom prst="rect">
            <a:avLst/>
          </a:prstGeom>
        </p:spPr>
      </p:pic>
      <p:sp>
        <p:nvSpPr>
          <p:cNvPr id="3" name="テキスト ボックス 2">
            <a:extLst>
              <a:ext uri="{FF2B5EF4-FFF2-40B4-BE49-F238E27FC236}">
                <a16:creationId xmlns:a16="http://schemas.microsoft.com/office/drawing/2014/main" id="{4CA50E79-0AEB-4A45-90DE-1EBFEF4913AE}"/>
              </a:ext>
            </a:extLst>
          </p:cNvPr>
          <p:cNvSpPr txBox="1"/>
          <p:nvPr/>
        </p:nvSpPr>
        <p:spPr>
          <a:xfrm>
            <a:off x="1098699" y="596421"/>
            <a:ext cx="7750462" cy="400110"/>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ボディシート </a:t>
            </a:r>
            <a:r>
              <a:rPr lang="en-US" altLang="ja-JP" sz="2000" dirty="0">
                <a:solidFill>
                  <a:schemeClr val="bg1"/>
                </a:solidFill>
                <a:latin typeface="Meiryo UI" panose="020B0604030504040204" pitchFamily="34" charset="-128"/>
                <a:ea typeface="Meiryo UI" panose="020B0604030504040204" pitchFamily="34" charset="-128"/>
              </a:rPr>
              <a:t>SUPER COOL</a:t>
            </a:r>
            <a:endParaRPr lang="ja-JP" altLang="en-US" sz="2000" dirty="0">
              <a:solidFill>
                <a:schemeClr val="bg1"/>
              </a:solidFill>
              <a:latin typeface="Meiryo UI" panose="020B0604030504040204" pitchFamily="34" charset="-128"/>
              <a:ea typeface="Meiryo UI" panose="020B0604030504040204" pitchFamily="34" charset="-128"/>
            </a:endParaRPr>
          </a:p>
        </p:txBody>
      </p:sp>
      <p:sp>
        <p:nvSpPr>
          <p:cNvPr id="54" name="テキスト ボックス 53">
            <a:extLst>
              <a:ext uri="{FF2B5EF4-FFF2-40B4-BE49-F238E27FC236}">
                <a16:creationId xmlns:a16="http://schemas.microsoft.com/office/drawing/2014/main" id="{DB95C43C-93E8-974D-BE0B-E4B52F6953E9}"/>
              </a:ext>
            </a:extLst>
          </p:cNvPr>
          <p:cNvSpPr txBox="1"/>
          <p:nvPr/>
        </p:nvSpPr>
        <p:spPr>
          <a:xfrm>
            <a:off x="485900" y="5252121"/>
            <a:ext cx="4140913" cy="648512"/>
          </a:xfrm>
          <a:prstGeom prst="rect">
            <a:avLst/>
          </a:prstGeom>
          <a:noFill/>
        </p:spPr>
        <p:txBody>
          <a:bodyPr wrap="square" lIns="90000" tIns="46800" rIns="0" bIns="46800" rtlCol="0">
            <a:spAutoFit/>
          </a:bodyPr>
          <a:lstStyle/>
          <a:p>
            <a:r>
              <a:rPr lang="ja-JP" altLang="en-US" sz="900" dirty="0">
                <a:latin typeface="Meiryo UI" panose="020B0604030504040204" pitchFamily="34" charset="-128"/>
                <a:ea typeface="Meiryo UI" panose="020B0604030504040204" pitchFamily="34" charset="-128"/>
              </a:rPr>
              <a:t>素材：水、エタノール、</a:t>
            </a:r>
            <a:r>
              <a:rPr lang="en-US" altLang="ja-JP" sz="900" dirty="0">
                <a:latin typeface="Meiryo UI" panose="020B0604030504040204" pitchFamily="34" charset="-128"/>
                <a:ea typeface="Meiryo UI" panose="020B0604030504040204" pitchFamily="34" charset="-128"/>
              </a:rPr>
              <a:t>BG</a:t>
            </a:r>
            <a:r>
              <a:rPr lang="ja-JP" altLang="en-US" sz="900" dirty="0">
                <a:latin typeface="Meiryo UI" panose="020B0604030504040204" pitchFamily="34" charset="-128"/>
                <a:ea typeface="Meiryo UI" panose="020B0604030504040204" pitchFamily="34" charset="-128"/>
              </a:rPr>
              <a:t>、メントール、ペンチレン、グリコール、 ヒアルロン酸ヒドロキシプロピル、トリモニウム、クエン酸、クエン酸</a:t>
            </a:r>
            <a:r>
              <a:rPr lang="en-US" altLang="ja-JP" sz="900" dirty="0">
                <a:latin typeface="Meiryo UI" panose="020B0604030504040204" pitchFamily="34" charset="-128"/>
                <a:ea typeface="Meiryo UI" panose="020B0604030504040204" pitchFamily="34" charset="-128"/>
              </a:rPr>
              <a:t>Na</a:t>
            </a:r>
            <a:r>
              <a:rPr lang="ja-JP" altLang="en-US" sz="900" dirty="0">
                <a:latin typeface="Meiryo UI" panose="020B0604030504040204" pitchFamily="34" charset="-128"/>
                <a:ea typeface="Meiryo UI" panose="020B0604030504040204" pitchFamily="34" charset="-128"/>
              </a:rPr>
              <a:t>、</a:t>
            </a:r>
            <a:r>
              <a:rPr lang="en-US" altLang="ja-JP" sz="900" dirty="0">
                <a:latin typeface="Meiryo UI" panose="020B0604030504040204" pitchFamily="34" charset="-128"/>
                <a:ea typeface="Meiryo UI" panose="020B0604030504040204" pitchFamily="34" charset="-128"/>
              </a:rPr>
              <a:t>EDTA-</a:t>
            </a:r>
            <a:r>
              <a:rPr lang="ja-JP" altLang="en-US" sz="900" dirty="0">
                <a:latin typeface="Meiryo UI" panose="020B0604030504040204" pitchFamily="34" charset="-128"/>
                <a:ea typeface="Meiryo UI" panose="020B0604030504040204" pitchFamily="34" charset="-128"/>
              </a:rPr>
              <a:t>２</a:t>
            </a:r>
            <a:r>
              <a:rPr lang="en-US" altLang="ja-JP" sz="900" dirty="0">
                <a:latin typeface="Meiryo UI" panose="020B0604030504040204" pitchFamily="34" charset="-128"/>
                <a:ea typeface="Meiryo UI" panose="020B0604030504040204" pitchFamily="34" charset="-128"/>
              </a:rPr>
              <a:t>Na</a:t>
            </a:r>
          </a:p>
          <a:p>
            <a:r>
              <a:rPr lang="ja-JP" altLang="en-US" sz="900" dirty="0">
                <a:latin typeface="Meiryo UI" panose="020B0604030504040204" pitchFamily="34" charset="-128"/>
                <a:ea typeface="Meiryo UI" panose="020B0604030504040204" pitchFamily="34" charset="-128"/>
              </a:rPr>
              <a:t>サイズ：約</a:t>
            </a:r>
            <a:r>
              <a:rPr lang="en-US" altLang="ja-JP" sz="900" dirty="0">
                <a:latin typeface="Meiryo UI" panose="020B0604030504040204" pitchFamily="34" charset="-128"/>
                <a:ea typeface="Meiryo UI" panose="020B0604030504040204" pitchFamily="34" charset="-128"/>
              </a:rPr>
              <a:t>90×140×17mm</a:t>
            </a:r>
            <a:r>
              <a:rPr lang="ja-JP" altLang="en-US" sz="900" dirty="0">
                <a:latin typeface="Meiryo UI" panose="020B0604030504040204" pitchFamily="34" charset="-128"/>
                <a:ea typeface="Meiryo UI" panose="020B0604030504040204" pitchFamily="34" charset="-128"/>
              </a:rPr>
              <a:t>（原紙サイズ：約</a:t>
            </a:r>
            <a:r>
              <a:rPr lang="en-US" altLang="ja-JP" sz="900" dirty="0">
                <a:latin typeface="Meiryo UI" panose="020B0604030504040204" pitchFamily="34" charset="-128"/>
                <a:ea typeface="Meiryo UI" panose="020B0604030504040204" pitchFamily="34" charset="-128"/>
              </a:rPr>
              <a:t>150×200mm</a:t>
            </a:r>
            <a:r>
              <a:rPr lang="ja-JP" altLang="en-US" sz="900" dirty="0">
                <a:latin typeface="Meiryo UI" panose="020B0604030504040204" pitchFamily="34" charset="-128"/>
                <a:ea typeface="Meiryo UI" panose="020B0604030504040204" pitchFamily="34" charset="-128"/>
              </a:rPr>
              <a:t>）</a:t>
            </a:r>
          </a:p>
          <a:p>
            <a:r>
              <a:rPr lang="ja-JP" altLang="en-US" sz="900" dirty="0">
                <a:latin typeface="Meiryo UI" panose="020B0604030504040204" pitchFamily="34" charset="-128"/>
                <a:ea typeface="Meiryo UI" panose="020B0604030504040204" pitchFamily="34" charset="-128"/>
              </a:rPr>
              <a:t>備考：枚数：</a:t>
            </a:r>
            <a:r>
              <a:rPr lang="en-US" altLang="ja-JP" sz="900" dirty="0">
                <a:latin typeface="Meiryo UI" panose="020B0604030504040204" pitchFamily="34" charset="-128"/>
                <a:ea typeface="Meiryo UI" panose="020B0604030504040204" pitchFamily="34" charset="-128"/>
              </a:rPr>
              <a:t>10</a:t>
            </a:r>
            <a:r>
              <a:rPr lang="ja-JP" altLang="en-US" sz="900" dirty="0">
                <a:latin typeface="Meiryo UI" panose="020B0604030504040204" pitchFamily="34" charset="-128"/>
                <a:ea typeface="Meiryo UI" panose="020B0604030504040204" pitchFamily="34" charset="-128"/>
              </a:rPr>
              <a:t>枚入り </a:t>
            </a:r>
            <a:endParaRPr lang="en-US" altLang="ja-JP" sz="900" dirty="0">
              <a:latin typeface="Meiryo UI" panose="020B0604030504040204" pitchFamily="34" charset="-128"/>
              <a:ea typeface="Meiryo UI" panose="020B0604030504040204" pitchFamily="34" charset="-128"/>
            </a:endParaRPr>
          </a:p>
        </p:txBody>
      </p:sp>
      <p:sp>
        <p:nvSpPr>
          <p:cNvPr id="4" name="テキスト ボックス 3">
            <a:extLst>
              <a:ext uri="{FF2B5EF4-FFF2-40B4-BE49-F238E27FC236}">
                <a16:creationId xmlns:a16="http://schemas.microsoft.com/office/drawing/2014/main" id="{131A1040-38AB-0647-BD57-A8AE861D20F5}"/>
              </a:ext>
            </a:extLst>
          </p:cNvPr>
          <p:cNvSpPr txBox="1"/>
          <p:nvPr/>
        </p:nvSpPr>
        <p:spPr>
          <a:xfrm>
            <a:off x="8151628" y="4033284"/>
            <a:ext cx="184731" cy="369332"/>
          </a:xfrm>
          <a:prstGeom prst="rect">
            <a:avLst/>
          </a:prstGeom>
          <a:noFill/>
        </p:spPr>
        <p:txBody>
          <a:bodyPr wrap="none" rtlCol="0">
            <a:spAutoFit/>
          </a:bodyPr>
          <a:lstStyle/>
          <a:p>
            <a:endParaRPr kumimoji="1" lang="ja-JP" altLang="en-US"/>
          </a:p>
        </p:txBody>
      </p:sp>
      <p:sp>
        <p:nvSpPr>
          <p:cNvPr id="7" name="テキスト ボックス 6">
            <a:extLst>
              <a:ext uri="{FF2B5EF4-FFF2-40B4-BE49-F238E27FC236}">
                <a16:creationId xmlns:a16="http://schemas.microsoft.com/office/drawing/2014/main" id="{6E0DEE68-B29B-4E44-B075-EC371AE600A8}"/>
              </a:ext>
            </a:extLst>
          </p:cNvPr>
          <p:cNvSpPr txBox="1"/>
          <p:nvPr/>
        </p:nvSpPr>
        <p:spPr>
          <a:xfrm>
            <a:off x="9838660" y="3926958"/>
            <a:ext cx="184731" cy="369332"/>
          </a:xfrm>
          <a:prstGeom prst="rect">
            <a:avLst/>
          </a:prstGeom>
          <a:noFill/>
        </p:spPr>
        <p:txBody>
          <a:bodyPr wrap="none" rtlCol="0">
            <a:spAutoFit/>
          </a:bodyPr>
          <a:lstStyle/>
          <a:p>
            <a:endParaRPr kumimoji="1" lang="ja-JP" altLang="en-US"/>
          </a:p>
        </p:txBody>
      </p:sp>
      <p:sp>
        <p:nvSpPr>
          <p:cNvPr id="9" name="円/楕円 8">
            <a:extLst>
              <a:ext uri="{FF2B5EF4-FFF2-40B4-BE49-F238E27FC236}">
                <a16:creationId xmlns:a16="http://schemas.microsoft.com/office/drawing/2014/main" id="{5071E141-4680-1C45-8E9F-3E48DC46BD1C}"/>
              </a:ext>
            </a:extLst>
          </p:cNvPr>
          <p:cNvSpPr/>
          <p:nvPr/>
        </p:nvSpPr>
        <p:spPr>
          <a:xfrm>
            <a:off x="5035845" y="1268518"/>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4"/>
              </a:solidFill>
            </a:endParaRPr>
          </a:p>
        </p:txBody>
      </p:sp>
      <p:sp>
        <p:nvSpPr>
          <p:cNvPr id="43" name="テキスト ボックス 42">
            <a:extLst>
              <a:ext uri="{FF2B5EF4-FFF2-40B4-BE49-F238E27FC236}">
                <a16:creationId xmlns:a16="http://schemas.microsoft.com/office/drawing/2014/main" id="{C679F590-1798-F145-B307-DE0B7159F3E6}"/>
              </a:ext>
            </a:extLst>
          </p:cNvPr>
          <p:cNvSpPr txBox="1"/>
          <p:nvPr/>
        </p:nvSpPr>
        <p:spPr>
          <a:xfrm>
            <a:off x="5035210" y="1496155"/>
            <a:ext cx="739603" cy="323165"/>
          </a:xfrm>
          <a:prstGeom prst="rect">
            <a:avLst/>
          </a:prstGeom>
          <a:noFill/>
        </p:spPr>
        <p:txBody>
          <a:bodyPr wrap="square" rtlCol="0">
            <a:spAutoFit/>
          </a:bodyPr>
          <a:lstStyle/>
          <a:p>
            <a:pPr algn="ctr"/>
            <a:r>
              <a:rPr kumimoji="1" lang="ja-JP" altLang="en-US" sz="1500">
                <a:solidFill>
                  <a:schemeClr val="accent1">
                    <a:lumMod val="50000"/>
                  </a:schemeClr>
                </a:solidFill>
                <a:latin typeface="Meiryo UI" panose="020B0604030504040204" pitchFamily="34" charset="-128"/>
                <a:ea typeface="Meiryo UI" panose="020B0604030504040204" pitchFamily="34" charset="-128"/>
              </a:rPr>
              <a:t>特徴</a:t>
            </a:r>
          </a:p>
        </p:txBody>
      </p:sp>
      <p:sp>
        <p:nvSpPr>
          <p:cNvPr id="6" name="テキスト ボックス 5">
            <a:extLst>
              <a:ext uri="{FF2B5EF4-FFF2-40B4-BE49-F238E27FC236}">
                <a16:creationId xmlns:a16="http://schemas.microsoft.com/office/drawing/2014/main" id="{5949CA04-F994-CB41-A9F7-DB00BFD8F160}"/>
              </a:ext>
            </a:extLst>
          </p:cNvPr>
          <p:cNvSpPr txBox="1"/>
          <p:nvPr/>
        </p:nvSpPr>
        <p:spPr>
          <a:xfrm>
            <a:off x="9540949" y="3466214"/>
            <a:ext cx="184731" cy="369332"/>
          </a:xfrm>
          <a:prstGeom prst="rect">
            <a:avLst/>
          </a:prstGeom>
          <a:noFill/>
        </p:spPr>
        <p:txBody>
          <a:bodyPr wrap="none" rtlCol="0">
            <a:spAutoFit/>
          </a:bodyPr>
          <a:lstStyle/>
          <a:p>
            <a:endParaRPr kumimoji="1" lang="ja-JP" altLang="en-US"/>
          </a:p>
        </p:txBody>
      </p:sp>
      <p:sp>
        <p:nvSpPr>
          <p:cNvPr id="14" name="テキスト ボックス 13">
            <a:extLst>
              <a:ext uri="{FF2B5EF4-FFF2-40B4-BE49-F238E27FC236}">
                <a16:creationId xmlns:a16="http://schemas.microsoft.com/office/drawing/2014/main" id="{B93A13B1-A79F-5A48-AF90-DCA933A6F93C}"/>
              </a:ext>
            </a:extLst>
          </p:cNvPr>
          <p:cNvSpPr txBox="1"/>
          <p:nvPr/>
        </p:nvSpPr>
        <p:spPr>
          <a:xfrm>
            <a:off x="10086753" y="2473842"/>
            <a:ext cx="184731" cy="369332"/>
          </a:xfrm>
          <a:prstGeom prst="rect">
            <a:avLst/>
          </a:prstGeom>
          <a:noFill/>
        </p:spPr>
        <p:txBody>
          <a:bodyPr wrap="none" rtlCol="0">
            <a:spAutoFit/>
          </a:bodyPr>
          <a:lstStyle/>
          <a:p>
            <a:endParaRPr kumimoji="1" lang="ja-JP" altLang="en-US"/>
          </a:p>
        </p:txBody>
      </p:sp>
      <p:sp>
        <p:nvSpPr>
          <p:cNvPr id="15" name="テキスト ボックス 14">
            <a:extLst>
              <a:ext uri="{FF2B5EF4-FFF2-40B4-BE49-F238E27FC236}">
                <a16:creationId xmlns:a16="http://schemas.microsoft.com/office/drawing/2014/main" id="{81947353-CE6B-5941-A69E-F8C69B4B7F8E}"/>
              </a:ext>
            </a:extLst>
          </p:cNvPr>
          <p:cNvSpPr txBox="1"/>
          <p:nvPr/>
        </p:nvSpPr>
        <p:spPr>
          <a:xfrm>
            <a:off x="-674557" y="1041816"/>
            <a:ext cx="184731" cy="369332"/>
          </a:xfrm>
          <a:prstGeom prst="rect">
            <a:avLst/>
          </a:prstGeom>
          <a:noFill/>
        </p:spPr>
        <p:txBody>
          <a:bodyPr wrap="none" rtlCol="0">
            <a:spAutoFit/>
          </a:bodyPr>
          <a:lstStyle/>
          <a:p>
            <a:endParaRPr kumimoji="1" lang="ja-JP" altLang="en-US"/>
          </a:p>
        </p:txBody>
      </p:sp>
      <p:sp>
        <p:nvSpPr>
          <p:cNvPr id="29" name="テキスト ボックス 28">
            <a:extLst>
              <a:ext uri="{FF2B5EF4-FFF2-40B4-BE49-F238E27FC236}">
                <a16:creationId xmlns:a16="http://schemas.microsoft.com/office/drawing/2014/main" id="{A694227E-35A0-BC45-B4B3-10C0BE19C792}"/>
              </a:ext>
            </a:extLst>
          </p:cNvPr>
          <p:cNvSpPr txBox="1"/>
          <p:nvPr/>
        </p:nvSpPr>
        <p:spPr>
          <a:xfrm>
            <a:off x="6223000" y="3441700"/>
            <a:ext cx="184731" cy="369332"/>
          </a:xfrm>
          <a:prstGeom prst="rect">
            <a:avLst/>
          </a:prstGeom>
          <a:noFill/>
        </p:spPr>
        <p:txBody>
          <a:bodyPr wrap="none" rtlCol="0">
            <a:spAutoFit/>
          </a:bodyPr>
          <a:lstStyle/>
          <a:p>
            <a:endParaRPr kumimoji="1" lang="ja-JP" altLang="en-US"/>
          </a:p>
        </p:txBody>
      </p:sp>
      <p:sp>
        <p:nvSpPr>
          <p:cNvPr id="30" name="テキスト ボックス 29">
            <a:extLst>
              <a:ext uri="{FF2B5EF4-FFF2-40B4-BE49-F238E27FC236}">
                <a16:creationId xmlns:a16="http://schemas.microsoft.com/office/drawing/2014/main" id="{168EF753-87BF-FA49-B3C8-FFADD62EDFAB}"/>
              </a:ext>
            </a:extLst>
          </p:cNvPr>
          <p:cNvSpPr txBox="1"/>
          <p:nvPr/>
        </p:nvSpPr>
        <p:spPr>
          <a:xfrm>
            <a:off x="5949950" y="3416300"/>
            <a:ext cx="184731" cy="369332"/>
          </a:xfrm>
          <a:prstGeom prst="rect">
            <a:avLst/>
          </a:prstGeom>
          <a:noFill/>
        </p:spPr>
        <p:txBody>
          <a:bodyPr wrap="none" rtlCol="0">
            <a:spAutoFit/>
          </a:bodyPr>
          <a:lstStyle/>
          <a:p>
            <a:endParaRPr kumimoji="1" lang="ja-JP" altLang="en-US"/>
          </a:p>
        </p:txBody>
      </p:sp>
      <p:sp>
        <p:nvSpPr>
          <p:cNvPr id="10" name="テキスト ボックス 9">
            <a:extLst>
              <a:ext uri="{FF2B5EF4-FFF2-40B4-BE49-F238E27FC236}">
                <a16:creationId xmlns:a16="http://schemas.microsoft.com/office/drawing/2014/main" id="{7324E41E-3866-E048-AA35-05280DE458D9}"/>
              </a:ext>
            </a:extLst>
          </p:cNvPr>
          <p:cNvSpPr txBox="1"/>
          <p:nvPr/>
        </p:nvSpPr>
        <p:spPr>
          <a:xfrm>
            <a:off x="9525000" y="3158067"/>
            <a:ext cx="184731" cy="369332"/>
          </a:xfrm>
          <a:prstGeom prst="rect">
            <a:avLst/>
          </a:prstGeom>
          <a:noFill/>
        </p:spPr>
        <p:txBody>
          <a:bodyPr wrap="none" rtlCol="0">
            <a:spAutoFit/>
          </a:bodyPr>
          <a:lstStyle/>
          <a:p>
            <a:endParaRPr kumimoji="1" lang="ja-JP" altLang="en-US"/>
          </a:p>
        </p:txBody>
      </p:sp>
      <p:sp>
        <p:nvSpPr>
          <p:cNvPr id="17" name="テキスト ボックス 16">
            <a:extLst>
              <a:ext uri="{FF2B5EF4-FFF2-40B4-BE49-F238E27FC236}">
                <a16:creationId xmlns:a16="http://schemas.microsoft.com/office/drawing/2014/main" id="{588061B6-B227-F945-9FD3-54E55A954891}"/>
              </a:ext>
            </a:extLst>
          </p:cNvPr>
          <p:cNvSpPr txBox="1"/>
          <p:nvPr/>
        </p:nvSpPr>
        <p:spPr>
          <a:xfrm>
            <a:off x="8390467" y="7332133"/>
            <a:ext cx="184731" cy="369332"/>
          </a:xfrm>
          <a:prstGeom prst="rect">
            <a:avLst/>
          </a:prstGeom>
          <a:noFill/>
        </p:spPr>
        <p:txBody>
          <a:bodyPr wrap="none" rtlCol="0">
            <a:spAutoFit/>
          </a:bodyPr>
          <a:lstStyle/>
          <a:p>
            <a:endParaRPr kumimoji="1" lang="ja-JP" altLang="en-US"/>
          </a:p>
        </p:txBody>
      </p:sp>
      <p:sp>
        <p:nvSpPr>
          <p:cNvPr id="18" name="テキスト ボックス 17">
            <a:extLst>
              <a:ext uri="{FF2B5EF4-FFF2-40B4-BE49-F238E27FC236}">
                <a16:creationId xmlns:a16="http://schemas.microsoft.com/office/drawing/2014/main" id="{B7B904E5-64B7-744A-9CEE-65B9899ED486}"/>
              </a:ext>
            </a:extLst>
          </p:cNvPr>
          <p:cNvSpPr txBox="1"/>
          <p:nvPr/>
        </p:nvSpPr>
        <p:spPr>
          <a:xfrm>
            <a:off x="8017933" y="-736600"/>
            <a:ext cx="184731" cy="369332"/>
          </a:xfrm>
          <a:prstGeom prst="rect">
            <a:avLst/>
          </a:prstGeom>
          <a:noFill/>
        </p:spPr>
        <p:txBody>
          <a:bodyPr wrap="none" rtlCol="0">
            <a:spAutoFit/>
          </a:bodyPr>
          <a:lstStyle/>
          <a:p>
            <a:endParaRPr kumimoji="1" lang="ja-JP" altLang="en-US"/>
          </a:p>
        </p:txBody>
      </p:sp>
      <p:cxnSp>
        <p:nvCxnSpPr>
          <p:cNvPr id="47" name="直線コネクタ 46">
            <a:extLst>
              <a:ext uri="{FF2B5EF4-FFF2-40B4-BE49-F238E27FC236}">
                <a16:creationId xmlns:a16="http://schemas.microsoft.com/office/drawing/2014/main" id="{06F736AD-50A3-9946-BE09-78B049790D86}"/>
              </a:ext>
            </a:extLst>
          </p:cNvPr>
          <p:cNvCxnSpPr>
            <a:cxnSpLocks/>
            <a:stCxn id="48" idx="3"/>
          </p:cNvCxnSpPr>
          <p:nvPr/>
        </p:nvCxnSpPr>
        <p:spPr>
          <a:xfrm>
            <a:off x="933347" y="5145172"/>
            <a:ext cx="3560089" cy="12701"/>
          </a:xfrm>
          <a:prstGeom prst="line">
            <a:avLst/>
          </a:prstGeom>
          <a:ln w="9525">
            <a:solidFill>
              <a:schemeClr val="bg2">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48" name="テキスト ボックス 47">
            <a:extLst>
              <a:ext uri="{FF2B5EF4-FFF2-40B4-BE49-F238E27FC236}">
                <a16:creationId xmlns:a16="http://schemas.microsoft.com/office/drawing/2014/main" id="{E2DC50B7-FC9D-9741-AB3D-886576F41BF6}"/>
              </a:ext>
            </a:extLst>
          </p:cNvPr>
          <p:cNvSpPr txBox="1"/>
          <p:nvPr/>
        </p:nvSpPr>
        <p:spPr>
          <a:xfrm>
            <a:off x="485901" y="5029756"/>
            <a:ext cx="447446" cy="230832"/>
          </a:xfrm>
          <a:prstGeom prst="rect">
            <a:avLst/>
          </a:prstGeom>
          <a:noFill/>
        </p:spPr>
        <p:txBody>
          <a:bodyPr wrap="square" rtlCol="0">
            <a:spAutoFit/>
          </a:bodyPr>
          <a:lstStyle/>
          <a:p>
            <a:r>
              <a:rPr lang="ja-JP" altLang="en-US" sz="900">
                <a:latin typeface="Meiryo UI" panose="020B0604030504040204" pitchFamily="34" charset="-128"/>
                <a:ea typeface="Meiryo UI" panose="020B0604030504040204" pitchFamily="34" charset="-128"/>
              </a:rPr>
              <a:t>仕様</a:t>
            </a:r>
          </a:p>
        </p:txBody>
      </p:sp>
      <p:sp>
        <p:nvSpPr>
          <p:cNvPr id="49" name="テキスト ボックス 48">
            <a:extLst>
              <a:ext uri="{FF2B5EF4-FFF2-40B4-BE49-F238E27FC236}">
                <a16:creationId xmlns:a16="http://schemas.microsoft.com/office/drawing/2014/main" id="{A01A4F1A-EF54-BF4E-99FC-739CD6DF617E}"/>
              </a:ext>
            </a:extLst>
          </p:cNvPr>
          <p:cNvSpPr txBox="1"/>
          <p:nvPr/>
        </p:nvSpPr>
        <p:spPr>
          <a:xfrm>
            <a:off x="296332" y="658339"/>
            <a:ext cx="855576" cy="276999"/>
          </a:xfrm>
          <a:prstGeom prst="rect">
            <a:avLst/>
          </a:prstGeom>
          <a:noFill/>
        </p:spPr>
        <p:txBody>
          <a:bodyPr wrap="square" rtlCol="0">
            <a:spAutoFit/>
          </a:bodyPr>
          <a:lstStyle/>
          <a:p>
            <a:pPr algn="ctr"/>
            <a:r>
              <a:rPr kumimoji="1" lang="en-US" altLang="ja-JP" sz="1200" dirty="0">
                <a:solidFill>
                  <a:schemeClr val="bg1"/>
                </a:solidFill>
                <a:latin typeface="Meiryo UI" panose="020B0604030504040204" pitchFamily="34" charset="-128"/>
                <a:ea typeface="Meiryo UI" panose="020B0604030504040204" pitchFamily="34" charset="-128"/>
              </a:rPr>
              <a:t>【</a:t>
            </a:r>
            <a:r>
              <a:rPr kumimoji="1" lang="ja-JP" altLang="en-US" sz="1200">
                <a:solidFill>
                  <a:schemeClr val="bg1"/>
                </a:solidFill>
                <a:latin typeface="Meiryo UI" panose="020B0604030504040204" pitchFamily="34" charset="-128"/>
                <a:ea typeface="Meiryo UI" panose="020B0604030504040204" pitchFamily="34" charset="-128"/>
              </a:rPr>
              <a:t>提案書</a:t>
            </a:r>
            <a:r>
              <a:rPr kumimoji="1" lang="en-US" altLang="ja-JP" sz="1200" dirty="0">
                <a:solidFill>
                  <a:schemeClr val="bg1"/>
                </a:solidFill>
                <a:latin typeface="Meiryo UI" panose="020B0604030504040204" pitchFamily="34" charset="-128"/>
                <a:ea typeface="Meiryo UI" panose="020B0604030504040204" pitchFamily="34" charset="-128"/>
              </a:rPr>
              <a:t>】</a:t>
            </a:r>
            <a:endParaRPr kumimoji="1" lang="ja-JP" altLang="en-US" sz="1200">
              <a:solidFill>
                <a:schemeClr val="bg1"/>
              </a:solidFill>
              <a:latin typeface="Meiryo UI" panose="020B0604030504040204" pitchFamily="34" charset="-128"/>
              <a:ea typeface="Meiryo UI" panose="020B0604030504040204" pitchFamily="34" charset="-128"/>
            </a:endParaRPr>
          </a:p>
        </p:txBody>
      </p:sp>
      <p:sp>
        <p:nvSpPr>
          <p:cNvPr id="52" name="テキスト ボックス 51">
            <a:extLst>
              <a:ext uri="{FF2B5EF4-FFF2-40B4-BE49-F238E27FC236}">
                <a16:creationId xmlns:a16="http://schemas.microsoft.com/office/drawing/2014/main" id="{666EFAC9-FA87-8F4E-97A7-2098EF99A221}"/>
              </a:ext>
            </a:extLst>
          </p:cNvPr>
          <p:cNvSpPr txBox="1"/>
          <p:nvPr/>
        </p:nvSpPr>
        <p:spPr>
          <a:xfrm>
            <a:off x="5932095" y="1422052"/>
            <a:ext cx="2917065" cy="2218236"/>
          </a:xfrm>
          <a:prstGeom prst="rect">
            <a:avLst/>
          </a:prstGeom>
          <a:noFill/>
        </p:spPr>
        <p:txBody>
          <a:bodyPr wrap="square" lIns="0" tIns="46800" rIns="0" spcCol="360000" rtlCol="0">
            <a:spAutoFit/>
          </a:bodyPr>
          <a:lstStyle/>
          <a:p>
            <a:pPr>
              <a:lnSpc>
                <a:spcPts val="2400"/>
              </a:lnSpc>
            </a:pPr>
            <a:r>
              <a:rPr lang="ja-JP" altLang="en-US" sz="1400" spc="-100" dirty="0"/>
              <a:t> 無香料＆無着色で、暑い季節に、いつでも何処でもひんやりクールダウンできるボディーシート。大きめサイズのフラップ部分には、オリジナルの名入れプリントもすることができます。</a:t>
            </a:r>
          </a:p>
          <a:p>
            <a:pPr>
              <a:lnSpc>
                <a:spcPts val="2400"/>
              </a:lnSpc>
            </a:pPr>
            <a:r>
              <a:rPr lang="en-US" altLang="ja-JP" sz="1400" spc="-100" dirty="0"/>
              <a:t>※</a:t>
            </a:r>
            <a:r>
              <a:rPr lang="ja-JP" altLang="en-US" sz="1400" spc="-100" dirty="0"/>
              <a:t>こちらの商品は、最小ロット数単位（倍数）のみの承りになります。</a:t>
            </a:r>
            <a:endParaRPr lang="en-US" altLang="ja-JP" sz="1400" spc="-100" dirty="0">
              <a:latin typeface="Meiryo UI" panose="020B0604030504040204" pitchFamily="34" charset="-128"/>
              <a:ea typeface="Meiryo UI" panose="020B0604030504040204" pitchFamily="34" charset="-128"/>
            </a:endParaRPr>
          </a:p>
        </p:txBody>
      </p:sp>
      <p:sp>
        <p:nvSpPr>
          <p:cNvPr id="51" name="円/楕円 50">
            <a:extLst>
              <a:ext uri="{FF2B5EF4-FFF2-40B4-BE49-F238E27FC236}">
                <a16:creationId xmlns:a16="http://schemas.microsoft.com/office/drawing/2014/main" id="{29EEA60A-1EDB-A44B-893A-3A7C8D5D51EA}"/>
              </a:ext>
            </a:extLst>
          </p:cNvPr>
          <p:cNvSpPr/>
          <p:nvPr/>
        </p:nvSpPr>
        <p:spPr>
          <a:xfrm>
            <a:off x="5035845" y="534447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テキスト ボックス 52">
            <a:extLst>
              <a:ext uri="{FF2B5EF4-FFF2-40B4-BE49-F238E27FC236}">
                <a16:creationId xmlns:a16="http://schemas.microsoft.com/office/drawing/2014/main" id="{55C042B5-BEB6-154E-9A0F-527D7515FFDC}"/>
              </a:ext>
            </a:extLst>
          </p:cNvPr>
          <p:cNvSpPr txBox="1"/>
          <p:nvPr/>
        </p:nvSpPr>
        <p:spPr>
          <a:xfrm>
            <a:off x="5035210" y="5569140"/>
            <a:ext cx="739603"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お見積</a:t>
            </a:r>
          </a:p>
        </p:txBody>
      </p:sp>
      <p:cxnSp>
        <p:nvCxnSpPr>
          <p:cNvPr id="55" name="直線コネクタ 54">
            <a:extLst>
              <a:ext uri="{FF2B5EF4-FFF2-40B4-BE49-F238E27FC236}">
                <a16:creationId xmlns:a16="http://schemas.microsoft.com/office/drawing/2014/main" id="{E3841400-EED2-C34D-BCDD-C3006CC8563F}"/>
              </a:ext>
            </a:extLst>
          </p:cNvPr>
          <p:cNvCxnSpPr>
            <a:cxnSpLocks/>
          </p:cNvCxnSpPr>
          <p:nvPr/>
        </p:nvCxnSpPr>
        <p:spPr>
          <a:xfrm>
            <a:off x="5880100" y="3785632"/>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grpSp>
        <p:nvGrpSpPr>
          <p:cNvPr id="58" name="グループ化 57">
            <a:extLst>
              <a:ext uri="{FF2B5EF4-FFF2-40B4-BE49-F238E27FC236}">
                <a16:creationId xmlns:a16="http://schemas.microsoft.com/office/drawing/2014/main" id="{C8880407-59E8-D744-B368-C4DF6A8E994D}"/>
              </a:ext>
            </a:extLst>
          </p:cNvPr>
          <p:cNvGrpSpPr/>
          <p:nvPr/>
        </p:nvGrpSpPr>
        <p:grpSpPr>
          <a:xfrm>
            <a:off x="5042402" y="3830871"/>
            <a:ext cx="739603" cy="739603"/>
            <a:chOff x="5042402" y="3087009"/>
            <a:chExt cx="739603" cy="739603"/>
          </a:xfrm>
        </p:grpSpPr>
        <p:sp>
          <p:nvSpPr>
            <p:cNvPr id="59" name="円/楕円 58">
              <a:extLst>
                <a:ext uri="{FF2B5EF4-FFF2-40B4-BE49-F238E27FC236}">
                  <a16:creationId xmlns:a16="http://schemas.microsoft.com/office/drawing/2014/main" id="{C67052A6-1156-D442-9D47-A2227E7B96FF}"/>
                </a:ext>
              </a:extLst>
            </p:cNvPr>
            <p:cNvSpPr/>
            <p:nvPr/>
          </p:nvSpPr>
          <p:spPr>
            <a:xfrm>
              <a:off x="5042402" y="308700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テキスト ボックス 59">
              <a:extLst>
                <a:ext uri="{FF2B5EF4-FFF2-40B4-BE49-F238E27FC236}">
                  <a16:creationId xmlns:a16="http://schemas.microsoft.com/office/drawing/2014/main" id="{C46DE592-F853-384F-90D2-3DA64C10996F}"/>
                </a:ext>
              </a:extLst>
            </p:cNvPr>
            <p:cNvSpPr txBox="1"/>
            <p:nvPr/>
          </p:nvSpPr>
          <p:spPr>
            <a:xfrm>
              <a:off x="5135150" y="3321734"/>
              <a:ext cx="569710"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納期</a:t>
              </a:r>
            </a:p>
          </p:txBody>
        </p:sp>
      </p:grpSp>
      <p:cxnSp>
        <p:nvCxnSpPr>
          <p:cNvPr id="61" name="直線コネクタ 60">
            <a:extLst>
              <a:ext uri="{FF2B5EF4-FFF2-40B4-BE49-F238E27FC236}">
                <a16:creationId xmlns:a16="http://schemas.microsoft.com/office/drawing/2014/main" id="{44FD12B9-01EA-6045-91B8-6A6C4B42426B}"/>
              </a:ext>
            </a:extLst>
          </p:cNvPr>
          <p:cNvCxnSpPr>
            <a:cxnSpLocks/>
          </p:cNvCxnSpPr>
          <p:nvPr/>
        </p:nvCxnSpPr>
        <p:spPr>
          <a:xfrm>
            <a:off x="5880100" y="4987421"/>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sp>
        <p:nvSpPr>
          <p:cNvPr id="62" name="テキスト ボックス 61">
            <a:extLst>
              <a:ext uri="{FF2B5EF4-FFF2-40B4-BE49-F238E27FC236}">
                <a16:creationId xmlns:a16="http://schemas.microsoft.com/office/drawing/2014/main" id="{43EEDBA3-5917-5749-A207-0D444DDE7256}"/>
              </a:ext>
            </a:extLst>
          </p:cNvPr>
          <p:cNvSpPr txBox="1"/>
          <p:nvPr/>
        </p:nvSpPr>
        <p:spPr>
          <a:xfrm>
            <a:off x="6071111" y="4206067"/>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納期スペース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63" name="テキスト ボックス 62">
            <a:extLst>
              <a:ext uri="{FF2B5EF4-FFF2-40B4-BE49-F238E27FC236}">
                <a16:creationId xmlns:a16="http://schemas.microsoft.com/office/drawing/2014/main" id="{7C84D0BA-2D0E-1A41-A9F4-073730B0C0B4}"/>
              </a:ext>
            </a:extLst>
          </p:cNvPr>
          <p:cNvSpPr txBox="1"/>
          <p:nvPr/>
        </p:nvSpPr>
        <p:spPr>
          <a:xfrm>
            <a:off x="6071111" y="5565834"/>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お見積りスペース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2" name="テキスト ボックス 1">
            <a:extLst>
              <a:ext uri="{FF2B5EF4-FFF2-40B4-BE49-F238E27FC236}">
                <a16:creationId xmlns:a16="http://schemas.microsoft.com/office/drawing/2014/main" id="{8E281DBF-8DD7-8944-B461-C25086974C88}"/>
              </a:ext>
            </a:extLst>
          </p:cNvPr>
          <p:cNvSpPr txBox="1"/>
          <p:nvPr/>
        </p:nvSpPr>
        <p:spPr>
          <a:xfrm>
            <a:off x="8007178" y="-148281"/>
            <a:ext cx="184731" cy="369332"/>
          </a:xfrm>
          <a:prstGeom prst="rect">
            <a:avLst/>
          </a:prstGeom>
          <a:noFill/>
        </p:spPr>
        <p:txBody>
          <a:bodyPr wrap="none" rtlCol="0">
            <a:spAutoFit/>
          </a:bodyPr>
          <a:lstStyle/>
          <a:p>
            <a:endParaRPr kumimoji="1" lang="ja-JP" altLang="en-US"/>
          </a:p>
        </p:txBody>
      </p:sp>
      <p:pic>
        <p:nvPicPr>
          <p:cNvPr id="12" name="図 11">
            <a:extLst>
              <a:ext uri="{FF2B5EF4-FFF2-40B4-BE49-F238E27FC236}">
                <a16:creationId xmlns:a16="http://schemas.microsoft.com/office/drawing/2014/main" id="{351B1F37-E0A9-CC4C-45C7-D0B391AF8044}"/>
              </a:ext>
            </a:extLst>
          </p:cNvPr>
          <p:cNvPicPr>
            <a:picLocks noChangeAspect="1"/>
          </p:cNvPicPr>
          <p:nvPr/>
        </p:nvPicPr>
        <p:blipFill>
          <a:blip r:embed="rId5"/>
          <a:stretch>
            <a:fillRect/>
          </a:stretch>
        </p:blipFill>
        <p:spPr>
          <a:xfrm>
            <a:off x="766601" y="1371901"/>
            <a:ext cx="3560089" cy="3560089"/>
          </a:xfrm>
          <a:prstGeom prst="rect">
            <a:avLst/>
          </a:prstGeom>
        </p:spPr>
      </p:pic>
    </p:spTree>
    <p:extLst>
      <p:ext uri="{BB962C8B-B14F-4D97-AF65-F5344CB8AC3E}">
        <p14:creationId xmlns:p14="http://schemas.microsoft.com/office/powerpoint/2010/main" val="158329246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927CB9EF-4E63-C348-91C2-B4EE6CED9AEC}"/>
              </a:ext>
            </a:extLst>
          </p:cNvPr>
          <p:cNvPicPr>
            <a:picLocks noChangeAspect="1"/>
          </p:cNvPicPr>
          <p:nvPr/>
        </p:nvPicPr>
        <p:blipFill>
          <a:blip r:embed="rId3"/>
          <a:stretch>
            <a:fillRect/>
          </a:stretch>
        </p:blipFill>
        <p:spPr>
          <a:xfrm>
            <a:off x="5100223" y="4667627"/>
            <a:ext cx="722044" cy="795472"/>
          </a:xfrm>
          <a:prstGeom prst="rect">
            <a:avLst/>
          </a:prstGeom>
        </p:spPr>
      </p:pic>
      <p:pic>
        <p:nvPicPr>
          <p:cNvPr id="8" name="図 7">
            <a:extLst>
              <a:ext uri="{FF2B5EF4-FFF2-40B4-BE49-F238E27FC236}">
                <a16:creationId xmlns:a16="http://schemas.microsoft.com/office/drawing/2014/main" id="{14C963AD-CFA1-094F-903A-A75F17FBB6F3}"/>
              </a:ext>
            </a:extLst>
          </p:cNvPr>
          <p:cNvPicPr>
            <a:picLocks noChangeAspect="1"/>
          </p:cNvPicPr>
          <p:nvPr/>
        </p:nvPicPr>
        <p:blipFill>
          <a:blip r:embed="rId4"/>
          <a:stretch>
            <a:fillRect/>
          </a:stretch>
        </p:blipFill>
        <p:spPr>
          <a:xfrm>
            <a:off x="5096907" y="3119079"/>
            <a:ext cx="704222" cy="815944"/>
          </a:xfrm>
          <a:prstGeom prst="rect">
            <a:avLst/>
          </a:prstGeom>
        </p:spPr>
      </p:pic>
      <p:sp>
        <p:nvSpPr>
          <p:cNvPr id="3" name="テキスト ボックス 2">
            <a:extLst>
              <a:ext uri="{FF2B5EF4-FFF2-40B4-BE49-F238E27FC236}">
                <a16:creationId xmlns:a16="http://schemas.microsoft.com/office/drawing/2014/main" id="{4CA50E79-0AEB-4A45-90DE-1EBFEF4913AE}"/>
              </a:ext>
            </a:extLst>
          </p:cNvPr>
          <p:cNvSpPr txBox="1"/>
          <p:nvPr/>
        </p:nvSpPr>
        <p:spPr>
          <a:xfrm>
            <a:off x="1098699" y="596421"/>
            <a:ext cx="7750462" cy="400110"/>
          </a:xfrm>
          <a:prstGeom prst="rect">
            <a:avLst/>
          </a:prstGeom>
          <a:noFill/>
        </p:spPr>
        <p:txBody>
          <a:bodyPr wrap="square" rtlCol="0">
            <a:spAutoFit/>
          </a:bodyPr>
          <a:lstStyle/>
          <a:p>
            <a:pPr algn="ctr"/>
            <a:r>
              <a:rPr lang="en-US" altLang="ja-JP" sz="2000" dirty="0">
                <a:solidFill>
                  <a:schemeClr val="bg1"/>
                </a:solidFill>
                <a:latin typeface="Meiryo UI" panose="020B0604030504040204" pitchFamily="34" charset="-128"/>
                <a:ea typeface="Meiryo UI" panose="020B0604030504040204" pitchFamily="34" charset="-128"/>
              </a:rPr>
              <a:t>7days,</a:t>
            </a:r>
            <a:r>
              <a:rPr lang="ja-JP" altLang="en-US" sz="2000" dirty="0">
                <a:solidFill>
                  <a:schemeClr val="bg1"/>
                </a:solidFill>
                <a:latin typeface="Meiryo UI" panose="020B0604030504040204" pitchFamily="34" charset="-128"/>
                <a:ea typeface="Meiryo UI" panose="020B0604030504040204" pitchFamily="34" charset="-128"/>
              </a:rPr>
              <a:t>防災ウェット </a:t>
            </a:r>
            <a:r>
              <a:rPr lang="en-US" altLang="ja-JP" sz="2000" dirty="0">
                <a:solidFill>
                  <a:schemeClr val="bg1"/>
                </a:solidFill>
                <a:latin typeface="Meiryo UI" panose="020B0604030504040204" pitchFamily="34" charset="-128"/>
                <a:ea typeface="Meiryo UI" panose="020B0604030504040204" pitchFamily="34" charset="-128"/>
              </a:rPr>
              <a:t>5</a:t>
            </a:r>
            <a:r>
              <a:rPr lang="ja-JP" altLang="en-US" sz="2000" dirty="0">
                <a:solidFill>
                  <a:schemeClr val="bg1"/>
                </a:solidFill>
                <a:latin typeface="Meiryo UI" panose="020B0604030504040204" pitchFamily="34" charset="-128"/>
                <a:ea typeface="Meiryo UI" panose="020B0604030504040204" pitchFamily="34" charset="-128"/>
              </a:rPr>
              <a:t>年保存対応 大判 </a:t>
            </a:r>
            <a:r>
              <a:rPr lang="en-US" altLang="ja-JP" sz="2000" dirty="0">
                <a:solidFill>
                  <a:schemeClr val="bg1"/>
                </a:solidFill>
                <a:latin typeface="Meiryo UI" panose="020B0604030504040204" pitchFamily="34" charset="-128"/>
                <a:ea typeface="Meiryo UI" panose="020B0604030504040204" pitchFamily="34" charset="-128"/>
              </a:rPr>
              <a:t>20</a:t>
            </a:r>
            <a:r>
              <a:rPr lang="ja-JP" altLang="en-US" sz="2000" dirty="0">
                <a:solidFill>
                  <a:schemeClr val="bg1"/>
                </a:solidFill>
                <a:latin typeface="Meiryo UI" panose="020B0604030504040204" pitchFamily="34" charset="-128"/>
                <a:ea typeface="Meiryo UI" panose="020B0604030504040204" pitchFamily="34" charset="-128"/>
              </a:rPr>
              <a:t>枚</a:t>
            </a:r>
          </a:p>
        </p:txBody>
      </p:sp>
      <p:sp>
        <p:nvSpPr>
          <p:cNvPr id="54" name="テキスト ボックス 53">
            <a:extLst>
              <a:ext uri="{FF2B5EF4-FFF2-40B4-BE49-F238E27FC236}">
                <a16:creationId xmlns:a16="http://schemas.microsoft.com/office/drawing/2014/main" id="{DB95C43C-93E8-974D-BE0B-E4B52F6953E9}"/>
              </a:ext>
            </a:extLst>
          </p:cNvPr>
          <p:cNvSpPr txBox="1"/>
          <p:nvPr/>
        </p:nvSpPr>
        <p:spPr>
          <a:xfrm>
            <a:off x="485900" y="5252121"/>
            <a:ext cx="4140913" cy="648512"/>
          </a:xfrm>
          <a:prstGeom prst="rect">
            <a:avLst/>
          </a:prstGeom>
          <a:noFill/>
        </p:spPr>
        <p:txBody>
          <a:bodyPr wrap="square" lIns="90000" tIns="46800" rIns="0" bIns="46800" rtlCol="0">
            <a:spAutoFit/>
          </a:bodyPr>
          <a:lstStyle/>
          <a:p>
            <a:r>
              <a:rPr lang="ja-JP" altLang="en-US" sz="900" dirty="0">
                <a:latin typeface="Meiryo UI" panose="020B0604030504040204" pitchFamily="34" charset="-128"/>
                <a:ea typeface="Meiryo UI" panose="020B0604030504040204" pitchFamily="34" charset="-128"/>
              </a:rPr>
              <a:t>素材：水、エタノール、プロピレングリコール、ベンザルコニウムクロリド、ブチルカルバミン酸ヨウ化プロピニル、安定化二酸化塩素</a:t>
            </a:r>
          </a:p>
          <a:p>
            <a:r>
              <a:rPr lang="ja-JP" altLang="en-US" sz="900" dirty="0">
                <a:latin typeface="Meiryo UI" panose="020B0604030504040204" pitchFamily="34" charset="-128"/>
                <a:ea typeface="Meiryo UI" panose="020B0604030504040204" pitchFamily="34" charset="-128"/>
              </a:rPr>
              <a:t>サイズ：本体：約 </a:t>
            </a:r>
            <a:r>
              <a:rPr lang="en-US" altLang="ja-JP" sz="900" dirty="0">
                <a:latin typeface="Meiryo UI" panose="020B0604030504040204" pitchFamily="34" charset="-128"/>
                <a:ea typeface="Meiryo UI" panose="020B0604030504040204" pitchFamily="34" charset="-128"/>
              </a:rPr>
              <a:t>W210×H125mm</a:t>
            </a:r>
            <a:r>
              <a:rPr lang="ja-JP" altLang="en-US" sz="900" dirty="0">
                <a:latin typeface="Meiryo UI" panose="020B0604030504040204" pitchFamily="34" charset="-128"/>
                <a:ea typeface="Meiryo UI" panose="020B0604030504040204" pitchFamily="34" charset="-128"/>
              </a:rPr>
              <a:t>、原紙：約 </a:t>
            </a:r>
            <a:r>
              <a:rPr lang="en-US" altLang="ja-JP" sz="900" dirty="0">
                <a:latin typeface="Meiryo UI" panose="020B0604030504040204" pitchFamily="34" charset="-128"/>
                <a:ea typeface="Meiryo UI" panose="020B0604030504040204" pitchFamily="34" charset="-128"/>
              </a:rPr>
              <a:t>W200×H300mm</a:t>
            </a:r>
          </a:p>
          <a:p>
            <a:r>
              <a:rPr lang="ja-JP" altLang="en-US" sz="900" dirty="0">
                <a:latin typeface="Meiryo UI" panose="020B0604030504040204" pitchFamily="34" charset="-128"/>
                <a:ea typeface="Meiryo UI" panose="020B0604030504040204" pitchFamily="34" charset="-128"/>
              </a:rPr>
              <a:t>生産国：日本 </a:t>
            </a:r>
            <a:endParaRPr lang="en-US" altLang="ja-JP" sz="900" dirty="0">
              <a:latin typeface="Meiryo UI" panose="020B0604030504040204" pitchFamily="34" charset="-128"/>
              <a:ea typeface="Meiryo UI" panose="020B0604030504040204" pitchFamily="34" charset="-128"/>
            </a:endParaRPr>
          </a:p>
        </p:txBody>
      </p:sp>
      <p:sp>
        <p:nvSpPr>
          <p:cNvPr id="4" name="テキスト ボックス 3">
            <a:extLst>
              <a:ext uri="{FF2B5EF4-FFF2-40B4-BE49-F238E27FC236}">
                <a16:creationId xmlns:a16="http://schemas.microsoft.com/office/drawing/2014/main" id="{131A1040-38AB-0647-BD57-A8AE861D20F5}"/>
              </a:ext>
            </a:extLst>
          </p:cNvPr>
          <p:cNvSpPr txBox="1"/>
          <p:nvPr/>
        </p:nvSpPr>
        <p:spPr>
          <a:xfrm>
            <a:off x="8151628" y="4033284"/>
            <a:ext cx="184731" cy="369332"/>
          </a:xfrm>
          <a:prstGeom prst="rect">
            <a:avLst/>
          </a:prstGeom>
          <a:noFill/>
        </p:spPr>
        <p:txBody>
          <a:bodyPr wrap="none" rtlCol="0">
            <a:spAutoFit/>
          </a:bodyPr>
          <a:lstStyle/>
          <a:p>
            <a:endParaRPr kumimoji="1" lang="ja-JP" altLang="en-US"/>
          </a:p>
        </p:txBody>
      </p:sp>
      <p:sp>
        <p:nvSpPr>
          <p:cNvPr id="7" name="テキスト ボックス 6">
            <a:extLst>
              <a:ext uri="{FF2B5EF4-FFF2-40B4-BE49-F238E27FC236}">
                <a16:creationId xmlns:a16="http://schemas.microsoft.com/office/drawing/2014/main" id="{6E0DEE68-B29B-4E44-B075-EC371AE600A8}"/>
              </a:ext>
            </a:extLst>
          </p:cNvPr>
          <p:cNvSpPr txBox="1"/>
          <p:nvPr/>
        </p:nvSpPr>
        <p:spPr>
          <a:xfrm>
            <a:off x="9838660" y="3926958"/>
            <a:ext cx="184731" cy="369332"/>
          </a:xfrm>
          <a:prstGeom prst="rect">
            <a:avLst/>
          </a:prstGeom>
          <a:noFill/>
        </p:spPr>
        <p:txBody>
          <a:bodyPr wrap="none" rtlCol="0">
            <a:spAutoFit/>
          </a:bodyPr>
          <a:lstStyle/>
          <a:p>
            <a:endParaRPr kumimoji="1" lang="ja-JP" altLang="en-US"/>
          </a:p>
        </p:txBody>
      </p:sp>
      <p:sp>
        <p:nvSpPr>
          <p:cNvPr id="9" name="円/楕円 8">
            <a:extLst>
              <a:ext uri="{FF2B5EF4-FFF2-40B4-BE49-F238E27FC236}">
                <a16:creationId xmlns:a16="http://schemas.microsoft.com/office/drawing/2014/main" id="{5071E141-4680-1C45-8E9F-3E48DC46BD1C}"/>
              </a:ext>
            </a:extLst>
          </p:cNvPr>
          <p:cNvSpPr/>
          <p:nvPr/>
        </p:nvSpPr>
        <p:spPr>
          <a:xfrm>
            <a:off x="5035845" y="1268518"/>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4"/>
              </a:solidFill>
            </a:endParaRPr>
          </a:p>
        </p:txBody>
      </p:sp>
      <p:sp>
        <p:nvSpPr>
          <p:cNvPr id="43" name="テキスト ボックス 42">
            <a:extLst>
              <a:ext uri="{FF2B5EF4-FFF2-40B4-BE49-F238E27FC236}">
                <a16:creationId xmlns:a16="http://schemas.microsoft.com/office/drawing/2014/main" id="{C679F590-1798-F145-B307-DE0B7159F3E6}"/>
              </a:ext>
            </a:extLst>
          </p:cNvPr>
          <p:cNvSpPr txBox="1"/>
          <p:nvPr/>
        </p:nvSpPr>
        <p:spPr>
          <a:xfrm>
            <a:off x="5035210" y="1496155"/>
            <a:ext cx="739603" cy="323165"/>
          </a:xfrm>
          <a:prstGeom prst="rect">
            <a:avLst/>
          </a:prstGeom>
          <a:noFill/>
        </p:spPr>
        <p:txBody>
          <a:bodyPr wrap="square" rtlCol="0">
            <a:spAutoFit/>
          </a:bodyPr>
          <a:lstStyle/>
          <a:p>
            <a:pPr algn="ctr"/>
            <a:r>
              <a:rPr kumimoji="1" lang="ja-JP" altLang="en-US" sz="1500">
                <a:solidFill>
                  <a:schemeClr val="accent1">
                    <a:lumMod val="50000"/>
                  </a:schemeClr>
                </a:solidFill>
                <a:latin typeface="Meiryo UI" panose="020B0604030504040204" pitchFamily="34" charset="-128"/>
                <a:ea typeface="Meiryo UI" panose="020B0604030504040204" pitchFamily="34" charset="-128"/>
              </a:rPr>
              <a:t>特徴</a:t>
            </a:r>
          </a:p>
        </p:txBody>
      </p:sp>
      <p:sp>
        <p:nvSpPr>
          <p:cNvPr id="6" name="テキスト ボックス 5">
            <a:extLst>
              <a:ext uri="{FF2B5EF4-FFF2-40B4-BE49-F238E27FC236}">
                <a16:creationId xmlns:a16="http://schemas.microsoft.com/office/drawing/2014/main" id="{5949CA04-F994-CB41-A9F7-DB00BFD8F160}"/>
              </a:ext>
            </a:extLst>
          </p:cNvPr>
          <p:cNvSpPr txBox="1"/>
          <p:nvPr/>
        </p:nvSpPr>
        <p:spPr>
          <a:xfrm>
            <a:off x="9540949" y="3466214"/>
            <a:ext cx="184731" cy="369332"/>
          </a:xfrm>
          <a:prstGeom prst="rect">
            <a:avLst/>
          </a:prstGeom>
          <a:noFill/>
        </p:spPr>
        <p:txBody>
          <a:bodyPr wrap="none" rtlCol="0">
            <a:spAutoFit/>
          </a:bodyPr>
          <a:lstStyle/>
          <a:p>
            <a:endParaRPr kumimoji="1" lang="ja-JP" altLang="en-US"/>
          </a:p>
        </p:txBody>
      </p:sp>
      <p:sp>
        <p:nvSpPr>
          <p:cNvPr id="14" name="テキスト ボックス 13">
            <a:extLst>
              <a:ext uri="{FF2B5EF4-FFF2-40B4-BE49-F238E27FC236}">
                <a16:creationId xmlns:a16="http://schemas.microsoft.com/office/drawing/2014/main" id="{B93A13B1-A79F-5A48-AF90-DCA933A6F93C}"/>
              </a:ext>
            </a:extLst>
          </p:cNvPr>
          <p:cNvSpPr txBox="1"/>
          <p:nvPr/>
        </p:nvSpPr>
        <p:spPr>
          <a:xfrm>
            <a:off x="10086753" y="2473842"/>
            <a:ext cx="184731" cy="369332"/>
          </a:xfrm>
          <a:prstGeom prst="rect">
            <a:avLst/>
          </a:prstGeom>
          <a:noFill/>
        </p:spPr>
        <p:txBody>
          <a:bodyPr wrap="none" rtlCol="0">
            <a:spAutoFit/>
          </a:bodyPr>
          <a:lstStyle/>
          <a:p>
            <a:endParaRPr kumimoji="1" lang="ja-JP" altLang="en-US"/>
          </a:p>
        </p:txBody>
      </p:sp>
      <p:sp>
        <p:nvSpPr>
          <p:cNvPr id="15" name="テキスト ボックス 14">
            <a:extLst>
              <a:ext uri="{FF2B5EF4-FFF2-40B4-BE49-F238E27FC236}">
                <a16:creationId xmlns:a16="http://schemas.microsoft.com/office/drawing/2014/main" id="{81947353-CE6B-5941-A69E-F8C69B4B7F8E}"/>
              </a:ext>
            </a:extLst>
          </p:cNvPr>
          <p:cNvSpPr txBox="1"/>
          <p:nvPr/>
        </p:nvSpPr>
        <p:spPr>
          <a:xfrm>
            <a:off x="-674557" y="1041816"/>
            <a:ext cx="184731" cy="369332"/>
          </a:xfrm>
          <a:prstGeom prst="rect">
            <a:avLst/>
          </a:prstGeom>
          <a:noFill/>
        </p:spPr>
        <p:txBody>
          <a:bodyPr wrap="none" rtlCol="0">
            <a:spAutoFit/>
          </a:bodyPr>
          <a:lstStyle/>
          <a:p>
            <a:endParaRPr kumimoji="1" lang="ja-JP" altLang="en-US"/>
          </a:p>
        </p:txBody>
      </p:sp>
      <p:sp>
        <p:nvSpPr>
          <p:cNvPr id="29" name="テキスト ボックス 28">
            <a:extLst>
              <a:ext uri="{FF2B5EF4-FFF2-40B4-BE49-F238E27FC236}">
                <a16:creationId xmlns:a16="http://schemas.microsoft.com/office/drawing/2014/main" id="{A694227E-35A0-BC45-B4B3-10C0BE19C792}"/>
              </a:ext>
            </a:extLst>
          </p:cNvPr>
          <p:cNvSpPr txBox="1"/>
          <p:nvPr/>
        </p:nvSpPr>
        <p:spPr>
          <a:xfrm>
            <a:off x="6223000" y="3441700"/>
            <a:ext cx="184731" cy="369332"/>
          </a:xfrm>
          <a:prstGeom prst="rect">
            <a:avLst/>
          </a:prstGeom>
          <a:noFill/>
        </p:spPr>
        <p:txBody>
          <a:bodyPr wrap="none" rtlCol="0">
            <a:spAutoFit/>
          </a:bodyPr>
          <a:lstStyle/>
          <a:p>
            <a:endParaRPr kumimoji="1" lang="ja-JP" altLang="en-US"/>
          </a:p>
        </p:txBody>
      </p:sp>
      <p:sp>
        <p:nvSpPr>
          <p:cNvPr id="30" name="テキスト ボックス 29">
            <a:extLst>
              <a:ext uri="{FF2B5EF4-FFF2-40B4-BE49-F238E27FC236}">
                <a16:creationId xmlns:a16="http://schemas.microsoft.com/office/drawing/2014/main" id="{168EF753-87BF-FA49-B3C8-FFADD62EDFAB}"/>
              </a:ext>
            </a:extLst>
          </p:cNvPr>
          <p:cNvSpPr txBox="1"/>
          <p:nvPr/>
        </p:nvSpPr>
        <p:spPr>
          <a:xfrm>
            <a:off x="5949950" y="3416300"/>
            <a:ext cx="184731" cy="369332"/>
          </a:xfrm>
          <a:prstGeom prst="rect">
            <a:avLst/>
          </a:prstGeom>
          <a:noFill/>
        </p:spPr>
        <p:txBody>
          <a:bodyPr wrap="none" rtlCol="0">
            <a:spAutoFit/>
          </a:bodyPr>
          <a:lstStyle/>
          <a:p>
            <a:endParaRPr kumimoji="1" lang="ja-JP" altLang="en-US"/>
          </a:p>
        </p:txBody>
      </p:sp>
      <p:sp>
        <p:nvSpPr>
          <p:cNvPr id="10" name="テキスト ボックス 9">
            <a:extLst>
              <a:ext uri="{FF2B5EF4-FFF2-40B4-BE49-F238E27FC236}">
                <a16:creationId xmlns:a16="http://schemas.microsoft.com/office/drawing/2014/main" id="{7324E41E-3866-E048-AA35-05280DE458D9}"/>
              </a:ext>
            </a:extLst>
          </p:cNvPr>
          <p:cNvSpPr txBox="1"/>
          <p:nvPr/>
        </p:nvSpPr>
        <p:spPr>
          <a:xfrm>
            <a:off x="9525000" y="3158067"/>
            <a:ext cx="184731" cy="369332"/>
          </a:xfrm>
          <a:prstGeom prst="rect">
            <a:avLst/>
          </a:prstGeom>
          <a:noFill/>
        </p:spPr>
        <p:txBody>
          <a:bodyPr wrap="none" rtlCol="0">
            <a:spAutoFit/>
          </a:bodyPr>
          <a:lstStyle/>
          <a:p>
            <a:endParaRPr kumimoji="1" lang="ja-JP" altLang="en-US"/>
          </a:p>
        </p:txBody>
      </p:sp>
      <p:sp>
        <p:nvSpPr>
          <p:cNvPr id="17" name="テキスト ボックス 16">
            <a:extLst>
              <a:ext uri="{FF2B5EF4-FFF2-40B4-BE49-F238E27FC236}">
                <a16:creationId xmlns:a16="http://schemas.microsoft.com/office/drawing/2014/main" id="{588061B6-B227-F945-9FD3-54E55A954891}"/>
              </a:ext>
            </a:extLst>
          </p:cNvPr>
          <p:cNvSpPr txBox="1"/>
          <p:nvPr/>
        </p:nvSpPr>
        <p:spPr>
          <a:xfrm>
            <a:off x="8390467" y="7332133"/>
            <a:ext cx="184731" cy="369332"/>
          </a:xfrm>
          <a:prstGeom prst="rect">
            <a:avLst/>
          </a:prstGeom>
          <a:noFill/>
        </p:spPr>
        <p:txBody>
          <a:bodyPr wrap="none" rtlCol="0">
            <a:spAutoFit/>
          </a:bodyPr>
          <a:lstStyle/>
          <a:p>
            <a:endParaRPr kumimoji="1" lang="ja-JP" altLang="en-US"/>
          </a:p>
        </p:txBody>
      </p:sp>
      <p:sp>
        <p:nvSpPr>
          <p:cNvPr id="18" name="テキスト ボックス 17">
            <a:extLst>
              <a:ext uri="{FF2B5EF4-FFF2-40B4-BE49-F238E27FC236}">
                <a16:creationId xmlns:a16="http://schemas.microsoft.com/office/drawing/2014/main" id="{B7B904E5-64B7-744A-9CEE-65B9899ED486}"/>
              </a:ext>
            </a:extLst>
          </p:cNvPr>
          <p:cNvSpPr txBox="1"/>
          <p:nvPr/>
        </p:nvSpPr>
        <p:spPr>
          <a:xfrm>
            <a:off x="8017933" y="-736600"/>
            <a:ext cx="184731" cy="369332"/>
          </a:xfrm>
          <a:prstGeom prst="rect">
            <a:avLst/>
          </a:prstGeom>
          <a:noFill/>
        </p:spPr>
        <p:txBody>
          <a:bodyPr wrap="none" rtlCol="0">
            <a:spAutoFit/>
          </a:bodyPr>
          <a:lstStyle/>
          <a:p>
            <a:endParaRPr kumimoji="1" lang="ja-JP" altLang="en-US"/>
          </a:p>
        </p:txBody>
      </p:sp>
      <p:cxnSp>
        <p:nvCxnSpPr>
          <p:cNvPr id="47" name="直線コネクタ 46">
            <a:extLst>
              <a:ext uri="{FF2B5EF4-FFF2-40B4-BE49-F238E27FC236}">
                <a16:creationId xmlns:a16="http://schemas.microsoft.com/office/drawing/2014/main" id="{06F736AD-50A3-9946-BE09-78B049790D86}"/>
              </a:ext>
            </a:extLst>
          </p:cNvPr>
          <p:cNvCxnSpPr>
            <a:cxnSpLocks/>
            <a:stCxn id="48" idx="3"/>
          </p:cNvCxnSpPr>
          <p:nvPr/>
        </p:nvCxnSpPr>
        <p:spPr>
          <a:xfrm>
            <a:off x="933347" y="5145172"/>
            <a:ext cx="3560089" cy="12701"/>
          </a:xfrm>
          <a:prstGeom prst="line">
            <a:avLst/>
          </a:prstGeom>
          <a:ln w="9525">
            <a:solidFill>
              <a:schemeClr val="bg2">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48" name="テキスト ボックス 47">
            <a:extLst>
              <a:ext uri="{FF2B5EF4-FFF2-40B4-BE49-F238E27FC236}">
                <a16:creationId xmlns:a16="http://schemas.microsoft.com/office/drawing/2014/main" id="{E2DC50B7-FC9D-9741-AB3D-886576F41BF6}"/>
              </a:ext>
            </a:extLst>
          </p:cNvPr>
          <p:cNvSpPr txBox="1"/>
          <p:nvPr/>
        </p:nvSpPr>
        <p:spPr>
          <a:xfrm>
            <a:off x="485901" y="5029756"/>
            <a:ext cx="447446" cy="230832"/>
          </a:xfrm>
          <a:prstGeom prst="rect">
            <a:avLst/>
          </a:prstGeom>
          <a:noFill/>
        </p:spPr>
        <p:txBody>
          <a:bodyPr wrap="square" rtlCol="0">
            <a:spAutoFit/>
          </a:bodyPr>
          <a:lstStyle/>
          <a:p>
            <a:r>
              <a:rPr lang="ja-JP" altLang="en-US" sz="900">
                <a:latin typeface="Meiryo UI" panose="020B0604030504040204" pitchFamily="34" charset="-128"/>
                <a:ea typeface="Meiryo UI" panose="020B0604030504040204" pitchFamily="34" charset="-128"/>
              </a:rPr>
              <a:t>仕様</a:t>
            </a:r>
          </a:p>
        </p:txBody>
      </p:sp>
      <p:sp>
        <p:nvSpPr>
          <p:cNvPr id="49" name="テキスト ボックス 48">
            <a:extLst>
              <a:ext uri="{FF2B5EF4-FFF2-40B4-BE49-F238E27FC236}">
                <a16:creationId xmlns:a16="http://schemas.microsoft.com/office/drawing/2014/main" id="{A01A4F1A-EF54-BF4E-99FC-739CD6DF617E}"/>
              </a:ext>
            </a:extLst>
          </p:cNvPr>
          <p:cNvSpPr txBox="1"/>
          <p:nvPr/>
        </p:nvSpPr>
        <p:spPr>
          <a:xfrm>
            <a:off x="296332" y="658339"/>
            <a:ext cx="855576" cy="276999"/>
          </a:xfrm>
          <a:prstGeom prst="rect">
            <a:avLst/>
          </a:prstGeom>
          <a:noFill/>
        </p:spPr>
        <p:txBody>
          <a:bodyPr wrap="square" rtlCol="0">
            <a:spAutoFit/>
          </a:bodyPr>
          <a:lstStyle/>
          <a:p>
            <a:pPr algn="ctr"/>
            <a:r>
              <a:rPr kumimoji="1" lang="en-US" altLang="ja-JP" sz="1200" dirty="0">
                <a:solidFill>
                  <a:schemeClr val="bg1"/>
                </a:solidFill>
                <a:latin typeface="Meiryo UI" panose="020B0604030504040204" pitchFamily="34" charset="-128"/>
                <a:ea typeface="Meiryo UI" panose="020B0604030504040204" pitchFamily="34" charset="-128"/>
              </a:rPr>
              <a:t>【</a:t>
            </a:r>
            <a:r>
              <a:rPr kumimoji="1" lang="ja-JP" altLang="en-US" sz="1200">
                <a:solidFill>
                  <a:schemeClr val="bg1"/>
                </a:solidFill>
                <a:latin typeface="Meiryo UI" panose="020B0604030504040204" pitchFamily="34" charset="-128"/>
                <a:ea typeface="Meiryo UI" panose="020B0604030504040204" pitchFamily="34" charset="-128"/>
              </a:rPr>
              <a:t>提案書</a:t>
            </a:r>
            <a:r>
              <a:rPr kumimoji="1" lang="en-US" altLang="ja-JP" sz="1200" dirty="0">
                <a:solidFill>
                  <a:schemeClr val="bg1"/>
                </a:solidFill>
                <a:latin typeface="Meiryo UI" panose="020B0604030504040204" pitchFamily="34" charset="-128"/>
                <a:ea typeface="Meiryo UI" panose="020B0604030504040204" pitchFamily="34" charset="-128"/>
              </a:rPr>
              <a:t>】</a:t>
            </a:r>
            <a:endParaRPr kumimoji="1" lang="ja-JP" altLang="en-US" sz="1200">
              <a:solidFill>
                <a:schemeClr val="bg1"/>
              </a:solidFill>
              <a:latin typeface="Meiryo UI" panose="020B0604030504040204" pitchFamily="34" charset="-128"/>
              <a:ea typeface="Meiryo UI" panose="020B0604030504040204" pitchFamily="34" charset="-128"/>
            </a:endParaRPr>
          </a:p>
        </p:txBody>
      </p:sp>
      <p:sp>
        <p:nvSpPr>
          <p:cNvPr id="52" name="テキスト ボックス 51">
            <a:extLst>
              <a:ext uri="{FF2B5EF4-FFF2-40B4-BE49-F238E27FC236}">
                <a16:creationId xmlns:a16="http://schemas.microsoft.com/office/drawing/2014/main" id="{666EFAC9-FA87-8F4E-97A7-2098EF99A221}"/>
              </a:ext>
            </a:extLst>
          </p:cNvPr>
          <p:cNvSpPr txBox="1"/>
          <p:nvPr/>
        </p:nvSpPr>
        <p:spPr>
          <a:xfrm>
            <a:off x="5932095" y="1422052"/>
            <a:ext cx="2917065" cy="2294026"/>
          </a:xfrm>
          <a:prstGeom prst="rect">
            <a:avLst/>
          </a:prstGeom>
          <a:noFill/>
        </p:spPr>
        <p:txBody>
          <a:bodyPr wrap="square" lIns="0" tIns="46800" rIns="0" spcCol="360000" rtlCol="0">
            <a:spAutoFit/>
          </a:bodyPr>
          <a:lstStyle/>
          <a:p>
            <a:pPr algn="just"/>
            <a:r>
              <a:rPr lang="ja-JP" altLang="en-US" sz="1100" dirty="0"/>
              <a:t>防災備蓄用として長持ちする。</a:t>
            </a:r>
            <a:r>
              <a:rPr lang="en-US" altLang="ja-JP" sz="1100" dirty="0"/>
              <a:t>5</a:t>
            </a:r>
            <a:r>
              <a:rPr lang="ja-JP" altLang="en-US" sz="1100" dirty="0"/>
              <a:t>年間保存対応のアルコールタイプの防災用ウェットティッシュです。大判タイプの</a:t>
            </a:r>
            <a:r>
              <a:rPr lang="en-US" altLang="ja-JP" sz="1100" dirty="0"/>
              <a:t>20</a:t>
            </a:r>
            <a:r>
              <a:rPr lang="ja-JP" altLang="en-US" sz="1100" dirty="0"/>
              <a:t>枚入りで、いざというときもたっぷり使うことができます。</a:t>
            </a:r>
            <a:r>
              <a:rPr lang="en-US" altLang="ja-JP" sz="1100" dirty="0"/>
              <a:t>※</a:t>
            </a:r>
            <a:r>
              <a:rPr lang="ja-JP" altLang="en-US" sz="1100" dirty="0"/>
              <a:t>プリントを行う場合、最小ロットは</a:t>
            </a:r>
            <a:r>
              <a:rPr lang="en-US" altLang="ja-JP" sz="1100" dirty="0"/>
              <a:t>1000</a:t>
            </a:r>
            <a:r>
              <a:rPr lang="ja-JP" altLang="en-US" sz="1100" dirty="0"/>
              <a:t>個からになります。システムの問題で上記の表記が「名入れ有り </a:t>
            </a:r>
            <a:r>
              <a:rPr lang="en-US" altLang="ja-JP" sz="1100" dirty="0"/>
              <a:t>50 </a:t>
            </a:r>
            <a:r>
              <a:rPr lang="ja-JP" altLang="en-US" sz="1100" dirty="0"/>
              <a:t>／ 無地 </a:t>
            </a:r>
            <a:r>
              <a:rPr lang="en-US" altLang="ja-JP" sz="1100" dirty="0"/>
              <a:t>1000</a:t>
            </a:r>
            <a:r>
              <a:rPr lang="ja-JP" altLang="en-US" sz="1100" dirty="0"/>
              <a:t>」となっていますが、「無地 </a:t>
            </a:r>
            <a:r>
              <a:rPr lang="en-US" altLang="ja-JP" sz="1100" dirty="0"/>
              <a:t>50 </a:t>
            </a:r>
            <a:r>
              <a:rPr lang="ja-JP" altLang="en-US" sz="1100" dirty="0"/>
              <a:t>／ 名入れ有り </a:t>
            </a:r>
            <a:r>
              <a:rPr lang="en-US" altLang="ja-JP" sz="1100" dirty="0"/>
              <a:t>1000</a:t>
            </a:r>
            <a:r>
              <a:rPr lang="ja-JP" altLang="en-US" sz="1100" dirty="0"/>
              <a:t>」が正しい内容になります。</a:t>
            </a:r>
          </a:p>
          <a:p>
            <a:pPr algn="just"/>
            <a:r>
              <a:rPr lang="en-US" altLang="ja-JP" sz="1100" dirty="0"/>
              <a:t>※</a:t>
            </a:r>
            <a:r>
              <a:rPr lang="ja-JP" altLang="en-US" sz="1100" dirty="0"/>
              <a:t>こちらの商品は、最小ロット数単位（倍数）のみの承りになります。名入れを行う場合の最小ロットは、</a:t>
            </a:r>
            <a:r>
              <a:rPr lang="en-US" altLang="ja-JP" sz="1100" dirty="0"/>
              <a:t>1000</a:t>
            </a:r>
            <a:r>
              <a:rPr lang="ja-JP" altLang="en-US" sz="1100" dirty="0"/>
              <a:t>個以上からお受けいたします。</a:t>
            </a:r>
          </a:p>
        </p:txBody>
      </p:sp>
      <p:sp>
        <p:nvSpPr>
          <p:cNvPr id="51" name="円/楕円 50">
            <a:extLst>
              <a:ext uri="{FF2B5EF4-FFF2-40B4-BE49-F238E27FC236}">
                <a16:creationId xmlns:a16="http://schemas.microsoft.com/office/drawing/2014/main" id="{29EEA60A-1EDB-A44B-893A-3A7C8D5D51EA}"/>
              </a:ext>
            </a:extLst>
          </p:cNvPr>
          <p:cNvSpPr/>
          <p:nvPr/>
        </p:nvSpPr>
        <p:spPr>
          <a:xfrm>
            <a:off x="5035845" y="534447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テキスト ボックス 52">
            <a:extLst>
              <a:ext uri="{FF2B5EF4-FFF2-40B4-BE49-F238E27FC236}">
                <a16:creationId xmlns:a16="http://schemas.microsoft.com/office/drawing/2014/main" id="{55C042B5-BEB6-154E-9A0F-527D7515FFDC}"/>
              </a:ext>
            </a:extLst>
          </p:cNvPr>
          <p:cNvSpPr txBox="1"/>
          <p:nvPr/>
        </p:nvSpPr>
        <p:spPr>
          <a:xfrm>
            <a:off x="5035210" y="5569140"/>
            <a:ext cx="739603"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お見積</a:t>
            </a:r>
          </a:p>
        </p:txBody>
      </p:sp>
      <p:cxnSp>
        <p:nvCxnSpPr>
          <p:cNvPr id="55" name="直線コネクタ 54">
            <a:extLst>
              <a:ext uri="{FF2B5EF4-FFF2-40B4-BE49-F238E27FC236}">
                <a16:creationId xmlns:a16="http://schemas.microsoft.com/office/drawing/2014/main" id="{E3841400-EED2-C34D-BCDD-C3006CC8563F}"/>
              </a:ext>
            </a:extLst>
          </p:cNvPr>
          <p:cNvCxnSpPr>
            <a:cxnSpLocks/>
          </p:cNvCxnSpPr>
          <p:nvPr/>
        </p:nvCxnSpPr>
        <p:spPr>
          <a:xfrm>
            <a:off x="5880100" y="3785632"/>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grpSp>
        <p:nvGrpSpPr>
          <p:cNvPr id="58" name="グループ化 57">
            <a:extLst>
              <a:ext uri="{FF2B5EF4-FFF2-40B4-BE49-F238E27FC236}">
                <a16:creationId xmlns:a16="http://schemas.microsoft.com/office/drawing/2014/main" id="{C8880407-59E8-D744-B368-C4DF6A8E994D}"/>
              </a:ext>
            </a:extLst>
          </p:cNvPr>
          <p:cNvGrpSpPr/>
          <p:nvPr/>
        </p:nvGrpSpPr>
        <p:grpSpPr>
          <a:xfrm>
            <a:off x="5042402" y="3830871"/>
            <a:ext cx="739603" cy="739603"/>
            <a:chOff x="5042402" y="3087009"/>
            <a:chExt cx="739603" cy="739603"/>
          </a:xfrm>
        </p:grpSpPr>
        <p:sp>
          <p:nvSpPr>
            <p:cNvPr id="59" name="円/楕円 58">
              <a:extLst>
                <a:ext uri="{FF2B5EF4-FFF2-40B4-BE49-F238E27FC236}">
                  <a16:creationId xmlns:a16="http://schemas.microsoft.com/office/drawing/2014/main" id="{C67052A6-1156-D442-9D47-A2227E7B96FF}"/>
                </a:ext>
              </a:extLst>
            </p:cNvPr>
            <p:cNvSpPr/>
            <p:nvPr/>
          </p:nvSpPr>
          <p:spPr>
            <a:xfrm>
              <a:off x="5042402" y="308700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テキスト ボックス 59">
              <a:extLst>
                <a:ext uri="{FF2B5EF4-FFF2-40B4-BE49-F238E27FC236}">
                  <a16:creationId xmlns:a16="http://schemas.microsoft.com/office/drawing/2014/main" id="{C46DE592-F853-384F-90D2-3DA64C10996F}"/>
                </a:ext>
              </a:extLst>
            </p:cNvPr>
            <p:cNvSpPr txBox="1"/>
            <p:nvPr/>
          </p:nvSpPr>
          <p:spPr>
            <a:xfrm>
              <a:off x="5135150" y="3321734"/>
              <a:ext cx="569710"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納期</a:t>
              </a:r>
            </a:p>
          </p:txBody>
        </p:sp>
      </p:grpSp>
      <p:cxnSp>
        <p:nvCxnSpPr>
          <p:cNvPr id="61" name="直線コネクタ 60">
            <a:extLst>
              <a:ext uri="{FF2B5EF4-FFF2-40B4-BE49-F238E27FC236}">
                <a16:creationId xmlns:a16="http://schemas.microsoft.com/office/drawing/2014/main" id="{44FD12B9-01EA-6045-91B8-6A6C4B42426B}"/>
              </a:ext>
            </a:extLst>
          </p:cNvPr>
          <p:cNvCxnSpPr>
            <a:cxnSpLocks/>
          </p:cNvCxnSpPr>
          <p:nvPr/>
        </p:nvCxnSpPr>
        <p:spPr>
          <a:xfrm>
            <a:off x="5880100" y="4987421"/>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sp>
        <p:nvSpPr>
          <p:cNvPr id="62" name="テキスト ボックス 61">
            <a:extLst>
              <a:ext uri="{FF2B5EF4-FFF2-40B4-BE49-F238E27FC236}">
                <a16:creationId xmlns:a16="http://schemas.microsoft.com/office/drawing/2014/main" id="{43EEDBA3-5917-5749-A207-0D444DDE7256}"/>
              </a:ext>
            </a:extLst>
          </p:cNvPr>
          <p:cNvSpPr txBox="1"/>
          <p:nvPr/>
        </p:nvSpPr>
        <p:spPr>
          <a:xfrm>
            <a:off x="6071111" y="4206067"/>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納期スペース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63" name="テキスト ボックス 62">
            <a:extLst>
              <a:ext uri="{FF2B5EF4-FFF2-40B4-BE49-F238E27FC236}">
                <a16:creationId xmlns:a16="http://schemas.microsoft.com/office/drawing/2014/main" id="{7C84D0BA-2D0E-1A41-A9F4-073730B0C0B4}"/>
              </a:ext>
            </a:extLst>
          </p:cNvPr>
          <p:cNvSpPr txBox="1"/>
          <p:nvPr/>
        </p:nvSpPr>
        <p:spPr>
          <a:xfrm>
            <a:off x="6071111" y="5565834"/>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お見積りスペース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2" name="テキスト ボックス 1">
            <a:extLst>
              <a:ext uri="{FF2B5EF4-FFF2-40B4-BE49-F238E27FC236}">
                <a16:creationId xmlns:a16="http://schemas.microsoft.com/office/drawing/2014/main" id="{8E281DBF-8DD7-8944-B461-C25086974C88}"/>
              </a:ext>
            </a:extLst>
          </p:cNvPr>
          <p:cNvSpPr txBox="1"/>
          <p:nvPr/>
        </p:nvSpPr>
        <p:spPr>
          <a:xfrm>
            <a:off x="8007178" y="-148281"/>
            <a:ext cx="184731" cy="369332"/>
          </a:xfrm>
          <a:prstGeom prst="rect">
            <a:avLst/>
          </a:prstGeom>
          <a:noFill/>
        </p:spPr>
        <p:txBody>
          <a:bodyPr wrap="none" rtlCol="0">
            <a:spAutoFit/>
          </a:bodyPr>
          <a:lstStyle/>
          <a:p>
            <a:endParaRPr kumimoji="1" lang="ja-JP" altLang="en-US"/>
          </a:p>
        </p:txBody>
      </p:sp>
      <p:pic>
        <p:nvPicPr>
          <p:cNvPr id="109" name="図 108">
            <a:extLst>
              <a:ext uri="{FF2B5EF4-FFF2-40B4-BE49-F238E27FC236}">
                <a16:creationId xmlns:a16="http://schemas.microsoft.com/office/drawing/2014/main" id="{E46456BC-7FFC-B762-7EA3-1AAE9050B651}"/>
              </a:ext>
            </a:extLst>
          </p:cNvPr>
          <p:cNvPicPr>
            <a:picLocks noChangeAspect="1"/>
          </p:cNvPicPr>
          <p:nvPr/>
        </p:nvPicPr>
        <p:blipFill>
          <a:blip r:embed="rId5"/>
          <a:stretch>
            <a:fillRect/>
          </a:stretch>
        </p:blipFill>
        <p:spPr>
          <a:xfrm>
            <a:off x="723970" y="1411148"/>
            <a:ext cx="3560089" cy="3560089"/>
          </a:xfrm>
          <a:prstGeom prst="rect">
            <a:avLst/>
          </a:prstGeom>
        </p:spPr>
      </p:pic>
    </p:spTree>
    <p:extLst>
      <p:ext uri="{BB962C8B-B14F-4D97-AF65-F5344CB8AC3E}">
        <p14:creationId xmlns:p14="http://schemas.microsoft.com/office/powerpoint/2010/main" val="38055344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927CB9EF-4E63-C348-91C2-B4EE6CED9AEC}"/>
              </a:ext>
            </a:extLst>
          </p:cNvPr>
          <p:cNvPicPr>
            <a:picLocks noChangeAspect="1"/>
          </p:cNvPicPr>
          <p:nvPr/>
        </p:nvPicPr>
        <p:blipFill>
          <a:blip r:embed="rId3"/>
          <a:stretch>
            <a:fillRect/>
          </a:stretch>
        </p:blipFill>
        <p:spPr>
          <a:xfrm>
            <a:off x="5100223" y="4667627"/>
            <a:ext cx="722044" cy="795472"/>
          </a:xfrm>
          <a:prstGeom prst="rect">
            <a:avLst/>
          </a:prstGeom>
        </p:spPr>
      </p:pic>
      <p:pic>
        <p:nvPicPr>
          <p:cNvPr id="8" name="図 7">
            <a:extLst>
              <a:ext uri="{FF2B5EF4-FFF2-40B4-BE49-F238E27FC236}">
                <a16:creationId xmlns:a16="http://schemas.microsoft.com/office/drawing/2014/main" id="{14C963AD-CFA1-094F-903A-A75F17FBB6F3}"/>
              </a:ext>
            </a:extLst>
          </p:cNvPr>
          <p:cNvPicPr>
            <a:picLocks noChangeAspect="1"/>
          </p:cNvPicPr>
          <p:nvPr/>
        </p:nvPicPr>
        <p:blipFill>
          <a:blip r:embed="rId4"/>
          <a:stretch>
            <a:fillRect/>
          </a:stretch>
        </p:blipFill>
        <p:spPr>
          <a:xfrm>
            <a:off x="5096907" y="3119079"/>
            <a:ext cx="704222" cy="815944"/>
          </a:xfrm>
          <a:prstGeom prst="rect">
            <a:avLst/>
          </a:prstGeom>
        </p:spPr>
      </p:pic>
      <p:sp>
        <p:nvSpPr>
          <p:cNvPr id="3" name="テキスト ボックス 2">
            <a:extLst>
              <a:ext uri="{FF2B5EF4-FFF2-40B4-BE49-F238E27FC236}">
                <a16:creationId xmlns:a16="http://schemas.microsoft.com/office/drawing/2014/main" id="{4CA50E79-0AEB-4A45-90DE-1EBFEF4913AE}"/>
              </a:ext>
            </a:extLst>
          </p:cNvPr>
          <p:cNvSpPr txBox="1"/>
          <p:nvPr/>
        </p:nvSpPr>
        <p:spPr>
          <a:xfrm>
            <a:off x="1098699" y="596421"/>
            <a:ext cx="7750462" cy="400110"/>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汗ふきシート「さらっと。」</a:t>
            </a:r>
            <a:r>
              <a:rPr lang="en-US" altLang="ja-JP" sz="2000" dirty="0">
                <a:solidFill>
                  <a:schemeClr val="bg1"/>
                </a:solidFill>
                <a:latin typeface="Meiryo UI" panose="020B0604030504040204" pitchFamily="34" charset="-128"/>
                <a:ea typeface="Meiryo UI" panose="020B0604030504040204" pitchFamily="34" charset="-128"/>
              </a:rPr>
              <a:t>20</a:t>
            </a:r>
            <a:r>
              <a:rPr lang="ja-JP" altLang="en-US" sz="2000" dirty="0">
                <a:solidFill>
                  <a:schemeClr val="bg1"/>
                </a:solidFill>
                <a:latin typeface="Meiryo UI" panose="020B0604030504040204" pitchFamily="34" charset="-128"/>
                <a:ea typeface="Meiryo UI" panose="020B0604030504040204" pitchFamily="34" charset="-128"/>
              </a:rPr>
              <a:t>枚 メントール入り </a:t>
            </a:r>
          </a:p>
        </p:txBody>
      </p:sp>
      <p:sp>
        <p:nvSpPr>
          <p:cNvPr id="54" name="テキスト ボックス 53">
            <a:extLst>
              <a:ext uri="{FF2B5EF4-FFF2-40B4-BE49-F238E27FC236}">
                <a16:creationId xmlns:a16="http://schemas.microsoft.com/office/drawing/2014/main" id="{DB95C43C-93E8-974D-BE0B-E4B52F6953E9}"/>
              </a:ext>
            </a:extLst>
          </p:cNvPr>
          <p:cNvSpPr txBox="1"/>
          <p:nvPr/>
        </p:nvSpPr>
        <p:spPr>
          <a:xfrm>
            <a:off x="485900" y="5252121"/>
            <a:ext cx="4140913" cy="787011"/>
          </a:xfrm>
          <a:prstGeom prst="rect">
            <a:avLst/>
          </a:prstGeom>
          <a:noFill/>
        </p:spPr>
        <p:txBody>
          <a:bodyPr wrap="square" lIns="90000" tIns="46800" rIns="0" bIns="46800" rtlCol="0">
            <a:spAutoFit/>
          </a:bodyPr>
          <a:lstStyle/>
          <a:p>
            <a:r>
              <a:rPr lang="ja-JP" altLang="en-US" sz="900" dirty="0">
                <a:latin typeface="Meiryo UI" panose="020B0604030504040204" pitchFamily="34" charset="-128"/>
                <a:ea typeface="Meiryo UI" panose="020B0604030504040204" pitchFamily="34" charset="-128"/>
              </a:rPr>
              <a:t>素材：水・エタノール・イソペンチルジオール・イヌリン・メントール・ベンザルコニウムクロリド・ブチルカルバミン酸ヨウカプロピニル</a:t>
            </a:r>
          </a:p>
          <a:p>
            <a:r>
              <a:rPr lang="ja-JP" altLang="en-US" sz="900" dirty="0">
                <a:latin typeface="Meiryo UI" panose="020B0604030504040204" pitchFamily="34" charset="-128"/>
                <a:ea typeface="Meiryo UI" panose="020B0604030504040204" pitchFamily="34" charset="-128"/>
              </a:rPr>
              <a:t>サイズ：本体：約 </a:t>
            </a:r>
            <a:r>
              <a:rPr lang="en-US" altLang="ja-JP" sz="900" dirty="0">
                <a:latin typeface="Meiryo UI" panose="020B0604030504040204" pitchFamily="34" charset="-128"/>
                <a:ea typeface="Meiryo UI" panose="020B0604030504040204" pitchFamily="34" charset="-128"/>
              </a:rPr>
              <a:t>W95×H155mm</a:t>
            </a:r>
            <a:r>
              <a:rPr lang="ja-JP" altLang="en-US" sz="900" dirty="0">
                <a:latin typeface="Meiryo UI" panose="020B0604030504040204" pitchFamily="34" charset="-128"/>
                <a:ea typeface="Meiryo UI" panose="020B0604030504040204" pitchFamily="34" charset="-128"/>
              </a:rPr>
              <a:t>、原紙：約 </a:t>
            </a:r>
            <a:r>
              <a:rPr lang="en-US" altLang="ja-JP" sz="900" dirty="0">
                <a:latin typeface="Meiryo UI" panose="020B0604030504040204" pitchFamily="34" charset="-128"/>
                <a:ea typeface="Meiryo UI" panose="020B0604030504040204" pitchFamily="34" charset="-128"/>
              </a:rPr>
              <a:t>W150×H200mm</a:t>
            </a:r>
            <a:r>
              <a:rPr lang="ja-JP" altLang="en-US" sz="900" dirty="0">
                <a:latin typeface="Meiryo UI" panose="020B0604030504040204" pitchFamily="34" charset="-128"/>
                <a:ea typeface="Meiryo UI" panose="020B0604030504040204" pitchFamily="34" charset="-128"/>
              </a:rPr>
              <a:t>、不織布</a:t>
            </a:r>
            <a:r>
              <a:rPr lang="en-US" altLang="ja-JP" sz="900" dirty="0">
                <a:latin typeface="Meiryo UI" panose="020B0604030504040204" pitchFamily="34" charset="-128"/>
                <a:ea typeface="Meiryo UI" panose="020B0604030504040204" pitchFamily="34" charset="-128"/>
              </a:rPr>
              <a:t>40g/</a:t>
            </a:r>
            <a:r>
              <a:rPr lang="ja-JP" altLang="en-US" sz="900" dirty="0">
                <a:latin typeface="Meiryo UI" panose="020B0604030504040204" pitchFamily="34" charset="-128"/>
                <a:ea typeface="Meiryo UI" panose="020B0604030504040204" pitchFamily="34" charset="-128"/>
              </a:rPr>
              <a:t>平方メートル</a:t>
            </a:r>
          </a:p>
          <a:p>
            <a:r>
              <a:rPr lang="ja-JP" altLang="en-US" sz="900" dirty="0">
                <a:latin typeface="Meiryo UI" panose="020B0604030504040204" pitchFamily="34" charset="-128"/>
                <a:ea typeface="Meiryo UI" panose="020B0604030504040204" pitchFamily="34" charset="-128"/>
              </a:rPr>
              <a:t>生産国：日本 </a:t>
            </a:r>
            <a:endParaRPr lang="en-US" altLang="ja-JP" sz="900" dirty="0">
              <a:latin typeface="Meiryo UI" panose="020B0604030504040204" pitchFamily="34" charset="-128"/>
              <a:ea typeface="Meiryo UI" panose="020B0604030504040204" pitchFamily="34" charset="-128"/>
            </a:endParaRPr>
          </a:p>
        </p:txBody>
      </p:sp>
      <p:sp>
        <p:nvSpPr>
          <p:cNvPr id="4" name="テキスト ボックス 3">
            <a:extLst>
              <a:ext uri="{FF2B5EF4-FFF2-40B4-BE49-F238E27FC236}">
                <a16:creationId xmlns:a16="http://schemas.microsoft.com/office/drawing/2014/main" id="{131A1040-38AB-0647-BD57-A8AE861D20F5}"/>
              </a:ext>
            </a:extLst>
          </p:cNvPr>
          <p:cNvSpPr txBox="1"/>
          <p:nvPr/>
        </p:nvSpPr>
        <p:spPr>
          <a:xfrm>
            <a:off x="8151628" y="4033284"/>
            <a:ext cx="184731" cy="369332"/>
          </a:xfrm>
          <a:prstGeom prst="rect">
            <a:avLst/>
          </a:prstGeom>
          <a:noFill/>
        </p:spPr>
        <p:txBody>
          <a:bodyPr wrap="none" rtlCol="0">
            <a:spAutoFit/>
          </a:bodyPr>
          <a:lstStyle/>
          <a:p>
            <a:endParaRPr kumimoji="1" lang="ja-JP" altLang="en-US"/>
          </a:p>
        </p:txBody>
      </p:sp>
      <p:sp>
        <p:nvSpPr>
          <p:cNvPr id="7" name="テキスト ボックス 6">
            <a:extLst>
              <a:ext uri="{FF2B5EF4-FFF2-40B4-BE49-F238E27FC236}">
                <a16:creationId xmlns:a16="http://schemas.microsoft.com/office/drawing/2014/main" id="{6E0DEE68-B29B-4E44-B075-EC371AE600A8}"/>
              </a:ext>
            </a:extLst>
          </p:cNvPr>
          <p:cNvSpPr txBox="1"/>
          <p:nvPr/>
        </p:nvSpPr>
        <p:spPr>
          <a:xfrm>
            <a:off x="9838660" y="3926958"/>
            <a:ext cx="184731" cy="369332"/>
          </a:xfrm>
          <a:prstGeom prst="rect">
            <a:avLst/>
          </a:prstGeom>
          <a:noFill/>
        </p:spPr>
        <p:txBody>
          <a:bodyPr wrap="none" rtlCol="0">
            <a:spAutoFit/>
          </a:bodyPr>
          <a:lstStyle/>
          <a:p>
            <a:endParaRPr kumimoji="1" lang="ja-JP" altLang="en-US"/>
          </a:p>
        </p:txBody>
      </p:sp>
      <p:sp>
        <p:nvSpPr>
          <p:cNvPr id="9" name="円/楕円 8">
            <a:extLst>
              <a:ext uri="{FF2B5EF4-FFF2-40B4-BE49-F238E27FC236}">
                <a16:creationId xmlns:a16="http://schemas.microsoft.com/office/drawing/2014/main" id="{5071E141-4680-1C45-8E9F-3E48DC46BD1C}"/>
              </a:ext>
            </a:extLst>
          </p:cNvPr>
          <p:cNvSpPr/>
          <p:nvPr/>
        </p:nvSpPr>
        <p:spPr>
          <a:xfrm>
            <a:off x="5035845" y="1268518"/>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4"/>
              </a:solidFill>
            </a:endParaRPr>
          </a:p>
        </p:txBody>
      </p:sp>
      <p:sp>
        <p:nvSpPr>
          <p:cNvPr id="43" name="テキスト ボックス 42">
            <a:extLst>
              <a:ext uri="{FF2B5EF4-FFF2-40B4-BE49-F238E27FC236}">
                <a16:creationId xmlns:a16="http://schemas.microsoft.com/office/drawing/2014/main" id="{C679F590-1798-F145-B307-DE0B7159F3E6}"/>
              </a:ext>
            </a:extLst>
          </p:cNvPr>
          <p:cNvSpPr txBox="1"/>
          <p:nvPr/>
        </p:nvSpPr>
        <p:spPr>
          <a:xfrm>
            <a:off x="5035210" y="1496155"/>
            <a:ext cx="739603" cy="323165"/>
          </a:xfrm>
          <a:prstGeom prst="rect">
            <a:avLst/>
          </a:prstGeom>
          <a:noFill/>
        </p:spPr>
        <p:txBody>
          <a:bodyPr wrap="square" rtlCol="0">
            <a:spAutoFit/>
          </a:bodyPr>
          <a:lstStyle/>
          <a:p>
            <a:pPr algn="ctr"/>
            <a:r>
              <a:rPr kumimoji="1" lang="ja-JP" altLang="en-US" sz="1500">
                <a:solidFill>
                  <a:schemeClr val="accent1">
                    <a:lumMod val="50000"/>
                  </a:schemeClr>
                </a:solidFill>
                <a:latin typeface="Meiryo UI" panose="020B0604030504040204" pitchFamily="34" charset="-128"/>
                <a:ea typeface="Meiryo UI" panose="020B0604030504040204" pitchFamily="34" charset="-128"/>
              </a:rPr>
              <a:t>特徴</a:t>
            </a:r>
          </a:p>
        </p:txBody>
      </p:sp>
      <p:sp>
        <p:nvSpPr>
          <p:cNvPr id="6" name="テキスト ボックス 5">
            <a:extLst>
              <a:ext uri="{FF2B5EF4-FFF2-40B4-BE49-F238E27FC236}">
                <a16:creationId xmlns:a16="http://schemas.microsoft.com/office/drawing/2014/main" id="{5949CA04-F994-CB41-A9F7-DB00BFD8F160}"/>
              </a:ext>
            </a:extLst>
          </p:cNvPr>
          <p:cNvSpPr txBox="1"/>
          <p:nvPr/>
        </p:nvSpPr>
        <p:spPr>
          <a:xfrm>
            <a:off x="9540949" y="3466214"/>
            <a:ext cx="184731" cy="369332"/>
          </a:xfrm>
          <a:prstGeom prst="rect">
            <a:avLst/>
          </a:prstGeom>
          <a:noFill/>
        </p:spPr>
        <p:txBody>
          <a:bodyPr wrap="none" rtlCol="0">
            <a:spAutoFit/>
          </a:bodyPr>
          <a:lstStyle/>
          <a:p>
            <a:endParaRPr kumimoji="1" lang="ja-JP" altLang="en-US"/>
          </a:p>
        </p:txBody>
      </p:sp>
      <p:sp>
        <p:nvSpPr>
          <p:cNvPr id="14" name="テキスト ボックス 13">
            <a:extLst>
              <a:ext uri="{FF2B5EF4-FFF2-40B4-BE49-F238E27FC236}">
                <a16:creationId xmlns:a16="http://schemas.microsoft.com/office/drawing/2014/main" id="{B93A13B1-A79F-5A48-AF90-DCA933A6F93C}"/>
              </a:ext>
            </a:extLst>
          </p:cNvPr>
          <p:cNvSpPr txBox="1"/>
          <p:nvPr/>
        </p:nvSpPr>
        <p:spPr>
          <a:xfrm>
            <a:off x="10086753" y="2473842"/>
            <a:ext cx="184731" cy="369332"/>
          </a:xfrm>
          <a:prstGeom prst="rect">
            <a:avLst/>
          </a:prstGeom>
          <a:noFill/>
        </p:spPr>
        <p:txBody>
          <a:bodyPr wrap="none" rtlCol="0">
            <a:spAutoFit/>
          </a:bodyPr>
          <a:lstStyle/>
          <a:p>
            <a:endParaRPr kumimoji="1" lang="ja-JP" altLang="en-US"/>
          </a:p>
        </p:txBody>
      </p:sp>
      <p:sp>
        <p:nvSpPr>
          <p:cNvPr id="15" name="テキスト ボックス 14">
            <a:extLst>
              <a:ext uri="{FF2B5EF4-FFF2-40B4-BE49-F238E27FC236}">
                <a16:creationId xmlns:a16="http://schemas.microsoft.com/office/drawing/2014/main" id="{81947353-CE6B-5941-A69E-F8C69B4B7F8E}"/>
              </a:ext>
            </a:extLst>
          </p:cNvPr>
          <p:cNvSpPr txBox="1"/>
          <p:nvPr/>
        </p:nvSpPr>
        <p:spPr>
          <a:xfrm>
            <a:off x="-674557" y="1041816"/>
            <a:ext cx="184731" cy="369332"/>
          </a:xfrm>
          <a:prstGeom prst="rect">
            <a:avLst/>
          </a:prstGeom>
          <a:noFill/>
        </p:spPr>
        <p:txBody>
          <a:bodyPr wrap="none" rtlCol="0">
            <a:spAutoFit/>
          </a:bodyPr>
          <a:lstStyle/>
          <a:p>
            <a:endParaRPr kumimoji="1" lang="ja-JP" altLang="en-US"/>
          </a:p>
        </p:txBody>
      </p:sp>
      <p:sp>
        <p:nvSpPr>
          <p:cNvPr id="29" name="テキスト ボックス 28">
            <a:extLst>
              <a:ext uri="{FF2B5EF4-FFF2-40B4-BE49-F238E27FC236}">
                <a16:creationId xmlns:a16="http://schemas.microsoft.com/office/drawing/2014/main" id="{A694227E-35A0-BC45-B4B3-10C0BE19C792}"/>
              </a:ext>
            </a:extLst>
          </p:cNvPr>
          <p:cNvSpPr txBox="1"/>
          <p:nvPr/>
        </p:nvSpPr>
        <p:spPr>
          <a:xfrm>
            <a:off x="6223000" y="3441700"/>
            <a:ext cx="184731" cy="369332"/>
          </a:xfrm>
          <a:prstGeom prst="rect">
            <a:avLst/>
          </a:prstGeom>
          <a:noFill/>
        </p:spPr>
        <p:txBody>
          <a:bodyPr wrap="none" rtlCol="0">
            <a:spAutoFit/>
          </a:bodyPr>
          <a:lstStyle/>
          <a:p>
            <a:endParaRPr kumimoji="1" lang="ja-JP" altLang="en-US"/>
          </a:p>
        </p:txBody>
      </p:sp>
      <p:sp>
        <p:nvSpPr>
          <p:cNvPr id="30" name="テキスト ボックス 29">
            <a:extLst>
              <a:ext uri="{FF2B5EF4-FFF2-40B4-BE49-F238E27FC236}">
                <a16:creationId xmlns:a16="http://schemas.microsoft.com/office/drawing/2014/main" id="{168EF753-87BF-FA49-B3C8-FFADD62EDFAB}"/>
              </a:ext>
            </a:extLst>
          </p:cNvPr>
          <p:cNvSpPr txBox="1"/>
          <p:nvPr/>
        </p:nvSpPr>
        <p:spPr>
          <a:xfrm>
            <a:off x="5949950" y="3416300"/>
            <a:ext cx="184731" cy="369332"/>
          </a:xfrm>
          <a:prstGeom prst="rect">
            <a:avLst/>
          </a:prstGeom>
          <a:noFill/>
        </p:spPr>
        <p:txBody>
          <a:bodyPr wrap="none" rtlCol="0">
            <a:spAutoFit/>
          </a:bodyPr>
          <a:lstStyle/>
          <a:p>
            <a:endParaRPr kumimoji="1" lang="ja-JP" altLang="en-US"/>
          </a:p>
        </p:txBody>
      </p:sp>
      <p:sp>
        <p:nvSpPr>
          <p:cNvPr id="10" name="テキスト ボックス 9">
            <a:extLst>
              <a:ext uri="{FF2B5EF4-FFF2-40B4-BE49-F238E27FC236}">
                <a16:creationId xmlns:a16="http://schemas.microsoft.com/office/drawing/2014/main" id="{7324E41E-3866-E048-AA35-05280DE458D9}"/>
              </a:ext>
            </a:extLst>
          </p:cNvPr>
          <p:cNvSpPr txBox="1"/>
          <p:nvPr/>
        </p:nvSpPr>
        <p:spPr>
          <a:xfrm>
            <a:off x="9525000" y="3158067"/>
            <a:ext cx="184731" cy="369332"/>
          </a:xfrm>
          <a:prstGeom prst="rect">
            <a:avLst/>
          </a:prstGeom>
          <a:noFill/>
        </p:spPr>
        <p:txBody>
          <a:bodyPr wrap="none" rtlCol="0">
            <a:spAutoFit/>
          </a:bodyPr>
          <a:lstStyle/>
          <a:p>
            <a:endParaRPr kumimoji="1" lang="ja-JP" altLang="en-US"/>
          </a:p>
        </p:txBody>
      </p:sp>
      <p:sp>
        <p:nvSpPr>
          <p:cNvPr id="17" name="テキスト ボックス 16">
            <a:extLst>
              <a:ext uri="{FF2B5EF4-FFF2-40B4-BE49-F238E27FC236}">
                <a16:creationId xmlns:a16="http://schemas.microsoft.com/office/drawing/2014/main" id="{588061B6-B227-F945-9FD3-54E55A954891}"/>
              </a:ext>
            </a:extLst>
          </p:cNvPr>
          <p:cNvSpPr txBox="1"/>
          <p:nvPr/>
        </p:nvSpPr>
        <p:spPr>
          <a:xfrm>
            <a:off x="8390467" y="7332133"/>
            <a:ext cx="184731" cy="369332"/>
          </a:xfrm>
          <a:prstGeom prst="rect">
            <a:avLst/>
          </a:prstGeom>
          <a:noFill/>
        </p:spPr>
        <p:txBody>
          <a:bodyPr wrap="none" rtlCol="0">
            <a:spAutoFit/>
          </a:bodyPr>
          <a:lstStyle/>
          <a:p>
            <a:endParaRPr kumimoji="1" lang="ja-JP" altLang="en-US"/>
          </a:p>
        </p:txBody>
      </p:sp>
      <p:sp>
        <p:nvSpPr>
          <p:cNvPr id="18" name="テキスト ボックス 17">
            <a:extLst>
              <a:ext uri="{FF2B5EF4-FFF2-40B4-BE49-F238E27FC236}">
                <a16:creationId xmlns:a16="http://schemas.microsoft.com/office/drawing/2014/main" id="{B7B904E5-64B7-744A-9CEE-65B9899ED486}"/>
              </a:ext>
            </a:extLst>
          </p:cNvPr>
          <p:cNvSpPr txBox="1"/>
          <p:nvPr/>
        </p:nvSpPr>
        <p:spPr>
          <a:xfrm>
            <a:off x="8017933" y="-736600"/>
            <a:ext cx="184731" cy="369332"/>
          </a:xfrm>
          <a:prstGeom prst="rect">
            <a:avLst/>
          </a:prstGeom>
          <a:noFill/>
        </p:spPr>
        <p:txBody>
          <a:bodyPr wrap="none" rtlCol="0">
            <a:spAutoFit/>
          </a:bodyPr>
          <a:lstStyle/>
          <a:p>
            <a:endParaRPr kumimoji="1" lang="ja-JP" altLang="en-US"/>
          </a:p>
        </p:txBody>
      </p:sp>
      <p:cxnSp>
        <p:nvCxnSpPr>
          <p:cNvPr id="47" name="直線コネクタ 46">
            <a:extLst>
              <a:ext uri="{FF2B5EF4-FFF2-40B4-BE49-F238E27FC236}">
                <a16:creationId xmlns:a16="http://schemas.microsoft.com/office/drawing/2014/main" id="{06F736AD-50A3-9946-BE09-78B049790D86}"/>
              </a:ext>
            </a:extLst>
          </p:cNvPr>
          <p:cNvCxnSpPr>
            <a:cxnSpLocks/>
            <a:stCxn id="48" idx="3"/>
          </p:cNvCxnSpPr>
          <p:nvPr/>
        </p:nvCxnSpPr>
        <p:spPr>
          <a:xfrm>
            <a:off x="933347" y="5145172"/>
            <a:ext cx="3560089" cy="12701"/>
          </a:xfrm>
          <a:prstGeom prst="line">
            <a:avLst/>
          </a:prstGeom>
          <a:ln w="9525">
            <a:solidFill>
              <a:schemeClr val="bg2">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48" name="テキスト ボックス 47">
            <a:extLst>
              <a:ext uri="{FF2B5EF4-FFF2-40B4-BE49-F238E27FC236}">
                <a16:creationId xmlns:a16="http://schemas.microsoft.com/office/drawing/2014/main" id="{E2DC50B7-FC9D-9741-AB3D-886576F41BF6}"/>
              </a:ext>
            </a:extLst>
          </p:cNvPr>
          <p:cNvSpPr txBox="1"/>
          <p:nvPr/>
        </p:nvSpPr>
        <p:spPr>
          <a:xfrm>
            <a:off x="485901" y="5029756"/>
            <a:ext cx="447446" cy="230832"/>
          </a:xfrm>
          <a:prstGeom prst="rect">
            <a:avLst/>
          </a:prstGeom>
          <a:noFill/>
        </p:spPr>
        <p:txBody>
          <a:bodyPr wrap="square" rtlCol="0">
            <a:spAutoFit/>
          </a:bodyPr>
          <a:lstStyle/>
          <a:p>
            <a:r>
              <a:rPr lang="ja-JP" altLang="en-US" sz="900">
                <a:latin typeface="Meiryo UI" panose="020B0604030504040204" pitchFamily="34" charset="-128"/>
                <a:ea typeface="Meiryo UI" panose="020B0604030504040204" pitchFamily="34" charset="-128"/>
              </a:rPr>
              <a:t>仕様</a:t>
            </a:r>
          </a:p>
        </p:txBody>
      </p:sp>
      <p:sp>
        <p:nvSpPr>
          <p:cNvPr id="49" name="テキスト ボックス 48">
            <a:extLst>
              <a:ext uri="{FF2B5EF4-FFF2-40B4-BE49-F238E27FC236}">
                <a16:creationId xmlns:a16="http://schemas.microsoft.com/office/drawing/2014/main" id="{A01A4F1A-EF54-BF4E-99FC-739CD6DF617E}"/>
              </a:ext>
            </a:extLst>
          </p:cNvPr>
          <p:cNvSpPr txBox="1"/>
          <p:nvPr/>
        </p:nvSpPr>
        <p:spPr>
          <a:xfrm>
            <a:off x="296332" y="658339"/>
            <a:ext cx="855576" cy="276999"/>
          </a:xfrm>
          <a:prstGeom prst="rect">
            <a:avLst/>
          </a:prstGeom>
          <a:noFill/>
        </p:spPr>
        <p:txBody>
          <a:bodyPr wrap="square" rtlCol="0">
            <a:spAutoFit/>
          </a:bodyPr>
          <a:lstStyle/>
          <a:p>
            <a:pPr algn="ctr"/>
            <a:r>
              <a:rPr kumimoji="1" lang="en-US" altLang="ja-JP" sz="1200" dirty="0">
                <a:solidFill>
                  <a:schemeClr val="bg1"/>
                </a:solidFill>
                <a:latin typeface="Meiryo UI" panose="020B0604030504040204" pitchFamily="34" charset="-128"/>
                <a:ea typeface="Meiryo UI" panose="020B0604030504040204" pitchFamily="34" charset="-128"/>
              </a:rPr>
              <a:t>【</a:t>
            </a:r>
            <a:r>
              <a:rPr kumimoji="1" lang="ja-JP" altLang="en-US" sz="1200">
                <a:solidFill>
                  <a:schemeClr val="bg1"/>
                </a:solidFill>
                <a:latin typeface="Meiryo UI" panose="020B0604030504040204" pitchFamily="34" charset="-128"/>
                <a:ea typeface="Meiryo UI" panose="020B0604030504040204" pitchFamily="34" charset="-128"/>
              </a:rPr>
              <a:t>提案書</a:t>
            </a:r>
            <a:r>
              <a:rPr kumimoji="1" lang="en-US" altLang="ja-JP" sz="1200" dirty="0">
                <a:solidFill>
                  <a:schemeClr val="bg1"/>
                </a:solidFill>
                <a:latin typeface="Meiryo UI" panose="020B0604030504040204" pitchFamily="34" charset="-128"/>
                <a:ea typeface="Meiryo UI" panose="020B0604030504040204" pitchFamily="34" charset="-128"/>
              </a:rPr>
              <a:t>】</a:t>
            </a:r>
            <a:endParaRPr kumimoji="1" lang="ja-JP" altLang="en-US" sz="1200">
              <a:solidFill>
                <a:schemeClr val="bg1"/>
              </a:solidFill>
              <a:latin typeface="Meiryo UI" panose="020B0604030504040204" pitchFamily="34" charset="-128"/>
              <a:ea typeface="Meiryo UI" panose="020B0604030504040204" pitchFamily="34" charset="-128"/>
            </a:endParaRPr>
          </a:p>
        </p:txBody>
      </p:sp>
      <p:sp>
        <p:nvSpPr>
          <p:cNvPr id="52" name="テキスト ボックス 51">
            <a:extLst>
              <a:ext uri="{FF2B5EF4-FFF2-40B4-BE49-F238E27FC236}">
                <a16:creationId xmlns:a16="http://schemas.microsoft.com/office/drawing/2014/main" id="{666EFAC9-FA87-8F4E-97A7-2098EF99A221}"/>
              </a:ext>
            </a:extLst>
          </p:cNvPr>
          <p:cNvSpPr txBox="1"/>
          <p:nvPr/>
        </p:nvSpPr>
        <p:spPr>
          <a:xfrm>
            <a:off x="5932095" y="1422052"/>
            <a:ext cx="2917065" cy="2294026"/>
          </a:xfrm>
          <a:prstGeom prst="rect">
            <a:avLst/>
          </a:prstGeom>
          <a:noFill/>
        </p:spPr>
        <p:txBody>
          <a:bodyPr wrap="square" lIns="0" tIns="46800" rIns="0" spcCol="360000" rtlCol="0">
            <a:spAutoFit/>
          </a:bodyPr>
          <a:lstStyle/>
          <a:p>
            <a:pPr algn="just"/>
            <a:r>
              <a:rPr lang="ja-JP" altLang="en-US" sz="1100" dirty="0"/>
              <a:t>業界初のサトウキビ由来、</a:t>
            </a:r>
            <a:r>
              <a:rPr lang="en-US" altLang="ja-JP" sz="1100" dirty="0"/>
              <a:t>100</a:t>
            </a:r>
            <a:r>
              <a:rPr lang="ja-JP" altLang="en-US" sz="1100" dirty="0"/>
              <a:t>％天然素材のイヌリン配合で、さらさら＆しっとり感を実現した汗ふきシート。冷感効果を感じるメントール入り。</a:t>
            </a:r>
            <a:r>
              <a:rPr lang="en-US" altLang="ja-JP" sz="1100" dirty="0"/>
              <a:t>20</a:t>
            </a:r>
            <a:r>
              <a:rPr lang="ja-JP" altLang="en-US" sz="1100" dirty="0"/>
              <a:t>枚入りで夏の外出先でもたっぷり使えます。</a:t>
            </a:r>
            <a:r>
              <a:rPr lang="en-US" altLang="ja-JP" sz="1100" dirty="0"/>
              <a:t>※</a:t>
            </a:r>
            <a:r>
              <a:rPr lang="ja-JP" altLang="en-US" sz="1100" dirty="0"/>
              <a:t>プリントを行う場合、最小ロットは</a:t>
            </a:r>
            <a:r>
              <a:rPr lang="en-US" altLang="ja-JP" sz="1100" dirty="0"/>
              <a:t>1000</a:t>
            </a:r>
            <a:r>
              <a:rPr lang="ja-JP" altLang="en-US" sz="1100" dirty="0"/>
              <a:t>個からになります。システムの問題で上記の表記が「名入れ有り </a:t>
            </a:r>
            <a:r>
              <a:rPr lang="en-US" altLang="ja-JP" sz="1100" dirty="0"/>
              <a:t>100 </a:t>
            </a:r>
            <a:r>
              <a:rPr lang="ja-JP" altLang="en-US" sz="1100" dirty="0"/>
              <a:t>／ 無地 </a:t>
            </a:r>
            <a:r>
              <a:rPr lang="en-US" altLang="ja-JP" sz="1100" dirty="0"/>
              <a:t>1000</a:t>
            </a:r>
            <a:r>
              <a:rPr lang="ja-JP" altLang="en-US" sz="1100" dirty="0"/>
              <a:t>」となっていますが、「無地 </a:t>
            </a:r>
            <a:r>
              <a:rPr lang="en-US" altLang="ja-JP" sz="1100" dirty="0"/>
              <a:t>100 </a:t>
            </a:r>
            <a:r>
              <a:rPr lang="ja-JP" altLang="en-US" sz="1100" dirty="0"/>
              <a:t>／ 名入れ有り </a:t>
            </a:r>
            <a:r>
              <a:rPr lang="en-US" altLang="ja-JP" sz="1100" dirty="0"/>
              <a:t>1000</a:t>
            </a:r>
            <a:r>
              <a:rPr lang="ja-JP" altLang="en-US" sz="1100" dirty="0"/>
              <a:t>」が正しい内容になります。</a:t>
            </a:r>
          </a:p>
          <a:p>
            <a:pPr algn="just"/>
            <a:r>
              <a:rPr lang="en-US" altLang="ja-JP" sz="1100" dirty="0"/>
              <a:t>※</a:t>
            </a:r>
            <a:r>
              <a:rPr lang="ja-JP" altLang="en-US" sz="1100" dirty="0"/>
              <a:t>こちらの商品は、最小ロット数単位（倍数）のみの承りになります。名入れを行う場合の最小ロットは、</a:t>
            </a:r>
            <a:r>
              <a:rPr lang="en-US" altLang="ja-JP" sz="1100" dirty="0"/>
              <a:t>1000</a:t>
            </a:r>
            <a:r>
              <a:rPr lang="ja-JP" altLang="en-US" sz="1100" dirty="0"/>
              <a:t>個以上からお受けいたします。</a:t>
            </a:r>
            <a:endParaRPr lang="en-US" altLang="ja-JP" sz="1100" dirty="0">
              <a:latin typeface="Meiryo UI" panose="020B0604030504040204" pitchFamily="34" charset="-128"/>
              <a:ea typeface="Meiryo UI" panose="020B0604030504040204" pitchFamily="34" charset="-128"/>
            </a:endParaRPr>
          </a:p>
        </p:txBody>
      </p:sp>
      <p:sp>
        <p:nvSpPr>
          <p:cNvPr id="51" name="円/楕円 50">
            <a:extLst>
              <a:ext uri="{FF2B5EF4-FFF2-40B4-BE49-F238E27FC236}">
                <a16:creationId xmlns:a16="http://schemas.microsoft.com/office/drawing/2014/main" id="{29EEA60A-1EDB-A44B-893A-3A7C8D5D51EA}"/>
              </a:ext>
            </a:extLst>
          </p:cNvPr>
          <p:cNvSpPr/>
          <p:nvPr/>
        </p:nvSpPr>
        <p:spPr>
          <a:xfrm>
            <a:off x="5035845" y="534447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テキスト ボックス 52">
            <a:extLst>
              <a:ext uri="{FF2B5EF4-FFF2-40B4-BE49-F238E27FC236}">
                <a16:creationId xmlns:a16="http://schemas.microsoft.com/office/drawing/2014/main" id="{55C042B5-BEB6-154E-9A0F-527D7515FFDC}"/>
              </a:ext>
            </a:extLst>
          </p:cNvPr>
          <p:cNvSpPr txBox="1"/>
          <p:nvPr/>
        </p:nvSpPr>
        <p:spPr>
          <a:xfrm>
            <a:off x="5035210" y="5569140"/>
            <a:ext cx="739603"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お見積</a:t>
            </a:r>
          </a:p>
        </p:txBody>
      </p:sp>
      <p:cxnSp>
        <p:nvCxnSpPr>
          <p:cNvPr id="55" name="直線コネクタ 54">
            <a:extLst>
              <a:ext uri="{FF2B5EF4-FFF2-40B4-BE49-F238E27FC236}">
                <a16:creationId xmlns:a16="http://schemas.microsoft.com/office/drawing/2014/main" id="{E3841400-EED2-C34D-BCDD-C3006CC8563F}"/>
              </a:ext>
            </a:extLst>
          </p:cNvPr>
          <p:cNvCxnSpPr>
            <a:cxnSpLocks/>
          </p:cNvCxnSpPr>
          <p:nvPr/>
        </p:nvCxnSpPr>
        <p:spPr>
          <a:xfrm>
            <a:off x="5880100" y="3785632"/>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grpSp>
        <p:nvGrpSpPr>
          <p:cNvPr id="58" name="グループ化 57">
            <a:extLst>
              <a:ext uri="{FF2B5EF4-FFF2-40B4-BE49-F238E27FC236}">
                <a16:creationId xmlns:a16="http://schemas.microsoft.com/office/drawing/2014/main" id="{C8880407-59E8-D744-B368-C4DF6A8E994D}"/>
              </a:ext>
            </a:extLst>
          </p:cNvPr>
          <p:cNvGrpSpPr/>
          <p:nvPr/>
        </p:nvGrpSpPr>
        <p:grpSpPr>
          <a:xfrm>
            <a:off x="5042402" y="3830871"/>
            <a:ext cx="739603" cy="739603"/>
            <a:chOff x="5042402" y="3087009"/>
            <a:chExt cx="739603" cy="739603"/>
          </a:xfrm>
        </p:grpSpPr>
        <p:sp>
          <p:nvSpPr>
            <p:cNvPr id="59" name="円/楕円 58">
              <a:extLst>
                <a:ext uri="{FF2B5EF4-FFF2-40B4-BE49-F238E27FC236}">
                  <a16:creationId xmlns:a16="http://schemas.microsoft.com/office/drawing/2014/main" id="{C67052A6-1156-D442-9D47-A2227E7B96FF}"/>
                </a:ext>
              </a:extLst>
            </p:cNvPr>
            <p:cNvSpPr/>
            <p:nvPr/>
          </p:nvSpPr>
          <p:spPr>
            <a:xfrm>
              <a:off x="5042402" y="308700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テキスト ボックス 59">
              <a:extLst>
                <a:ext uri="{FF2B5EF4-FFF2-40B4-BE49-F238E27FC236}">
                  <a16:creationId xmlns:a16="http://schemas.microsoft.com/office/drawing/2014/main" id="{C46DE592-F853-384F-90D2-3DA64C10996F}"/>
                </a:ext>
              </a:extLst>
            </p:cNvPr>
            <p:cNvSpPr txBox="1"/>
            <p:nvPr/>
          </p:nvSpPr>
          <p:spPr>
            <a:xfrm>
              <a:off x="5135150" y="3321734"/>
              <a:ext cx="569710"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納期</a:t>
              </a:r>
            </a:p>
          </p:txBody>
        </p:sp>
      </p:grpSp>
      <p:cxnSp>
        <p:nvCxnSpPr>
          <p:cNvPr id="61" name="直線コネクタ 60">
            <a:extLst>
              <a:ext uri="{FF2B5EF4-FFF2-40B4-BE49-F238E27FC236}">
                <a16:creationId xmlns:a16="http://schemas.microsoft.com/office/drawing/2014/main" id="{44FD12B9-01EA-6045-91B8-6A6C4B42426B}"/>
              </a:ext>
            </a:extLst>
          </p:cNvPr>
          <p:cNvCxnSpPr>
            <a:cxnSpLocks/>
          </p:cNvCxnSpPr>
          <p:nvPr/>
        </p:nvCxnSpPr>
        <p:spPr>
          <a:xfrm>
            <a:off x="5880100" y="4987421"/>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sp>
        <p:nvSpPr>
          <p:cNvPr id="62" name="テキスト ボックス 61">
            <a:extLst>
              <a:ext uri="{FF2B5EF4-FFF2-40B4-BE49-F238E27FC236}">
                <a16:creationId xmlns:a16="http://schemas.microsoft.com/office/drawing/2014/main" id="{43EEDBA3-5917-5749-A207-0D444DDE7256}"/>
              </a:ext>
            </a:extLst>
          </p:cNvPr>
          <p:cNvSpPr txBox="1"/>
          <p:nvPr/>
        </p:nvSpPr>
        <p:spPr>
          <a:xfrm>
            <a:off x="6071111" y="4206067"/>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納期スペース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63" name="テキスト ボックス 62">
            <a:extLst>
              <a:ext uri="{FF2B5EF4-FFF2-40B4-BE49-F238E27FC236}">
                <a16:creationId xmlns:a16="http://schemas.microsoft.com/office/drawing/2014/main" id="{7C84D0BA-2D0E-1A41-A9F4-073730B0C0B4}"/>
              </a:ext>
            </a:extLst>
          </p:cNvPr>
          <p:cNvSpPr txBox="1"/>
          <p:nvPr/>
        </p:nvSpPr>
        <p:spPr>
          <a:xfrm>
            <a:off x="6071111" y="5565834"/>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お見積りスペース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2" name="テキスト ボックス 1">
            <a:extLst>
              <a:ext uri="{FF2B5EF4-FFF2-40B4-BE49-F238E27FC236}">
                <a16:creationId xmlns:a16="http://schemas.microsoft.com/office/drawing/2014/main" id="{8E281DBF-8DD7-8944-B461-C25086974C88}"/>
              </a:ext>
            </a:extLst>
          </p:cNvPr>
          <p:cNvSpPr txBox="1"/>
          <p:nvPr/>
        </p:nvSpPr>
        <p:spPr>
          <a:xfrm>
            <a:off x="8007178" y="-148281"/>
            <a:ext cx="184731" cy="369332"/>
          </a:xfrm>
          <a:prstGeom prst="rect">
            <a:avLst/>
          </a:prstGeom>
          <a:noFill/>
        </p:spPr>
        <p:txBody>
          <a:bodyPr wrap="none" rtlCol="0">
            <a:spAutoFit/>
          </a:bodyPr>
          <a:lstStyle/>
          <a:p>
            <a:endParaRPr kumimoji="1" lang="ja-JP" altLang="en-US"/>
          </a:p>
        </p:txBody>
      </p:sp>
      <p:pic>
        <p:nvPicPr>
          <p:cNvPr id="25" name="図 24">
            <a:extLst>
              <a:ext uri="{FF2B5EF4-FFF2-40B4-BE49-F238E27FC236}">
                <a16:creationId xmlns:a16="http://schemas.microsoft.com/office/drawing/2014/main" id="{60C8B018-2D94-D472-69A0-FDB0878AE2BD}"/>
              </a:ext>
            </a:extLst>
          </p:cNvPr>
          <p:cNvPicPr>
            <a:picLocks noChangeAspect="1"/>
          </p:cNvPicPr>
          <p:nvPr/>
        </p:nvPicPr>
        <p:blipFill>
          <a:blip r:embed="rId5"/>
          <a:stretch>
            <a:fillRect/>
          </a:stretch>
        </p:blipFill>
        <p:spPr>
          <a:xfrm>
            <a:off x="675031" y="1349312"/>
            <a:ext cx="3696206" cy="3696206"/>
          </a:xfrm>
          <a:prstGeom prst="rect">
            <a:avLst/>
          </a:prstGeom>
        </p:spPr>
      </p:pic>
    </p:spTree>
    <p:extLst>
      <p:ext uri="{BB962C8B-B14F-4D97-AF65-F5344CB8AC3E}">
        <p14:creationId xmlns:p14="http://schemas.microsoft.com/office/powerpoint/2010/main" val="368906993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927CB9EF-4E63-C348-91C2-B4EE6CED9AEC}"/>
              </a:ext>
            </a:extLst>
          </p:cNvPr>
          <p:cNvPicPr>
            <a:picLocks noChangeAspect="1"/>
          </p:cNvPicPr>
          <p:nvPr/>
        </p:nvPicPr>
        <p:blipFill>
          <a:blip r:embed="rId3"/>
          <a:stretch>
            <a:fillRect/>
          </a:stretch>
        </p:blipFill>
        <p:spPr>
          <a:xfrm>
            <a:off x="5100223" y="4667627"/>
            <a:ext cx="722044" cy="795472"/>
          </a:xfrm>
          <a:prstGeom prst="rect">
            <a:avLst/>
          </a:prstGeom>
        </p:spPr>
      </p:pic>
      <p:pic>
        <p:nvPicPr>
          <p:cNvPr id="8" name="図 7">
            <a:extLst>
              <a:ext uri="{FF2B5EF4-FFF2-40B4-BE49-F238E27FC236}">
                <a16:creationId xmlns:a16="http://schemas.microsoft.com/office/drawing/2014/main" id="{14C963AD-CFA1-094F-903A-A75F17FBB6F3}"/>
              </a:ext>
            </a:extLst>
          </p:cNvPr>
          <p:cNvPicPr>
            <a:picLocks noChangeAspect="1"/>
          </p:cNvPicPr>
          <p:nvPr/>
        </p:nvPicPr>
        <p:blipFill>
          <a:blip r:embed="rId4"/>
          <a:stretch>
            <a:fillRect/>
          </a:stretch>
        </p:blipFill>
        <p:spPr>
          <a:xfrm>
            <a:off x="5096907" y="3119079"/>
            <a:ext cx="704222" cy="815944"/>
          </a:xfrm>
          <a:prstGeom prst="rect">
            <a:avLst/>
          </a:prstGeom>
        </p:spPr>
      </p:pic>
      <p:sp>
        <p:nvSpPr>
          <p:cNvPr id="3" name="テキスト ボックス 2">
            <a:extLst>
              <a:ext uri="{FF2B5EF4-FFF2-40B4-BE49-F238E27FC236}">
                <a16:creationId xmlns:a16="http://schemas.microsoft.com/office/drawing/2014/main" id="{4CA50E79-0AEB-4A45-90DE-1EBFEF4913AE}"/>
              </a:ext>
            </a:extLst>
          </p:cNvPr>
          <p:cNvSpPr txBox="1"/>
          <p:nvPr/>
        </p:nvSpPr>
        <p:spPr>
          <a:xfrm>
            <a:off x="1098699" y="596421"/>
            <a:ext cx="7750462" cy="400110"/>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アドバッグ</a:t>
            </a:r>
            <a:r>
              <a:rPr lang="en-US" altLang="ja-JP" sz="2000" dirty="0">
                <a:solidFill>
                  <a:schemeClr val="bg1"/>
                </a:solidFill>
                <a:latin typeface="Meiryo UI" panose="020B0604030504040204" pitchFamily="34" charset="-128"/>
                <a:ea typeface="Meiryo UI" panose="020B0604030504040204" pitchFamily="34" charset="-128"/>
              </a:rPr>
              <a:t>40(</a:t>
            </a:r>
            <a:r>
              <a:rPr lang="ja-JP" altLang="en-US" sz="2000" dirty="0">
                <a:solidFill>
                  <a:schemeClr val="bg1"/>
                </a:solidFill>
                <a:latin typeface="Meiryo UI" panose="020B0604030504040204" pitchFamily="34" charset="-128"/>
                <a:ea typeface="Meiryo UI" panose="020B0604030504040204" pitchFamily="34" charset="-128"/>
              </a:rPr>
              <a:t>小判抜き </a:t>
            </a:r>
            <a:r>
              <a:rPr lang="en-US" altLang="ja-JP" sz="2000" dirty="0">
                <a:solidFill>
                  <a:schemeClr val="bg1"/>
                </a:solidFill>
                <a:latin typeface="Meiryo UI" panose="020B0604030504040204" pitchFamily="34" charset="-128"/>
                <a:ea typeface="Meiryo UI" panose="020B0604030504040204" pitchFamily="34" charset="-128"/>
              </a:rPr>
              <a:t>A4) </a:t>
            </a:r>
            <a:endParaRPr lang="ja-JP" altLang="en-US" sz="2000" dirty="0">
              <a:solidFill>
                <a:schemeClr val="bg1"/>
              </a:solidFill>
              <a:latin typeface="Meiryo UI" panose="020B0604030504040204" pitchFamily="34" charset="-128"/>
              <a:ea typeface="Meiryo UI" panose="020B0604030504040204" pitchFamily="34" charset="-128"/>
            </a:endParaRPr>
          </a:p>
        </p:txBody>
      </p:sp>
      <p:sp>
        <p:nvSpPr>
          <p:cNvPr id="54" name="テキスト ボックス 53">
            <a:extLst>
              <a:ext uri="{FF2B5EF4-FFF2-40B4-BE49-F238E27FC236}">
                <a16:creationId xmlns:a16="http://schemas.microsoft.com/office/drawing/2014/main" id="{DB95C43C-93E8-974D-BE0B-E4B52F6953E9}"/>
              </a:ext>
            </a:extLst>
          </p:cNvPr>
          <p:cNvSpPr txBox="1"/>
          <p:nvPr/>
        </p:nvSpPr>
        <p:spPr>
          <a:xfrm>
            <a:off x="485900" y="5252121"/>
            <a:ext cx="4140913" cy="648512"/>
          </a:xfrm>
          <a:prstGeom prst="rect">
            <a:avLst/>
          </a:prstGeom>
          <a:noFill/>
        </p:spPr>
        <p:txBody>
          <a:bodyPr wrap="square" lIns="90000" tIns="46800" rIns="0" bIns="46800" rtlCol="0">
            <a:spAutoFit/>
          </a:bodyPr>
          <a:lstStyle/>
          <a:p>
            <a:r>
              <a:rPr lang="ja-JP" altLang="en-US" sz="900" dirty="0">
                <a:latin typeface="Meiryo UI" panose="020B0604030504040204" pitchFamily="34" charset="-128"/>
                <a:ea typeface="Meiryo UI" panose="020B0604030504040204" pitchFamily="34" charset="-128"/>
              </a:rPr>
              <a:t>カラー展開：黒、紺、ベージュ、ダークブラウン、ライトピンク、パステルブルー、オレンジ、赤、マスカットグリーン</a:t>
            </a:r>
          </a:p>
          <a:p>
            <a:r>
              <a:rPr lang="ja-JP" altLang="en-US" sz="900" dirty="0">
                <a:latin typeface="Meiryo UI" panose="020B0604030504040204" pitchFamily="34" charset="-128"/>
                <a:ea typeface="Meiryo UI" panose="020B0604030504040204" pitchFamily="34" charset="-128"/>
              </a:rPr>
              <a:t>素材：本体</a:t>
            </a:r>
            <a:r>
              <a:rPr lang="en-US" altLang="ja-JP" sz="900" dirty="0">
                <a:latin typeface="Meiryo UI" panose="020B0604030504040204" pitchFamily="34" charset="-128"/>
                <a:ea typeface="Meiryo UI" panose="020B0604030504040204" pitchFamily="34" charset="-128"/>
              </a:rPr>
              <a:t>/PP</a:t>
            </a:r>
            <a:r>
              <a:rPr lang="ja-JP" altLang="en-US" sz="900" dirty="0">
                <a:latin typeface="Meiryo UI" panose="020B0604030504040204" pitchFamily="34" charset="-128"/>
                <a:ea typeface="Meiryo UI" panose="020B0604030504040204" pitchFamily="34" charset="-128"/>
              </a:rPr>
              <a:t>不織布</a:t>
            </a:r>
          </a:p>
          <a:p>
            <a:r>
              <a:rPr lang="ja-JP" altLang="en-US" sz="900" dirty="0">
                <a:latin typeface="Meiryo UI" panose="020B0604030504040204" pitchFamily="34" charset="-128"/>
                <a:ea typeface="Meiryo UI" panose="020B0604030504040204" pitchFamily="34" charset="-128"/>
              </a:rPr>
              <a:t>サイズ：</a:t>
            </a:r>
            <a:r>
              <a:rPr lang="en-US" altLang="ja-JP" sz="900" dirty="0">
                <a:latin typeface="Meiryo UI" panose="020B0604030504040204" pitchFamily="34" charset="-128"/>
                <a:ea typeface="Meiryo UI" panose="020B0604030504040204" pitchFamily="34" charset="-128"/>
              </a:rPr>
              <a:t>W270×H400 </a:t>
            </a:r>
          </a:p>
        </p:txBody>
      </p:sp>
      <p:sp>
        <p:nvSpPr>
          <p:cNvPr id="4" name="テキスト ボックス 3">
            <a:extLst>
              <a:ext uri="{FF2B5EF4-FFF2-40B4-BE49-F238E27FC236}">
                <a16:creationId xmlns:a16="http://schemas.microsoft.com/office/drawing/2014/main" id="{131A1040-38AB-0647-BD57-A8AE861D20F5}"/>
              </a:ext>
            </a:extLst>
          </p:cNvPr>
          <p:cNvSpPr txBox="1"/>
          <p:nvPr/>
        </p:nvSpPr>
        <p:spPr>
          <a:xfrm>
            <a:off x="8151628" y="4033284"/>
            <a:ext cx="184731" cy="369332"/>
          </a:xfrm>
          <a:prstGeom prst="rect">
            <a:avLst/>
          </a:prstGeom>
          <a:noFill/>
        </p:spPr>
        <p:txBody>
          <a:bodyPr wrap="none" rtlCol="0">
            <a:spAutoFit/>
          </a:bodyPr>
          <a:lstStyle/>
          <a:p>
            <a:endParaRPr kumimoji="1" lang="ja-JP" altLang="en-US"/>
          </a:p>
        </p:txBody>
      </p:sp>
      <p:sp>
        <p:nvSpPr>
          <p:cNvPr id="7" name="テキスト ボックス 6">
            <a:extLst>
              <a:ext uri="{FF2B5EF4-FFF2-40B4-BE49-F238E27FC236}">
                <a16:creationId xmlns:a16="http://schemas.microsoft.com/office/drawing/2014/main" id="{6E0DEE68-B29B-4E44-B075-EC371AE600A8}"/>
              </a:ext>
            </a:extLst>
          </p:cNvPr>
          <p:cNvSpPr txBox="1"/>
          <p:nvPr/>
        </p:nvSpPr>
        <p:spPr>
          <a:xfrm>
            <a:off x="9838660" y="3926958"/>
            <a:ext cx="184731" cy="369332"/>
          </a:xfrm>
          <a:prstGeom prst="rect">
            <a:avLst/>
          </a:prstGeom>
          <a:noFill/>
        </p:spPr>
        <p:txBody>
          <a:bodyPr wrap="none" rtlCol="0">
            <a:spAutoFit/>
          </a:bodyPr>
          <a:lstStyle/>
          <a:p>
            <a:endParaRPr kumimoji="1" lang="ja-JP" altLang="en-US"/>
          </a:p>
        </p:txBody>
      </p:sp>
      <p:sp>
        <p:nvSpPr>
          <p:cNvPr id="9" name="円/楕円 8">
            <a:extLst>
              <a:ext uri="{FF2B5EF4-FFF2-40B4-BE49-F238E27FC236}">
                <a16:creationId xmlns:a16="http://schemas.microsoft.com/office/drawing/2014/main" id="{5071E141-4680-1C45-8E9F-3E48DC46BD1C}"/>
              </a:ext>
            </a:extLst>
          </p:cNvPr>
          <p:cNvSpPr/>
          <p:nvPr/>
        </p:nvSpPr>
        <p:spPr>
          <a:xfrm>
            <a:off x="5035845" y="1268518"/>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4"/>
              </a:solidFill>
            </a:endParaRPr>
          </a:p>
        </p:txBody>
      </p:sp>
      <p:sp>
        <p:nvSpPr>
          <p:cNvPr id="43" name="テキスト ボックス 42">
            <a:extLst>
              <a:ext uri="{FF2B5EF4-FFF2-40B4-BE49-F238E27FC236}">
                <a16:creationId xmlns:a16="http://schemas.microsoft.com/office/drawing/2014/main" id="{C679F590-1798-F145-B307-DE0B7159F3E6}"/>
              </a:ext>
            </a:extLst>
          </p:cNvPr>
          <p:cNvSpPr txBox="1"/>
          <p:nvPr/>
        </p:nvSpPr>
        <p:spPr>
          <a:xfrm>
            <a:off x="5035210" y="1496155"/>
            <a:ext cx="739603" cy="323165"/>
          </a:xfrm>
          <a:prstGeom prst="rect">
            <a:avLst/>
          </a:prstGeom>
          <a:noFill/>
        </p:spPr>
        <p:txBody>
          <a:bodyPr wrap="square" rtlCol="0">
            <a:spAutoFit/>
          </a:bodyPr>
          <a:lstStyle/>
          <a:p>
            <a:pPr algn="ctr"/>
            <a:r>
              <a:rPr kumimoji="1" lang="ja-JP" altLang="en-US" sz="1500">
                <a:solidFill>
                  <a:schemeClr val="accent1">
                    <a:lumMod val="50000"/>
                  </a:schemeClr>
                </a:solidFill>
                <a:latin typeface="Meiryo UI" panose="020B0604030504040204" pitchFamily="34" charset="-128"/>
                <a:ea typeface="Meiryo UI" panose="020B0604030504040204" pitchFamily="34" charset="-128"/>
              </a:rPr>
              <a:t>特徴</a:t>
            </a:r>
          </a:p>
        </p:txBody>
      </p:sp>
      <p:sp>
        <p:nvSpPr>
          <p:cNvPr id="6" name="テキスト ボックス 5">
            <a:extLst>
              <a:ext uri="{FF2B5EF4-FFF2-40B4-BE49-F238E27FC236}">
                <a16:creationId xmlns:a16="http://schemas.microsoft.com/office/drawing/2014/main" id="{5949CA04-F994-CB41-A9F7-DB00BFD8F160}"/>
              </a:ext>
            </a:extLst>
          </p:cNvPr>
          <p:cNvSpPr txBox="1"/>
          <p:nvPr/>
        </p:nvSpPr>
        <p:spPr>
          <a:xfrm>
            <a:off x="9540949" y="3466214"/>
            <a:ext cx="184731" cy="369332"/>
          </a:xfrm>
          <a:prstGeom prst="rect">
            <a:avLst/>
          </a:prstGeom>
          <a:noFill/>
        </p:spPr>
        <p:txBody>
          <a:bodyPr wrap="none" rtlCol="0">
            <a:spAutoFit/>
          </a:bodyPr>
          <a:lstStyle/>
          <a:p>
            <a:endParaRPr kumimoji="1" lang="ja-JP" altLang="en-US"/>
          </a:p>
        </p:txBody>
      </p:sp>
      <p:sp>
        <p:nvSpPr>
          <p:cNvPr id="14" name="テキスト ボックス 13">
            <a:extLst>
              <a:ext uri="{FF2B5EF4-FFF2-40B4-BE49-F238E27FC236}">
                <a16:creationId xmlns:a16="http://schemas.microsoft.com/office/drawing/2014/main" id="{B93A13B1-A79F-5A48-AF90-DCA933A6F93C}"/>
              </a:ext>
            </a:extLst>
          </p:cNvPr>
          <p:cNvSpPr txBox="1"/>
          <p:nvPr/>
        </p:nvSpPr>
        <p:spPr>
          <a:xfrm>
            <a:off x="10086753" y="2473842"/>
            <a:ext cx="184731" cy="369332"/>
          </a:xfrm>
          <a:prstGeom prst="rect">
            <a:avLst/>
          </a:prstGeom>
          <a:noFill/>
        </p:spPr>
        <p:txBody>
          <a:bodyPr wrap="none" rtlCol="0">
            <a:spAutoFit/>
          </a:bodyPr>
          <a:lstStyle/>
          <a:p>
            <a:endParaRPr kumimoji="1" lang="ja-JP" altLang="en-US"/>
          </a:p>
        </p:txBody>
      </p:sp>
      <p:sp>
        <p:nvSpPr>
          <p:cNvPr id="15" name="テキスト ボックス 14">
            <a:extLst>
              <a:ext uri="{FF2B5EF4-FFF2-40B4-BE49-F238E27FC236}">
                <a16:creationId xmlns:a16="http://schemas.microsoft.com/office/drawing/2014/main" id="{81947353-CE6B-5941-A69E-F8C69B4B7F8E}"/>
              </a:ext>
            </a:extLst>
          </p:cNvPr>
          <p:cNvSpPr txBox="1"/>
          <p:nvPr/>
        </p:nvSpPr>
        <p:spPr>
          <a:xfrm>
            <a:off x="-674557" y="1041816"/>
            <a:ext cx="184731" cy="369332"/>
          </a:xfrm>
          <a:prstGeom prst="rect">
            <a:avLst/>
          </a:prstGeom>
          <a:noFill/>
        </p:spPr>
        <p:txBody>
          <a:bodyPr wrap="none" rtlCol="0">
            <a:spAutoFit/>
          </a:bodyPr>
          <a:lstStyle/>
          <a:p>
            <a:endParaRPr kumimoji="1" lang="ja-JP" altLang="en-US"/>
          </a:p>
        </p:txBody>
      </p:sp>
      <p:sp>
        <p:nvSpPr>
          <p:cNvPr id="29" name="テキスト ボックス 28">
            <a:extLst>
              <a:ext uri="{FF2B5EF4-FFF2-40B4-BE49-F238E27FC236}">
                <a16:creationId xmlns:a16="http://schemas.microsoft.com/office/drawing/2014/main" id="{A694227E-35A0-BC45-B4B3-10C0BE19C792}"/>
              </a:ext>
            </a:extLst>
          </p:cNvPr>
          <p:cNvSpPr txBox="1"/>
          <p:nvPr/>
        </p:nvSpPr>
        <p:spPr>
          <a:xfrm>
            <a:off x="6223000" y="3441700"/>
            <a:ext cx="184731" cy="369332"/>
          </a:xfrm>
          <a:prstGeom prst="rect">
            <a:avLst/>
          </a:prstGeom>
          <a:noFill/>
        </p:spPr>
        <p:txBody>
          <a:bodyPr wrap="none" rtlCol="0">
            <a:spAutoFit/>
          </a:bodyPr>
          <a:lstStyle/>
          <a:p>
            <a:endParaRPr kumimoji="1" lang="ja-JP" altLang="en-US"/>
          </a:p>
        </p:txBody>
      </p:sp>
      <p:sp>
        <p:nvSpPr>
          <p:cNvPr id="30" name="テキスト ボックス 29">
            <a:extLst>
              <a:ext uri="{FF2B5EF4-FFF2-40B4-BE49-F238E27FC236}">
                <a16:creationId xmlns:a16="http://schemas.microsoft.com/office/drawing/2014/main" id="{168EF753-87BF-FA49-B3C8-FFADD62EDFAB}"/>
              </a:ext>
            </a:extLst>
          </p:cNvPr>
          <p:cNvSpPr txBox="1"/>
          <p:nvPr/>
        </p:nvSpPr>
        <p:spPr>
          <a:xfrm>
            <a:off x="5949950" y="3416300"/>
            <a:ext cx="184731" cy="369332"/>
          </a:xfrm>
          <a:prstGeom prst="rect">
            <a:avLst/>
          </a:prstGeom>
          <a:noFill/>
        </p:spPr>
        <p:txBody>
          <a:bodyPr wrap="none" rtlCol="0">
            <a:spAutoFit/>
          </a:bodyPr>
          <a:lstStyle/>
          <a:p>
            <a:endParaRPr kumimoji="1" lang="ja-JP" altLang="en-US"/>
          </a:p>
        </p:txBody>
      </p:sp>
      <p:sp>
        <p:nvSpPr>
          <p:cNvPr id="10" name="テキスト ボックス 9">
            <a:extLst>
              <a:ext uri="{FF2B5EF4-FFF2-40B4-BE49-F238E27FC236}">
                <a16:creationId xmlns:a16="http://schemas.microsoft.com/office/drawing/2014/main" id="{7324E41E-3866-E048-AA35-05280DE458D9}"/>
              </a:ext>
            </a:extLst>
          </p:cNvPr>
          <p:cNvSpPr txBox="1"/>
          <p:nvPr/>
        </p:nvSpPr>
        <p:spPr>
          <a:xfrm>
            <a:off x="9525000" y="3158067"/>
            <a:ext cx="184731" cy="369332"/>
          </a:xfrm>
          <a:prstGeom prst="rect">
            <a:avLst/>
          </a:prstGeom>
          <a:noFill/>
        </p:spPr>
        <p:txBody>
          <a:bodyPr wrap="none" rtlCol="0">
            <a:spAutoFit/>
          </a:bodyPr>
          <a:lstStyle/>
          <a:p>
            <a:endParaRPr kumimoji="1" lang="ja-JP" altLang="en-US"/>
          </a:p>
        </p:txBody>
      </p:sp>
      <p:sp>
        <p:nvSpPr>
          <p:cNvPr id="17" name="テキスト ボックス 16">
            <a:extLst>
              <a:ext uri="{FF2B5EF4-FFF2-40B4-BE49-F238E27FC236}">
                <a16:creationId xmlns:a16="http://schemas.microsoft.com/office/drawing/2014/main" id="{588061B6-B227-F945-9FD3-54E55A954891}"/>
              </a:ext>
            </a:extLst>
          </p:cNvPr>
          <p:cNvSpPr txBox="1"/>
          <p:nvPr/>
        </p:nvSpPr>
        <p:spPr>
          <a:xfrm>
            <a:off x="8390467" y="7332133"/>
            <a:ext cx="184731" cy="369332"/>
          </a:xfrm>
          <a:prstGeom prst="rect">
            <a:avLst/>
          </a:prstGeom>
          <a:noFill/>
        </p:spPr>
        <p:txBody>
          <a:bodyPr wrap="none" rtlCol="0">
            <a:spAutoFit/>
          </a:bodyPr>
          <a:lstStyle/>
          <a:p>
            <a:endParaRPr kumimoji="1" lang="ja-JP" altLang="en-US"/>
          </a:p>
        </p:txBody>
      </p:sp>
      <p:sp>
        <p:nvSpPr>
          <p:cNvPr id="18" name="テキスト ボックス 17">
            <a:extLst>
              <a:ext uri="{FF2B5EF4-FFF2-40B4-BE49-F238E27FC236}">
                <a16:creationId xmlns:a16="http://schemas.microsoft.com/office/drawing/2014/main" id="{B7B904E5-64B7-744A-9CEE-65B9899ED486}"/>
              </a:ext>
            </a:extLst>
          </p:cNvPr>
          <p:cNvSpPr txBox="1"/>
          <p:nvPr/>
        </p:nvSpPr>
        <p:spPr>
          <a:xfrm>
            <a:off x="8017933" y="-736600"/>
            <a:ext cx="184731" cy="369332"/>
          </a:xfrm>
          <a:prstGeom prst="rect">
            <a:avLst/>
          </a:prstGeom>
          <a:noFill/>
        </p:spPr>
        <p:txBody>
          <a:bodyPr wrap="none" rtlCol="0">
            <a:spAutoFit/>
          </a:bodyPr>
          <a:lstStyle/>
          <a:p>
            <a:endParaRPr kumimoji="1" lang="ja-JP" altLang="en-US"/>
          </a:p>
        </p:txBody>
      </p:sp>
      <p:cxnSp>
        <p:nvCxnSpPr>
          <p:cNvPr id="47" name="直線コネクタ 46">
            <a:extLst>
              <a:ext uri="{FF2B5EF4-FFF2-40B4-BE49-F238E27FC236}">
                <a16:creationId xmlns:a16="http://schemas.microsoft.com/office/drawing/2014/main" id="{06F736AD-50A3-9946-BE09-78B049790D86}"/>
              </a:ext>
            </a:extLst>
          </p:cNvPr>
          <p:cNvCxnSpPr>
            <a:cxnSpLocks/>
            <a:stCxn id="48" idx="3"/>
          </p:cNvCxnSpPr>
          <p:nvPr/>
        </p:nvCxnSpPr>
        <p:spPr>
          <a:xfrm>
            <a:off x="933347" y="5145172"/>
            <a:ext cx="3560089" cy="12701"/>
          </a:xfrm>
          <a:prstGeom prst="line">
            <a:avLst/>
          </a:prstGeom>
          <a:ln w="9525">
            <a:solidFill>
              <a:schemeClr val="bg2">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48" name="テキスト ボックス 47">
            <a:extLst>
              <a:ext uri="{FF2B5EF4-FFF2-40B4-BE49-F238E27FC236}">
                <a16:creationId xmlns:a16="http://schemas.microsoft.com/office/drawing/2014/main" id="{E2DC50B7-FC9D-9741-AB3D-886576F41BF6}"/>
              </a:ext>
            </a:extLst>
          </p:cNvPr>
          <p:cNvSpPr txBox="1"/>
          <p:nvPr/>
        </p:nvSpPr>
        <p:spPr>
          <a:xfrm>
            <a:off x="485901" y="5029756"/>
            <a:ext cx="447446" cy="230832"/>
          </a:xfrm>
          <a:prstGeom prst="rect">
            <a:avLst/>
          </a:prstGeom>
          <a:noFill/>
        </p:spPr>
        <p:txBody>
          <a:bodyPr wrap="square" rtlCol="0">
            <a:spAutoFit/>
          </a:bodyPr>
          <a:lstStyle/>
          <a:p>
            <a:r>
              <a:rPr lang="ja-JP" altLang="en-US" sz="900">
                <a:latin typeface="Meiryo UI" panose="020B0604030504040204" pitchFamily="34" charset="-128"/>
                <a:ea typeface="Meiryo UI" panose="020B0604030504040204" pitchFamily="34" charset="-128"/>
              </a:rPr>
              <a:t>仕様</a:t>
            </a:r>
          </a:p>
        </p:txBody>
      </p:sp>
      <p:sp>
        <p:nvSpPr>
          <p:cNvPr id="49" name="テキスト ボックス 48">
            <a:extLst>
              <a:ext uri="{FF2B5EF4-FFF2-40B4-BE49-F238E27FC236}">
                <a16:creationId xmlns:a16="http://schemas.microsoft.com/office/drawing/2014/main" id="{A01A4F1A-EF54-BF4E-99FC-739CD6DF617E}"/>
              </a:ext>
            </a:extLst>
          </p:cNvPr>
          <p:cNvSpPr txBox="1"/>
          <p:nvPr/>
        </p:nvSpPr>
        <p:spPr>
          <a:xfrm>
            <a:off x="296332" y="658339"/>
            <a:ext cx="855576" cy="276999"/>
          </a:xfrm>
          <a:prstGeom prst="rect">
            <a:avLst/>
          </a:prstGeom>
          <a:noFill/>
        </p:spPr>
        <p:txBody>
          <a:bodyPr wrap="square" rtlCol="0">
            <a:spAutoFit/>
          </a:bodyPr>
          <a:lstStyle/>
          <a:p>
            <a:pPr algn="ctr"/>
            <a:r>
              <a:rPr kumimoji="1" lang="en-US" altLang="ja-JP" sz="1200" dirty="0">
                <a:solidFill>
                  <a:schemeClr val="bg1"/>
                </a:solidFill>
                <a:latin typeface="Meiryo UI" panose="020B0604030504040204" pitchFamily="34" charset="-128"/>
                <a:ea typeface="Meiryo UI" panose="020B0604030504040204" pitchFamily="34" charset="-128"/>
              </a:rPr>
              <a:t>【</a:t>
            </a:r>
            <a:r>
              <a:rPr kumimoji="1" lang="ja-JP" altLang="en-US" sz="1200">
                <a:solidFill>
                  <a:schemeClr val="bg1"/>
                </a:solidFill>
                <a:latin typeface="Meiryo UI" panose="020B0604030504040204" pitchFamily="34" charset="-128"/>
                <a:ea typeface="Meiryo UI" panose="020B0604030504040204" pitchFamily="34" charset="-128"/>
              </a:rPr>
              <a:t>提案書</a:t>
            </a:r>
            <a:r>
              <a:rPr kumimoji="1" lang="en-US" altLang="ja-JP" sz="1200" dirty="0">
                <a:solidFill>
                  <a:schemeClr val="bg1"/>
                </a:solidFill>
                <a:latin typeface="Meiryo UI" panose="020B0604030504040204" pitchFamily="34" charset="-128"/>
                <a:ea typeface="Meiryo UI" panose="020B0604030504040204" pitchFamily="34" charset="-128"/>
              </a:rPr>
              <a:t>】</a:t>
            </a:r>
            <a:endParaRPr kumimoji="1" lang="ja-JP" altLang="en-US" sz="1200">
              <a:solidFill>
                <a:schemeClr val="bg1"/>
              </a:solidFill>
              <a:latin typeface="Meiryo UI" panose="020B0604030504040204" pitchFamily="34" charset="-128"/>
              <a:ea typeface="Meiryo UI" panose="020B0604030504040204" pitchFamily="34" charset="-128"/>
            </a:endParaRPr>
          </a:p>
        </p:txBody>
      </p:sp>
      <p:sp>
        <p:nvSpPr>
          <p:cNvPr id="52" name="テキスト ボックス 51">
            <a:extLst>
              <a:ext uri="{FF2B5EF4-FFF2-40B4-BE49-F238E27FC236}">
                <a16:creationId xmlns:a16="http://schemas.microsoft.com/office/drawing/2014/main" id="{666EFAC9-FA87-8F4E-97A7-2098EF99A221}"/>
              </a:ext>
            </a:extLst>
          </p:cNvPr>
          <p:cNvSpPr txBox="1"/>
          <p:nvPr/>
        </p:nvSpPr>
        <p:spPr>
          <a:xfrm>
            <a:off x="5932095" y="1422052"/>
            <a:ext cx="2917065" cy="2224969"/>
          </a:xfrm>
          <a:prstGeom prst="rect">
            <a:avLst/>
          </a:prstGeom>
          <a:noFill/>
        </p:spPr>
        <p:txBody>
          <a:bodyPr wrap="square" lIns="0" tIns="46800" rIns="0" spcCol="360000" rtlCol="0">
            <a:spAutoFit/>
          </a:bodyPr>
          <a:lstStyle/>
          <a:p>
            <a:pPr algn="just">
              <a:lnSpc>
                <a:spcPts val="2400"/>
              </a:lnSpc>
            </a:pPr>
            <a:r>
              <a:rPr lang="ja-JP" altLang="en-US" sz="1600" dirty="0"/>
              <a:t>持ち手部分が小判抜きになっていて、</a:t>
            </a:r>
            <a:r>
              <a:rPr lang="en-US" altLang="ja-JP" sz="1600" dirty="0"/>
              <a:t>A4</a:t>
            </a:r>
            <a:r>
              <a:rPr lang="ja-JP" altLang="en-US" sz="1600" dirty="0"/>
              <a:t>サイズの書類やノートを収納できるアドバッグ。軽くて薄い不織布を使用しているので、名入れプリントをして大量配布用のノベルティとして重宝します。 </a:t>
            </a:r>
            <a:endParaRPr lang="en-US" altLang="ja-JP" sz="1600" dirty="0">
              <a:latin typeface="Meiryo UI" panose="020B0604030504040204" pitchFamily="34" charset="-128"/>
              <a:ea typeface="Meiryo UI" panose="020B0604030504040204" pitchFamily="34" charset="-128"/>
            </a:endParaRPr>
          </a:p>
        </p:txBody>
      </p:sp>
      <p:sp>
        <p:nvSpPr>
          <p:cNvPr id="51" name="円/楕円 50">
            <a:extLst>
              <a:ext uri="{FF2B5EF4-FFF2-40B4-BE49-F238E27FC236}">
                <a16:creationId xmlns:a16="http://schemas.microsoft.com/office/drawing/2014/main" id="{29EEA60A-1EDB-A44B-893A-3A7C8D5D51EA}"/>
              </a:ext>
            </a:extLst>
          </p:cNvPr>
          <p:cNvSpPr/>
          <p:nvPr/>
        </p:nvSpPr>
        <p:spPr>
          <a:xfrm>
            <a:off x="5035845" y="534447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テキスト ボックス 52">
            <a:extLst>
              <a:ext uri="{FF2B5EF4-FFF2-40B4-BE49-F238E27FC236}">
                <a16:creationId xmlns:a16="http://schemas.microsoft.com/office/drawing/2014/main" id="{55C042B5-BEB6-154E-9A0F-527D7515FFDC}"/>
              </a:ext>
            </a:extLst>
          </p:cNvPr>
          <p:cNvSpPr txBox="1"/>
          <p:nvPr/>
        </p:nvSpPr>
        <p:spPr>
          <a:xfrm>
            <a:off x="5035210" y="5569140"/>
            <a:ext cx="739603"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お見積</a:t>
            </a:r>
          </a:p>
        </p:txBody>
      </p:sp>
      <p:cxnSp>
        <p:nvCxnSpPr>
          <p:cNvPr id="55" name="直線コネクタ 54">
            <a:extLst>
              <a:ext uri="{FF2B5EF4-FFF2-40B4-BE49-F238E27FC236}">
                <a16:creationId xmlns:a16="http://schemas.microsoft.com/office/drawing/2014/main" id="{E3841400-EED2-C34D-BCDD-C3006CC8563F}"/>
              </a:ext>
            </a:extLst>
          </p:cNvPr>
          <p:cNvCxnSpPr>
            <a:cxnSpLocks/>
          </p:cNvCxnSpPr>
          <p:nvPr/>
        </p:nvCxnSpPr>
        <p:spPr>
          <a:xfrm>
            <a:off x="5880100" y="3785632"/>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grpSp>
        <p:nvGrpSpPr>
          <p:cNvPr id="58" name="グループ化 57">
            <a:extLst>
              <a:ext uri="{FF2B5EF4-FFF2-40B4-BE49-F238E27FC236}">
                <a16:creationId xmlns:a16="http://schemas.microsoft.com/office/drawing/2014/main" id="{C8880407-59E8-D744-B368-C4DF6A8E994D}"/>
              </a:ext>
            </a:extLst>
          </p:cNvPr>
          <p:cNvGrpSpPr/>
          <p:nvPr/>
        </p:nvGrpSpPr>
        <p:grpSpPr>
          <a:xfrm>
            <a:off x="5042402" y="3830871"/>
            <a:ext cx="739603" cy="739603"/>
            <a:chOff x="5042402" y="3087009"/>
            <a:chExt cx="739603" cy="739603"/>
          </a:xfrm>
        </p:grpSpPr>
        <p:sp>
          <p:nvSpPr>
            <p:cNvPr id="59" name="円/楕円 58">
              <a:extLst>
                <a:ext uri="{FF2B5EF4-FFF2-40B4-BE49-F238E27FC236}">
                  <a16:creationId xmlns:a16="http://schemas.microsoft.com/office/drawing/2014/main" id="{C67052A6-1156-D442-9D47-A2227E7B96FF}"/>
                </a:ext>
              </a:extLst>
            </p:cNvPr>
            <p:cNvSpPr/>
            <p:nvPr/>
          </p:nvSpPr>
          <p:spPr>
            <a:xfrm>
              <a:off x="5042402" y="308700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テキスト ボックス 59">
              <a:extLst>
                <a:ext uri="{FF2B5EF4-FFF2-40B4-BE49-F238E27FC236}">
                  <a16:creationId xmlns:a16="http://schemas.microsoft.com/office/drawing/2014/main" id="{C46DE592-F853-384F-90D2-3DA64C10996F}"/>
                </a:ext>
              </a:extLst>
            </p:cNvPr>
            <p:cNvSpPr txBox="1"/>
            <p:nvPr/>
          </p:nvSpPr>
          <p:spPr>
            <a:xfrm>
              <a:off x="5135150" y="3321734"/>
              <a:ext cx="569710"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納期</a:t>
              </a:r>
            </a:p>
          </p:txBody>
        </p:sp>
      </p:grpSp>
      <p:cxnSp>
        <p:nvCxnSpPr>
          <p:cNvPr id="61" name="直線コネクタ 60">
            <a:extLst>
              <a:ext uri="{FF2B5EF4-FFF2-40B4-BE49-F238E27FC236}">
                <a16:creationId xmlns:a16="http://schemas.microsoft.com/office/drawing/2014/main" id="{44FD12B9-01EA-6045-91B8-6A6C4B42426B}"/>
              </a:ext>
            </a:extLst>
          </p:cNvPr>
          <p:cNvCxnSpPr>
            <a:cxnSpLocks/>
          </p:cNvCxnSpPr>
          <p:nvPr/>
        </p:nvCxnSpPr>
        <p:spPr>
          <a:xfrm>
            <a:off x="5880100" y="4987421"/>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sp>
        <p:nvSpPr>
          <p:cNvPr id="62" name="テキスト ボックス 61">
            <a:extLst>
              <a:ext uri="{FF2B5EF4-FFF2-40B4-BE49-F238E27FC236}">
                <a16:creationId xmlns:a16="http://schemas.microsoft.com/office/drawing/2014/main" id="{43EEDBA3-5917-5749-A207-0D444DDE7256}"/>
              </a:ext>
            </a:extLst>
          </p:cNvPr>
          <p:cNvSpPr txBox="1"/>
          <p:nvPr/>
        </p:nvSpPr>
        <p:spPr>
          <a:xfrm>
            <a:off x="6071111" y="4206067"/>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納期スペース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63" name="テキスト ボックス 62">
            <a:extLst>
              <a:ext uri="{FF2B5EF4-FFF2-40B4-BE49-F238E27FC236}">
                <a16:creationId xmlns:a16="http://schemas.microsoft.com/office/drawing/2014/main" id="{7C84D0BA-2D0E-1A41-A9F4-073730B0C0B4}"/>
              </a:ext>
            </a:extLst>
          </p:cNvPr>
          <p:cNvSpPr txBox="1"/>
          <p:nvPr/>
        </p:nvSpPr>
        <p:spPr>
          <a:xfrm>
            <a:off x="6071111" y="5565834"/>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お見積りスペース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2" name="テキスト ボックス 1">
            <a:extLst>
              <a:ext uri="{FF2B5EF4-FFF2-40B4-BE49-F238E27FC236}">
                <a16:creationId xmlns:a16="http://schemas.microsoft.com/office/drawing/2014/main" id="{8E281DBF-8DD7-8944-B461-C25086974C88}"/>
              </a:ext>
            </a:extLst>
          </p:cNvPr>
          <p:cNvSpPr txBox="1"/>
          <p:nvPr/>
        </p:nvSpPr>
        <p:spPr>
          <a:xfrm>
            <a:off x="8007178" y="-148281"/>
            <a:ext cx="184731" cy="369332"/>
          </a:xfrm>
          <a:prstGeom prst="rect">
            <a:avLst/>
          </a:prstGeom>
          <a:noFill/>
        </p:spPr>
        <p:txBody>
          <a:bodyPr wrap="none" rtlCol="0">
            <a:spAutoFit/>
          </a:bodyPr>
          <a:lstStyle/>
          <a:p>
            <a:endParaRPr kumimoji="1" lang="ja-JP" altLang="en-US"/>
          </a:p>
        </p:txBody>
      </p:sp>
      <p:pic>
        <p:nvPicPr>
          <p:cNvPr id="12" name="図 11">
            <a:extLst>
              <a:ext uri="{FF2B5EF4-FFF2-40B4-BE49-F238E27FC236}">
                <a16:creationId xmlns:a16="http://schemas.microsoft.com/office/drawing/2014/main" id="{B54A7789-C0C9-AAA6-4A0A-DD2AD1F9744B}"/>
              </a:ext>
            </a:extLst>
          </p:cNvPr>
          <p:cNvPicPr>
            <a:picLocks noChangeAspect="1"/>
          </p:cNvPicPr>
          <p:nvPr/>
        </p:nvPicPr>
        <p:blipFill>
          <a:blip r:embed="rId5"/>
          <a:stretch>
            <a:fillRect/>
          </a:stretch>
        </p:blipFill>
        <p:spPr>
          <a:xfrm>
            <a:off x="713358" y="1381549"/>
            <a:ext cx="3653204" cy="3653204"/>
          </a:xfrm>
          <a:prstGeom prst="rect">
            <a:avLst/>
          </a:prstGeom>
        </p:spPr>
      </p:pic>
    </p:spTree>
    <p:extLst>
      <p:ext uri="{BB962C8B-B14F-4D97-AF65-F5344CB8AC3E}">
        <p14:creationId xmlns:p14="http://schemas.microsoft.com/office/powerpoint/2010/main" val="188374849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927CB9EF-4E63-C348-91C2-B4EE6CED9AEC}"/>
              </a:ext>
            </a:extLst>
          </p:cNvPr>
          <p:cNvPicPr>
            <a:picLocks noChangeAspect="1"/>
          </p:cNvPicPr>
          <p:nvPr/>
        </p:nvPicPr>
        <p:blipFill>
          <a:blip r:embed="rId3"/>
          <a:stretch>
            <a:fillRect/>
          </a:stretch>
        </p:blipFill>
        <p:spPr>
          <a:xfrm>
            <a:off x="5100223" y="4667627"/>
            <a:ext cx="722044" cy="795472"/>
          </a:xfrm>
          <a:prstGeom prst="rect">
            <a:avLst/>
          </a:prstGeom>
        </p:spPr>
      </p:pic>
      <p:pic>
        <p:nvPicPr>
          <p:cNvPr id="8" name="図 7">
            <a:extLst>
              <a:ext uri="{FF2B5EF4-FFF2-40B4-BE49-F238E27FC236}">
                <a16:creationId xmlns:a16="http://schemas.microsoft.com/office/drawing/2014/main" id="{14C963AD-CFA1-094F-903A-A75F17FBB6F3}"/>
              </a:ext>
            </a:extLst>
          </p:cNvPr>
          <p:cNvPicPr>
            <a:picLocks noChangeAspect="1"/>
          </p:cNvPicPr>
          <p:nvPr/>
        </p:nvPicPr>
        <p:blipFill>
          <a:blip r:embed="rId4"/>
          <a:stretch>
            <a:fillRect/>
          </a:stretch>
        </p:blipFill>
        <p:spPr>
          <a:xfrm>
            <a:off x="5096907" y="3119079"/>
            <a:ext cx="704222" cy="815944"/>
          </a:xfrm>
          <a:prstGeom prst="rect">
            <a:avLst/>
          </a:prstGeom>
        </p:spPr>
      </p:pic>
      <p:sp>
        <p:nvSpPr>
          <p:cNvPr id="3" name="テキスト ボックス 2">
            <a:extLst>
              <a:ext uri="{FF2B5EF4-FFF2-40B4-BE49-F238E27FC236}">
                <a16:creationId xmlns:a16="http://schemas.microsoft.com/office/drawing/2014/main" id="{4CA50E79-0AEB-4A45-90DE-1EBFEF4913AE}"/>
              </a:ext>
            </a:extLst>
          </p:cNvPr>
          <p:cNvSpPr txBox="1"/>
          <p:nvPr/>
        </p:nvSpPr>
        <p:spPr>
          <a:xfrm>
            <a:off x="1098699" y="596421"/>
            <a:ext cx="7750462" cy="400110"/>
          </a:xfrm>
          <a:prstGeom prst="rect">
            <a:avLst/>
          </a:prstGeom>
          <a:noFill/>
        </p:spPr>
        <p:txBody>
          <a:bodyPr wrap="square" rtlCol="0">
            <a:spAutoFit/>
          </a:bodyPr>
          <a:lstStyle/>
          <a:p>
            <a:pPr algn="ctr"/>
            <a:r>
              <a:rPr lang="en-US" altLang="ja-JP" sz="2000" dirty="0">
                <a:solidFill>
                  <a:schemeClr val="bg1"/>
                </a:solidFill>
                <a:latin typeface="Meiryo UI" panose="020B0604030504040204" pitchFamily="34" charset="-128"/>
                <a:ea typeface="Meiryo UI" panose="020B0604030504040204" pitchFamily="34" charset="-128"/>
              </a:rPr>
              <a:t>New 4in1</a:t>
            </a:r>
            <a:r>
              <a:rPr lang="ja-JP" altLang="en-US" sz="2000" dirty="0">
                <a:solidFill>
                  <a:schemeClr val="bg1"/>
                </a:solidFill>
                <a:latin typeface="Meiryo UI" panose="020B0604030504040204" pitchFamily="34" charset="-128"/>
                <a:ea typeface="Meiryo UI" panose="020B0604030504040204" pitchFamily="34" charset="-128"/>
              </a:rPr>
              <a:t>ボールペン</a:t>
            </a:r>
          </a:p>
        </p:txBody>
      </p:sp>
      <p:sp>
        <p:nvSpPr>
          <p:cNvPr id="54" name="テキスト ボックス 53">
            <a:extLst>
              <a:ext uri="{FF2B5EF4-FFF2-40B4-BE49-F238E27FC236}">
                <a16:creationId xmlns:a16="http://schemas.microsoft.com/office/drawing/2014/main" id="{DB95C43C-93E8-974D-BE0B-E4B52F6953E9}"/>
              </a:ext>
            </a:extLst>
          </p:cNvPr>
          <p:cNvSpPr txBox="1"/>
          <p:nvPr/>
        </p:nvSpPr>
        <p:spPr>
          <a:xfrm>
            <a:off x="485900" y="5252121"/>
            <a:ext cx="4140913" cy="648512"/>
          </a:xfrm>
          <a:prstGeom prst="rect">
            <a:avLst/>
          </a:prstGeom>
          <a:noFill/>
        </p:spPr>
        <p:txBody>
          <a:bodyPr wrap="square" lIns="90000" tIns="46800" rIns="0" bIns="46800" rtlCol="0">
            <a:spAutoFit/>
          </a:bodyPr>
          <a:lstStyle/>
          <a:p>
            <a:pPr>
              <a:tabLst>
                <a:tab pos="450850" algn="l"/>
                <a:tab pos="631825" algn="l"/>
              </a:tabLst>
            </a:pPr>
            <a:r>
              <a:rPr lang="ja-JP" altLang="en-US" sz="900" dirty="0">
                <a:latin typeface="Meiryo UI" panose="020B0604030504040204" pitchFamily="34" charset="-128"/>
                <a:ea typeface="Meiryo UI" panose="020B0604030504040204" pitchFamily="34" charset="-128"/>
              </a:rPr>
              <a:t>素</a:t>
            </a:r>
            <a:r>
              <a:rPr lang="en-US" altLang="ja-JP" sz="900" dirty="0">
                <a:latin typeface="Meiryo UI" panose="020B0604030504040204" pitchFamily="34" charset="-128"/>
                <a:ea typeface="Meiryo UI" panose="020B0604030504040204" pitchFamily="34" charset="-128"/>
              </a:rPr>
              <a:t>   </a:t>
            </a:r>
            <a:r>
              <a:rPr lang="ja-JP" altLang="en-US" sz="900" dirty="0">
                <a:latin typeface="Meiryo UI" panose="020B0604030504040204" pitchFamily="34" charset="-128"/>
                <a:ea typeface="Meiryo UI" panose="020B0604030504040204" pitchFamily="34" charset="-128"/>
              </a:rPr>
              <a:t>材</a:t>
            </a:r>
            <a:r>
              <a:rPr lang="en-US" altLang="ja-JP" sz="900" dirty="0">
                <a:latin typeface="Meiryo UI" panose="020B0604030504040204" pitchFamily="34" charset="-128"/>
                <a:ea typeface="Meiryo UI" panose="020B0604030504040204" pitchFamily="34" charset="-128"/>
              </a:rPr>
              <a:t>	</a:t>
            </a:r>
            <a:r>
              <a:rPr lang="ja-JP" altLang="en-US" sz="900" dirty="0">
                <a:latin typeface="Meiryo UI" panose="020B0604030504040204" pitchFamily="34" charset="-128"/>
                <a:ea typeface="Meiryo UI" panose="020B0604030504040204" pitchFamily="34" charset="-128"/>
              </a:rPr>
              <a:t>：</a:t>
            </a:r>
            <a:r>
              <a:rPr lang="en-US" altLang="ja-JP" sz="900" dirty="0">
                <a:latin typeface="Meiryo UI" panose="020B0604030504040204" pitchFamily="34" charset="-128"/>
                <a:ea typeface="Meiryo UI" panose="020B0604030504040204" pitchFamily="34" charset="-128"/>
              </a:rPr>
              <a:t>	</a:t>
            </a:r>
            <a:r>
              <a:rPr lang="en-US" altLang="ja-JP" sz="900" b="0" i="0" dirty="0">
                <a:solidFill>
                  <a:srgbClr val="333333"/>
                </a:solidFill>
                <a:effectLst/>
                <a:latin typeface="-apple-system"/>
              </a:rPr>
              <a:t>ABS</a:t>
            </a:r>
            <a:r>
              <a:rPr lang="ja-JP" altLang="en-US" sz="900" b="0" i="0" dirty="0">
                <a:solidFill>
                  <a:srgbClr val="333333"/>
                </a:solidFill>
                <a:effectLst/>
                <a:latin typeface="-apple-system"/>
              </a:rPr>
              <a:t>・シリコンゴム</a:t>
            </a:r>
            <a:endParaRPr lang="en-US" altLang="ja-JP" sz="900" b="0" i="0" dirty="0">
              <a:solidFill>
                <a:srgbClr val="333333"/>
              </a:solidFill>
              <a:effectLst/>
              <a:latin typeface="-apple-system"/>
            </a:endParaRPr>
          </a:p>
          <a:p>
            <a:pPr>
              <a:tabLst>
                <a:tab pos="450850" algn="l"/>
                <a:tab pos="631825" algn="l"/>
              </a:tabLst>
            </a:pPr>
            <a:r>
              <a:rPr lang="ja-JP" altLang="en-US" sz="900" spc="200" dirty="0">
                <a:latin typeface="Meiryo UI" panose="020B0604030504040204" pitchFamily="34" charset="-128"/>
                <a:ea typeface="Meiryo UI" panose="020B0604030504040204" pitchFamily="34" charset="-128"/>
              </a:rPr>
              <a:t>サイズ</a:t>
            </a:r>
            <a:r>
              <a:rPr lang="en-US" altLang="ja-JP" sz="900" spc="200" dirty="0">
                <a:latin typeface="Meiryo UI" panose="020B0604030504040204" pitchFamily="34" charset="-128"/>
                <a:ea typeface="Meiryo UI" panose="020B0604030504040204" pitchFamily="34" charset="-128"/>
              </a:rPr>
              <a:t>	</a:t>
            </a:r>
            <a:r>
              <a:rPr lang="ja-JP" altLang="en-US" sz="900" dirty="0">
                <a:latin typeface="Meiryo UI" panose="020B0604030504040204" pitchFamily="34" charset="-128"/>
                <a:ea typeface="Meiryo UI" panose="020B0604030504040204" pitchFamily="34" charset="-128"/>
              </a:rPr>
              <a:t>：</a:t>
            </a:r>
            <a:r>
              <a:rPr lang="en-US" altLang="ja-JP" sz="900" dirty="0">
                <a:latin typeface="Meiryo UI" panose="020B0604030504040204" pitchFamily="34" charset="-128"/>
                <a:ea typeface="Meiryo UI" panose="020B0604030504040204" pitchFamily="34" charset="-128"/>
              </a:rPr>
              <a:t>	</a:t>
            </a:r>
            <a:r>
              <a:rPr lang="en-US" altLang="ja-JP" sz="900" b="0" i="0" dirty="0">
                <a:solidFill>
                  <a:srgbClr val="333333"/>
                </a:solidFill>
                <a:effectLst/>
                <a:latin typeface="-apple-system"/>
              </a:rPr>
              <a:t>139×16×15mm</a:t>
            </a:r>
          </a:p>
          <a:p>
            <a:pPr>
              <a:tabLst>
                <a:tab pos="450850" algn="l"/>
                <a:tab pos="631825" algn="l"/>
              </a:tabLst>
            </a:pPr>
            <a:r>
              <a:rPr lang="ja-JP" altLang="en-US" sz="900" spc="200" dirty="0">
                <a:latin typeface="Meiryo UI" panose="020B0604030504040204" pitchFamily="34" charset="-128"/>
                <a:ea typeface="Meiryo UI" panose="020B0604030504040204" pitchFamily="34" charset="-128"/>
              </a:rPr>
              <a:t>包　装</a:t>
            </a:r>
            <a:r>
              <a:rPr lang="en-US" altLang="ja-JP" sz="900" spc="200" dirty="0">
                <a:latin typeface="Meiryo UI" panose="020B0604030504040204" pitchFamily="34" charset="-128"/>
                <a:ea typeface="Meiryo UI" panose="020B0604030504040204" pitchFamily="34" charset="-128"/>
              </a:rPr>
              <a:t>	</a:t>
            </a:r>
            <a:r>
              <a:rPr lang="ja-JP" altLang="en-US" sz="900" dirty="0">
                <a:latin typeface="Meiryo UI" panose="020B0604030504040204" pitchFamily="34" charset="-128"/>
                <a:ea typeface="Meiryo UI" panose="020B0604030504040204" pitchFamily="34" charset="-128"/>
              </a:rPr>
              <a:t>：</a:t>
            </a:r>
            <a:r>
              <a:rPr lang="en-US" altLang="ja-JP" sz="900" dirty="0">
                <a:latin typeface="Meiryo UI" panose="020B0604030504040204" pitchFamily="34" charset="-128"/>
                <a:ea typeface="Meiryo UI" panose="020B0604030504040204" pitchFamily="34" charset="-128"/>
              </a:rPr>
              <a:t>	</a:t>
            </a:r>
            <a:r>
              <a:rPr lang="ja-JP" altLang="en-US" sz="900" b="0" i="0" dirty="0">
                <a:solidFill>
                  <a:srgbClr val="333333"/>
                </a:solidFill>
                <a:effectLst/>
                <a:latin typeface="-apple-system"/>
              </a:rPr>
              <a:t>箱入 箱サイズ</a:t>
            </a:r>
            <a:r>
              <a:rPr lang="en-US" altLang="ja-JP" sz="900" b="0" i="0" dirty="0">
                <a:solidFill>
                  <a:srgbClr val="333333"/>
                </a:solidFill>
                <a:effectLst/>
                <a:latin typeface="-apple-system"/>
              </a:rPr>
              <a:t>/155×20×20mm</a:t>
            </a:r>
          </a:p>
          <a:p>
            <a:pPr>
              <a:tabLst>
                <a:tab pos="450850" algn="l"/>
                <a:tab pos="631825" algn="l"/>
              </a:tabLst>
            </a:pPr>
            <a:r>
              <a:rPr lang="ja-JP" altLang="en-US" sz="900" spc="200" dirty="0">
                <a:latin typeface="Meiryo UI" panose="020B0604030504040204" pitchFamily="34" charset="-128"/>
                <a:ea typeface="Meiryo UI" panose="020B0604030504040204" pitchFamily="34" charset="-128"/>
              </a:rPr>
              <a:t>備　考</a:t>
            </a:r>
            <a:r>
              <a:rPr lang="en-US" altLang="ja-JP" sz="900" spc="200" dirty="0">
                <a:latin typeface="Meiryo UI" panose="020B0604030504040204" pitchFamily="34" charset="-128"/>
                <a:ea typeface="Meiryo UI" panose="020B0604030504040204" pitchFamily="34" charset="-128"/>
              </a:rPr>
              <a:t>	</a:t>
            </a:r>
            <a:r>
              <a:rPr lang="ja-JP" altLang="en-US" sz="900" dirty="0">
                <a:latin typeface="Meiryo UI" panose="020B0604030504040204" pitchFamily="34" charset="-128"/>
                <a:ea typeface="Meiryo UI" panose="020B0604030504040204" pitchFamily="34" charset="-128"/>
              </a:rPr>
              <a:t>：</a:t>
            </a:r>
            <a:r>
              <a:rPr lang="en-US" altLang="ja-JP" sz="900" dirty="0">
                <a:latin typeface="Meiryo UI" panose="020B0604030504040204" pitchFamily="34" charset="-128"/>
                <a:ea typeface="Meiryo UI" panose="020B0604030504040204" pitchFamily="34" charset="-128"/>
              </a:rPr>
              <a:t>	</a:t>
            </a:r>
            <a:r>
              <a:rPr lang="ja-JP" altLang="en-US" sz="900" b="0" i="0" dirty="0">
                <a:solidFill>
                  <a:srgbClr val="333333"/>
                </a:solidFill>
                <a:effectLst/>
                <a:latin typeface="-apple-system"/>
              </a:rPr>
              <a:t>ボタン電池</a:t>
            </a:r>
            <a:r>
              <a:rPr lang="en-US" altLang="ja-JP" sz="900" b="0" i="0" dirty="0">
                <a:solidFill>
                  <a:srgbClr val="333333"/>
                </a:solidFill>
                <a:effectLst/>
                <a:latin typeface="-apple-system"/>
              </a:rPr>
              <a:t>(AG4)3</a:t>
            </a:r>
            <a:r>
              <a:rPr lang="ja-JP" altLang="en-US" sz="900" b="0" i="0" dirty="0">
                <a:solidFill>
                  <a:srgbClr val="333333"/>
                </a:solidFill>
                <a:effectLst/>
                <a:latin typeface="-apple-system"/>
              </a:rPr>
              <a:t>ヶ内蔵</a:t>
            </a:r>
            <a:endParaRPr lang="en-US" altLang="ja-JP" sz="900" b="0" i="0" dirty="0">
              <a:solidFill>
                <a:srgbClr val="333333"/>
              </a:solidFill>
              <a:effectLst/>
              <a:latin typeface="-apple-system"/>
            </a:endParaRPr>
          </a:p>
        </p:txBody>
      </p:sp>
      <p:sp>
        <p:nvSpPr>
          <p:cNvPr id="4" name="テキスト ボックス 3">
            <a:extLst>
              <a:ext uri="{FF2B5EF4-FFF2-40B4-BE49-F238E27FC236}">
                <a16:creationId xmlns:a16="http://schemas.microsoft.com/office/drawing/2014/main" id="{131A1040-38AB-0647-BD57-A8AE861D20F5}"/>
              </a:ext>
            </a:extLst>
          </p:cNvPr>
          <p:cNvSpPr txBox="1"/>
          <p:nvPr/>
        </p:nvSpPr>
        <p:spPr>
          <a:xfrm>
            <a:off x="8151628" y="4033284"/>
            <a:ext cx="184731" cy="369332"/>
          </a:xfrm>
          <a:prstGeom prst="rect">
            <a:avLst/>
          </a:prstGeom>
          <a:noFill/>
        </p:spPr>
        <p:txBody>
          <a:bodyPr wrap="none" rtlCol="0">
            <a:spAutoFit/>
          </a:bodyPr>
          <a:lstStyle/>
          <a:p>
            <a:endParaRPr kumimoji="1" lang="ja-JP" altLang="en-US"/>
          </a:p>
        </p:txBody>
      </p:sp>
      <p:sp>
        <p:nvSpPr>
          <p:cNvPr id="9" name="円/楕円 8">
            <a:extLst>
              <a:ext uri="{FF2B5EF4-FFF2-40B4-BE49-F238E27FC236}">
                <a16:creationId xmlns:a16="http://schemas.microsoft.com/office/drawing/2014/main" id="{5071E141-4680-1C45-8E9F-3E48DC46BD1C}"/>
              </a:ext>
            </a:extLst>
          </p:cNvPr>
          <p:cNvSpPr/>
          <p:nvPr/>
        </p:nvSpPr>
        <p:spPr>
          <a:xfrm>
            <a:off x="5035845" y="1268518"/>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4"/>
              </a:solidFill>
            </a:endParaRPr>
          </a:p>
        </p:txBody>
      </p:sp>
      <p:sp>
        <p:nvSpPr>
          <p:cNvPr id="43" name="テキスト ボックス 42">
            <a:extLst>
              <a:ext uri="{FF2B5EF4-FFF2-40B4-BE49-F238E27FC236}">
                <a16:creationId xmlns:a16="http://schemas.microsoft.com/office/drawing/2014/main" id="{C679F590-1798-F145-B307-DE0B7159F3E6}"/>
              </a:ext>
            </a:extLst>
          </p:cNvPr>
          <p:cNvSpPr txBox="1"/>
          <p:nvPr/>
        </p:nvSpPr>
        <p:spPr>
          <a:xfrm>
            <a:off x="5035210" y="1496155"/>
            <a:ext cx="739603" cy="323165"/>
          </a:xfrm>
          <a:prstGeom prst="rect">
            <a:avLst/>
          </a:prstGeom>
          <a:noFill/>
        </p:spPr>
        <p:txBody>
          <a:bodyPr wrap="square" rtlCol="0">
            <a:spAutoFit/>
          </a:bodyPr>
          <a:lstStyle/>
          <a:p>
            <a:pPr algn="ctr"/>
            <a:r>
              <a:rPr kumimoji="1" lang="ja-JP" altLang="en-US" sz="1500">
                <a:solidFill>
                  <a:schemeClr val="accent1">
                    <a:lumMod val="50000"/>
                  </a:schemeClr>
                </a:solidFill>
                <a:latin typeface="Meiryo UI" panose="020B0604030504040204" pitchFamily="34" charset="-128"/>
                <a:ea typeface="Meiryo UI" panose="020B0604030504040204" pitchFamily="34" charset="-128"/>
              </a:rPr>
              <a:t>特徴</a:t>
            </a:r>
          </a:p>
        </p:txBody>
      </p:sp>
      <p:sp>
        <p:nvSpPr>
          <p:cNvPr id="15" name="テキスト ボックス 14">
            <a:extLst>
              <a:ext uri="{FF2B5EF4-FFF2-40B4-BE49-F238E27FC236}">
                <a16:creationId xmlns:a16="http://schemas.microsoft.com/office/drawing/2014/main" id="{81947353-CE6B-5941-A69E-F8C69B4B7F8E}"/>
              </a:ext>
            </a:extLst>
          </p:cNvPr>
          <p:cNvSpPr txBox="1"/>
          <p:nvPr/>
        </p:nvSpPr>
        <p:spPr>
          <a:xfrm>
            <a:off x="-674557" y="1041816"/>
            <a:ext cx="184731" cy="369332"/>
          </a:xfrm>
          <a:prstGeom prst="rect">
            <a:avLst/>
          </a:prstGeom>
          <a:noFill/>
        </p:spPr>
        <p:txBody>
          <a:bodyPr wrap="none" rtlCol="0">
            <a:spAutoFit/>
          </a:bodyPr>
          <a:lstStyle/>
          <a:p>
            <a:endParaRPr kumimoji="1" lang="ja-JP" altLang="en-US"/>
          </a:p>
        </p:txBody>
      </p:sp>
      <p:sp>
        <p:nvSpPr>
          <p:cNvPr id="29" name="テキスト ボックス 28">
            <a:extLst>
              <a:ext uri="{FF2B5EF4-FFF2-40B4-BE49-F238E27FC236}">
                <a16:creationId xmlns:a16="http://schemas.microsoft.com/office/drawing/2014/main" id="{A694227E-35A0-BC45-B4B3-10C0BE19C792}"/>
              </a:ext>
            </a:extLst>
          </p:cNvPr>
          <p:cNvSpPr txBox="1"/>
          <p:nvPr/>
        </p:nvSpPr>
        <p:spPr>
          <a:xfrm>
            <a:off x="6223000" y="3441700"/>
            <a:ext cx="184731" cy="369332"/>
          </a:xfrm>
          <a:prstGeom prst="rect">
            <a:avLst/>
          </a:prstGeom>
          <a:noFill/>
        </p:spPr>
        <p:txBody>
          <a:bodyPr wrap="none" rtlCol="0">
            <a:spAutoFit/>
          </a:bodyPr>
          <a:lstStyle/>
          <a:p>
            <a:endParaRPr kumimoji="1" lang="ja-JP" altLang="en-US"/>
          </a:p>
        </p:txBody>
      </p:sp>
      <p:sp>
        <p:nvSpPr>
          <p:cNvPr id="30" name="テキスト ボックス 29">
            <a:extLst>
              <a:ext uri="{FF2B5EF4-FFF2-40B4-BE49-F238E27FC236}">
                <a16:creationId xmlns:a16="http://schemas.microsoft.com/office/drawing/2014/main" id="{168EF753-87BF-FA49-B3C8-FFADD62EDFAB}"/>
              </a:ext>
            </a:extLst>
          </p:cNvPr>
          <p:cNvSpPr txBox="1"/>
          <p:nvPr/>
        </p:nvSpPr>
        <p:spPr>
          <a:xfrm>
            <a:off x="5949950" y="3416300"/>
            <a:ext cx="184731" cy="369332"/>
          </a:xfrm>
          <a:prstGeom prst="rect">
            <a:avLst/>
          </a:prstGeom>
          <a:noFill/>
        </p:spPr>
        <p:txBody>
          <a:bodyPr wrap="none" rtlCol="0">
            <a:spAutoFit/>
          </a:bodyPr>
          <a:lstStyle/>
          <a:p>
            <a:endParaRPr kumimoji="1" lang="ja-JP" altLang="en-US"/>
          </a:p>
        </p:txBody>
      </p:sp>
      <p:sp>
        <p:nvSpPr>
          <p:cNvPr id="17" name="テキスト ボックス 16">
            <a:extLst>
              <a:ext uri="{FF2B5EF4-FFF2-40B4-BE49-F238E27FC236}">
                <a16:creationId xmlns:a16="http://schemas.microsoft.com/office/drawing/2014/main" id="{588061B6-B227-F945-9FD3-54E55A954891}"/>
              </a:ext>
            </a:extLst>
          </p:cNvPr>
          <p:cNvSpPr txBox="1"/>
          <p:nvPr/>
        </p:nvSpPr>
        <p:spPr>
          <a:xfrm>
            <a:off x="8390467" y="7332133"/>
            <a:ext cx="184731" cy="369332"/>
          </a:xfrm>
          <a:prstGeom prst="rect">
            <a:avLst/>
          </a:prstGeom>
          <a:noFill/>
        </p:spPr>
        <p:txBody>
          <a:bodyPr wrap="none" rtlCol="0">
            <a:spAutoFit/>
          </a:bodyPr>
          <a:lstStyle/>
          <a:p>
            <a:endParaRPr kumimoji="1" lang="ja-JP" altLang="en-US"/>
          </a:p>
        </p:txBody>
      </p:sp>
      <p:sp>
        <p:nvSpPr>
          <p:cNvPr id="18" name="テキスト ボックス 17">
            <a:extLst>
              <a:ext uri="{FF2B5EF4-FFF2-40B4-BE49-F238E27FC236}">
                <a16:creationId xmlns:a16="http://schemas.microsoft.com/office/drawing/2014/main" id="{B7B904E5-64B7-744A-9CEE-65B9899ED486}"/>
              </a:ext>
            </a:extLst>
          </p:cNvPr>
          <p:cNvSpPr txBox="1"/>
          <p:nvPr/>
        </p:nvSpPr>
        <p:spPr>
          <a:xfrm>
            <a:off x="8017933" y="-736600"/>
            <a:ext cx="184731" cy="369332"/>
          </a:xfrm>
          <a:prstGeom prst="rect">
            <a:avLst/>
          </a:prstGeom>
          <a:noFill/>
        </p:spPr>
        <p:txBody>
          <a:bodyPr wrap="none" rtlCol="0">
            <a:spAutoFit/>
          </a:bodyPr>
          <a:lstStyle/>
          <a:p>
            <a:endParaRPr kumimoji="1" lang="ja-JP" altLang="en-US"/>
          </a:p>
        </p:txBody>
      </p:sp>
      <p:cxnSp>
        <p:nvCxnSpPr>
          <p:cNvPr id="47" name="直線コネクタ 46">
            <a:extLst>
              <a:ext uri="{FF2B5EF4-FFF2-40B4-BE49-F238E27FC236}">
                <a16:creationId xmlns:a16="http://schemas.microsoft.com/office/drawing/2014/main" id="{06F736AD-50A3-9946-BE09-78B049790D86}"/>
              </a:ext>
            </a:extLst>
          </p:cNvPr>
          <p:cNvCxnSpPr>
            <a:cxnSpLocks/>
            <a:stCxn id="48" idx="3"/>
          </p:cNvCxnSpPr>
          <p:nvPr/>
        </p:nvCxnSpPr>
        <p:spPr>
          <a:xfrm>
            <a:off x="933347" y="5145172"/>
            <a:ext cx="3560089" cy="12701"/>
          </a:xfrm>
          <a:prstGeom prst="line">
            <a:avLst/>
          </a:prstGeom>
          <a:ln w="9525">
            <a:solidFill>
              <a:schemeClr val="bg2">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48" name="テキスト ボックス 47">
            <a:extLst>
              <a:ext uri="{FF2B5EF4-FFF2-40B4-BE49-F238E27FC236}">
                <a16:creationId xmlns:a16="http://schemas.microsoft.com/office/drawing/2014/main" id="{E2DC50B7-FC9D-9741-AB3D-886576F41BF6}"/>
              </a:ext>
            </a:extLst>
          </p:cNvPr>
          <p:cNvSpPr txBox="1"/>
          <p:nvPr/>
        </p:nvSpPr>
        <p:spPr>
          <a:xfrm>
            <a:off x="485901" y="5029756"/>
            <a:ext cx="447446" cy="230832"/>
          </a:xfrm>
          <a:prstGeom prst="rect">
            <a:avLst/>
          </a:prstGeom>
          <a:noFill/>
        </p:spPr>
        <p:txBody>
          <a:bodyPr wrap="square" rtlCol="0">
            <a:spAutoFit/>
          </a:bodyPr>
          <a:lstStyle/>
          <a:p>
            <a:r>
              <a:rPr lang="ja-JP" altLang="en-US" sz="900">
                <a:latin typeface="Meiryo UI" panose="020B0604030504040204" pitchFamily="34" charset="-128"/>
                <a:ea typeface="Meiryo UI" panose="020B0604030504040204" pitchFamily="34" charset="-128"/>
              </a:rPr>
              <a:t>仕様</a:t>
            </a:r>
          </a:p>
        </p:txBody>
      </p:sp>
      <p:sp>
        <p:nvSpPr>
          <p:cNvPr id="49" name="テキスト ボックス 48">
            <a:extLst>
              <a:ext uri="{FF2B5EF4-FFF2-40B4-BE49-F238E27FC236}">
                <a16:creationId xmlns:a16="http://schemas.microsoft.com/office/drawing/2014/main" id="{A01A4F1A-EF54-BF4E-99FC-739CD6DF617E}"/>
              </a:ext>
            </a:extLst>
          </p:cNvPr>
          <p:cNvSpPr txBox="1"/>
          <p:nvPr/>
        </p:nvSpPr>
        <p:spPr>
          <a:xfrm>
            <a:off x="296332" y="658339"/>
            <a:ext cx="855576" cy="276999"/>
          </a:xfrm>
          <a:prstGeom prst="rect">
            <a:avLst/>
          </a:prstGeom>
          <a:noFill/>
        </p:spPr>
        <p:txBody>
          <a:bodyPr wrap="square" rtlCol="0">
            <a:spAutoFit/>
          </a:bodyPr>
          <a:lstStyle/>
          <a:p>
            <a:pPr algn="ctr"/>
            <a:r>
              <a:rPr kumimoji="1" lang="en-US" altLang="ja-JP" sz="1200" dirty="0">
                <a:solidFill>
                  <a:schemeClr val="bg1"/>
                </a:solidFill>
                <a:latin typeface="Meiryo UI" panose="020B0604030504040204" pitchFamily="34" charset="-128"/>
                <a:ea typeface="Meiryo UI" panose="020B0604030504040204" pitchFamily="34" charset="-128"/>
              </a:rPr>
              <a:t>【</a:t>
            </a:r>
            <a:r>
              <a:rPr kumimoji="1" lang="ja-JP" altLang="en-US" sz="1200">
                <a:solidFill>
                  <a:schemeClr val="bg1"/>
                </a:solidFill>
                <a:latin typeface="Meiryo UI" panose="020B0604030504040204" pitchFamily="34" charset="-128"/>
                <a:ea typeface="Meiryo UI" panose="020B0604030504040204" pitchFamily="34" charset="-128"/>
              </a:rPr>
              <a:t>提案書</a:t>
            </a:r>
            <a:r>
              <a:rPr kumimoji="1" lang="en-US" altLang="ja-JP" sz="1200" dirty="0">
                <a:solidFill>
                  <a:schemeClr val="bg1"/>
                </a:solidFill>
                <a:latin typeface="Meiryo UI" panose="020B0604030504040204" pitchFamily="34" charset="-128"/>
                <a:ea typeface="Meiryo UI" panose="020B0604030504040204" pitchFamily="34" charset="-128"/>
              </a:rPr>
              <a:t>】</a:t>
            </a:r>
            <a:endParaRPr kumimoji="1" lang="ja-JP" altLang="en-US" sz="1200">
              <a:solidFill>
                <a:schemeClr val="bg1"/>
              </a:solidFill>
              <a:latin typeface="Meiryo UI" panose="020B0604030504040204" pitchFamily="34" charset="-128"/>
              <a:ea typeface="Meiryo UI" panose="020B0604030504040204" pitchFamily="34" charset="-128"/>
            </a:endParaRPr>
          </a:p>
        </p:txBody>
      </p:sp>
      <p:sp>
        <p:nvSpPr>
          <p:cNvPr id="52" name="テキスト ボックス 51">
            <a:extLst>
              <a:ext uri="{FF2B5EF4-FFF2-40B4-BE49-F238E27FC236}">
                <a16:creationId xmlns:a16="http://schemas.microsoft.com/office/drawing/2014/main" id="{666EFAC9-FA87-8F4E-97A7-2098EF99A221}"/>
              </a:ext>
            </a:extLst>
          </p:cNvPr>
          <p:cNvSpPr txBox="1"/>
          <p:nvPr/>
        </p:nvSpPr>
        <p:spPr>
          <a:xfrm>
            <a:off x="5932095" y="1422052"/>
            <a:ext cx="2917065" cy="2224969"/>
          </a:xfrm>
          <a:prstGeom prst="rect">
            <a:avLst/>
          </a:prstGeom>
          <a:noFill/>
        </p:spPr>
        <p:txBody>
          <a:bodyPr wrap="square" lIns="0" tIns="46800" rIns="0" spcCol="360000" rtlCol="0">
            <a:spAutoFit/>
          </a:bodyPr>
          <a:lstStyle/>
          <a:p>
            <a:pPr algn="just">
              <a:lnSpc>
                <a:spcPts val="2400"/>
              </a:lnSpc>
            </a:pPr>
            <a:r>
              <a:rPr lang="ja-JP" altLang="en-US" sz="1600" b="0" i="0" dirty="0">
                <a:solidFill>
                  <a:srgbClr val="333333"/>
                </a:solidFill>
                <a:effectLst/>
                <a:latin typeface="-apple-system"/>
              </a:rPr>
              <a:t>スマホスタンド、タッチペン、そしてライトとしても利用できるためとっても便利なボールペンです。カラーバリエーションはレッド、ブルー、ブラックの</a:t>
            </a:r>
            <a:r>
              <a:rPr lang="en-US" altLang="ja-JP" sz="1600" b="0" i="0" dirty="0">
                <a:solidFill>
                  <a:srgbClr val="333333"/>
                </a:solidFill>
                <a:effectLst/>
                <a:latin typeface="-apple-system"/>
              </a:rPr>
              <a:t>3</a:t>
            </a:r>
            <a:r>
              <a:rPr lang="ja-JP" altLang="en-US" sz="1600" b="0" i="0" dirty="0">
                <a:solidFill>
                  <a:srgbClr val="333333"/>
                </a:solidFill>
                <a:effectLst/>
                <a:latin typeface="-apple-system"/>
              </a:rPr>
              <a:t>色展開。オリジナル名入れも可能です。</a:t>
            </a:r>
            <a:endParaRPr lang="ja-JP" altLang="en-US" sz="1600" dirty="0">
              <a:latin typeface="Meiryo UI" panose="020B0604030504040204" pitchFamily="34" charset="-128"/>
              <a:ea typeface="Meiryo UI" panose="020B0604030504040204" pitchFamily="34" charset="-128"/>
            </a:endParaRPr>
          </a:p>
        </p:txBody>
      </p:sp>
      <p:sp>
        <p:nvSpPr>
          <p:cNvPr id="51" name="円/楕円 50">
            <a:extLst>
              <a:ext uri="{FF2B5EF4-FFF2-40B4-BE49-F238E27FC236}">
                <a16:creationId xmlns:a16="http://schemas.microsoft.com/office/drawing/2014/main" id="{29EEA60A-1EDB-A44B-893A-3A7C8D5D51EA}"/>
              </a:ext>
            </a:extLst>
          </p:cNvPr>
          <p:cNvSpPr/>
          <p:nvPr/>
        </p:nvSpPr>
        <p:spPr>
          <a:xfrm>
            <a:off x="5035845" y="534447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テキスト ボックス 52">
            <a:extLst>
              <a:ext uri="{FF2B5EF4-FFF2-40B4-BE49-F238E27FC236}">
                <a16:creationId xmlns:a16="http://schemas.microsoft.com/office/drawing/2014/main" id="{55C042B5-BEB6-154E-9A0F-527D7515FFDC}"/>
              </a:ext>
            </a:extLst>
          </p:cNvPr>
          <p:cNvSpPr txBox="1"/>
          <p:nvPr/>
        </p:nvSpPr>
        <p:spPr>
          <a:xfrm>
            <a:off x="5035210" y="5569140"/>
            <a:ext cx="739603"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お見積</a:t>
            </a:r>
          </a:p>
        </p:txBody>
      </p:sp>
      <p:cxnSp>
        <p:nvCxnSpPr>
          <p:cNvPr id="55" name="直線コネクタ 54">
            <a:extLst>
              <a:ext uri="{FF2B5EF4-FFF2-40B4-BE49-F238E27FC236}">
                <a16:creationId xmlns:a16="http://schemas.microsoft.com/office/drawing/2014/main" id="{E3841400-EED2-C34D-BCDD-C3006CC8563F}"/>
              </a:ext>
            </a:extLst>
          </p:cNvPr>
          <p:cNvCxnSpPr>
            <a:cxnSpLocks/>
          </p:cNvCxnSpPr>
          <p:nvPr/>
        </p:nvCxnSpPr>
        <p:spPr>
          <a:xfrm>
            <a:off x="5880100" y="3785632"/>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grpSp>
        <p:nvGrpSpPr>
          <p:cNvPr id="58" name="グループ化 57">
            <a:extLst>
              <a:ext uri="{FF2B5EF4-FFF2-40B4-BE49-F238E27FC236}">
                <a16:creationId xmlns:a16="http://schemas.microsoft.com/office/drawing/2014/main" id="{C8880407-59E8-D744-B368-C4DF6A8E994D}"/>
              </a:ext>
            </a:extLst>
          </p:cNvPr>
          <p:cNvGrpSpPr/>
          <p:nvPr/>
        </p:nvGrpSpPr>
        <p:grpSpPr>
          <a:xfrm>
            <a:off x="5042402" y="3830871"/>
            <a:ext cx="739603" cy="739603"/>
            <a:chOff x="5042402" y="3087009"/>
            <a:chExt cx="739603" cy="739603"/>
          </a:xfrm>
        </p:grpSpPr>
        <p:sp>
          <p:nvSpPr>
            <p:cNvPr id="59" name="円/楕円 58">
              <a:extLst>
                <a:ext uri="{FF2B5EF4-FFF2-40B4-BE49-F238E27FC236}">
                  <a16:creationId xmlns:a16="http://schemas.microsoft.com/office/drawing/2014/main" id="{C67052A6-1156-D442-9D47-A2227E7B96FF}"/>
                </a:ext>
              </a:extLst>
            </p:cNvPr>
            <p:cNvSpPr/>
            <p:nvPr/>
          </p:nvSpPr>
          <p:spPr>
            <a:xfrm>
              <a:off x="5042402" y="308700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テキスト ボックス 59">
              <a:extLst>
                <a:ext uri="{FF2B5EF4-FFF2-40B4-BE49-F238E27FC236}">
                  <a16:creationId xmlns:a16="http://schemas.microsoft.com/office/drawing/2014/main" id="{C46DE592-F853-384F-90D2-3DA64C10996F}"/>
                </a:ext>
              </a:extLst>
            </p:cNvPr>
            <p:cNvSpPr txBox="1"/>
            <p:nvPr/>
          </p:nvSpPr>
          <p:spPr>
            <a:xfrm>
              <a:off x="5135150" y="3321734"/>
              <a:ext cx="569710"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納期</a:t>
              </a:r>
            </a:p>
          </p:txBody>
        </p:sp>
      </p:grpSp>
      <p:cxnSp>
        <p:nvCxnSpPr>
          <p:cNvPr id="61" name="直線コネクタ 60">
            <a:extLst>
              <a:ext uri="{FF2B5EF4-FFF2-40B4-BE49-F238E27FC236}">
                <a16:creationId xmlns:a16="http://schemas.microsoft.com/office/drawing/2014/main" id="{44FD12B9-01EA-6045-91B8-6A6C4B42426B}"/>
              </a:ext>
            </a:extLst>
          </p:cNvPr>
          <p:cNvCxnSpPr>
            <a:cxnSpLocks/>
          </p:cNvCxnSpPr>
          <p:nvPr/>
        </p:nvCxnSpPr>
        <p:spPr>
          <a:xfrm>
            <a:off x="5880100" y="4987421"/>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sp>
        <p:nvSpPr>
          <p:cNvPr id="62" name="テキスト ボックス 61">
            <a:extLst>
              <a:ext uri="{FF2B5EF4-FFF2-40B4-BE49-F238E27FC236}">
                <a16:creationId xmlns:a16="http://schemas.microsoft.com/office/drawing/2014/main" id="{43EEDBA3-5917-5749-A207-0D444DDE7256}"/>
              </a:ext>
            </a:extLst>
          </p:cNvPr>
          <p:cNvSpPr txBox="1"/>
          <p:nvPr/>
        </p:nvSpPr>
        <p:spPr>
          <a:xfrm>
            <a:off x="6071111" y="4206067"/>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納期スペース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63" name="テキスト ボックス 62">
            <a:extLst>
              <a:ext uri="{FF2B5EF4-FFF2-40B4-BE49-F238E27FC236}">
                <a16:creationId xmlns:a16="http://schemas.microsoft.com/office/drawing/2014/main" id="{7C84D0BA-2D0E-1A41-A9F4-073730B0C0B4}"/>
              </a:ext>
            </a:extLst>
          </p:cNvPr>
          <p:cNvSpPr txBox="1"/>
          <p:nvPr/>
        </p:nvSpPr>
        <p:spPr>
          <a:xfrm>
            <a:off x="6071111" y="5565834"/>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お見積りスペース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2" name="テキスト ボックス 1">
            <a:extLst>
              <a:ext uri="{FF2B5EF4-FFF2-40B4-BE49-F238E27FC236}">
                <a16:creationId xmlns:a16="http://schemas.microsoft.com/office/drawing/2014/main" id="{8E281DBF-8DD7-8944-B461-C25086974C88}"/>
              </a:ext>
            </a:extLst>
          </p:cNvPr>
          <p:cNvSpPr txBox="1"/>
          <p:nvPr/>
        </p:nvSpPr>
        <p:spPr>
          <a:xfrm>
            <a:off x="8007178" y="-148281"/>
            <a:ext cx="184731" cy="369332"/>
          </a:xfrm>
          <a:prstGeom prst="rect">
            <a:avLst/>
          </a:prstGeom>
          <a:noFill/>
        </p:spPr>
        <p:txBody>
          <a:bodyPr wrap="none" rtlCol="0">
            <a:spAutoFit/>
          </a:bodyPr>
          <a:lstStyle/>
          <a:p>
            <a:endParaRPr kumimoji="1" lang="ja-JP" altLang="en-US"/>
          </a:p>
        </p:txBody>
      </p:sp>
      <p:pic>
        <p:nvPicPr>
          <p:cNvPr id="46" name="図 45">
            <a:extLst>
              <a:ext uri="{FF2B5EF4-FFF2-40B4-BE49-F238E27FC236}">
                <a16:creationId xmlns:a16="http://schemas.microsoft.com/office/drawing/2014/main" id="{4A46F78F-84F6-B647-9522-0F50BCDC95A1}"/>
              </a:ext>
            </a:extLst>
          </p:cNvPr>
          <p:cNvPicPr>
            <a:picLocks noChangeAspect="1"/>
          </p:cNvPicPr>
          <p:nvPr/>
        </p:nvPicPr>
        <p:blipFill>
          <a:blip r:embed="rId5"/>
          <a:srcRect/>
          <a:stretch/>
        </p:blipFill>
        <p:spPr>
          <a:xfrm>
            <a:off x="905769" y="1635301"/>
            <a:ext cx="3174086" cy="3174086"/>
          </a:xfrm>
          <a:prstGeom prst="rect">
            <a:avLst/>
          </a:prstGeom>
        </p:spPr>
      </p:pic>
    </p:spTree>
    <p:extLst>
      <p:ext uri="{BB962C8B-B14F-4D97-AF65-F5344CB8AC3E}">
        <p14:creationId xmlns:p14="http://schemas.microsoft.com/office/powerpoint/2010/main" val="378006903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2" name="図 71">
            <a:extLst>
              <a:ext uri="{FF2B5EF4-FFF2-40B4-BE49-F238E27FC236}">
                <a16:creationId xmlns:a16="http://schemas.microsoft.com/office/drawing/2014/main" id="{AB6F10ED-C870-C69A-5856-6A3032CDAD72}"/>
              </a:ext>
            </a:extLst>
          </p:cNvPr>
          <p:cNvPicPr>
            <a:picLocks noChangeAspect="1"/>
          </p:cNvPicPr>
          <p:nvPr/>
        </p:nvPicPr>
        <p:blipFill>
          <a:blip r:embed="rId3"/>
          <a:stretch>
            <a:fillRect/>
          </a:stretch>
        </p:blipFill>
        <p:spPr>
          <a:xfrm>
            <a:off x="5074259" y="4646846"/>
            <a:ext cx="719390" cy="792549"/>
          </a:xfrm>
          <a:prstGeom prst="rect">
            <a:avLst/>
          </a:prstGeom>
        </p:spPr>
      </p:pic>
      <p:pic>
        <p:nvPicPr>
          <p:cNvPr id="71" name="図 70">
            <a:extLst>
              <a:ext uri="{FF2B5EF4-FFF2-40B4-BE49-F238E27FC236}">
                <a16:creationId xmlns:a16="http://schemas.microsoft.com/office/drawing/2014/main" id="{4D22B16B-65FB-3558-A041-6DBBD059CB6F}"/>
              </a:ext>
            </a:extLst>
          </p:cNvPr>
          <p:cNvPicPr>
            <a:picLocks noChangeAspect="1"/>
          </p:cNvPicPr>
          <p:nvPr/>
        </p:nvPicPr>
        <p:blipFill>
          <a:blip r:embed="rId4"/>
          <a:stretch>
            <a:fillRect/>
          </a:stretch>
        </p:blipFill>
        <p:spPr>
          <a:xfrm>
            <a:off x="5082933" y="3118957"/>
            <a:ext cx="707197" cy="816935"/>
          </a:xfrm>
          <a:prstGeom prst="rect">
            <a:avLst/>
          </a:prstGeom>
        </p:spPr>
      </p:pic>
      <p:sp>
        <p:nvSpPr>
          <p:cNvPr id="3" name="テキスト ボックス 2">
            <a:extLst>
              <a:ext uri="{FF2B5EF4-FFF2-40B4-BE49-F238E27FC236}">
                <a16:creationId xmlns:a16="http://schemas.microsoft.com/office/drawing/2014/main" id="{4CA50E79-0AEB-4A45-90DE-1EBFEF4913AE}"/>
              </a:ext>
            </a:extLst>
          </p:cNvPr>
          <p:cNvSpPr txBox="1"/>
          <p:nvPr/>
        </p:nvSpPr>
        <p:spPr>
          <a:xfrm>
            <a:off x="1098699" y="596421"/>
            <a:ext cx="7750462" cy="400110"/>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高級あぶらとり紙 肌美人</a:t>
            </a:r>
          </a:p>
        </p:txBody>
      </p:sp>
      <p:sp>
        <p:nvSpPr>
          <p:cNvPr id="54" name="テキスト ボックス 53">
            <a:extLst>
              <a:ext uri="{FF2B5EF4-FFF2-40B4-BE49-F238E27FC236}">
                <a16:creationId xmlns:a16="http://schemas.microsoft.com/office/drawing/2014/main" id="{DB95C43C-93E8-974D-BE0B-E4B52F6953E9}"/>
              </a:ext>
            </a:extLst>
          </p:cNvPr>
          <p:cNvSpPr txBox="1"/>
          <p:nvPr/>
        </p:nvSpPr>
        <p:spPr>
          <a:xfrm>
            <a:off x="485900" y="5252121"/>
            <a:ext cx="4140913" cy="648512"/>
          </a:xfrm>
          <a:prstGeom prst="rect">
            <a:avLst/>
          </a:prstGeom>
          <a:noFill/>
        </p:spPr>
        <p:txBody>
          <a:bodyPr wrap="square" lIns="90000" tIns="46800" rIns="0" bIns="46800" rtlCol="0">
            <a:spAutoFit/>
          </a:bodyPr>
          <a:lstStyle/>
          <a:p>
            <a:r>
              <a:rPr lang="ja-JP" altLang="en-US" sz="900" dirty="0">
                <a:latin typeface="Meiryo UI" panose="020B0604030504040204" pitchFamily="34" charset="-128"/>
                <a:ea typeface="Meiryo UI" panose="020B0604030504040204" pitchFamily="34" charset="-128"/>
              </a:rPr>
              <a:t>素材：紙</a:t>
            </a:r>
            <a:r>
              <a:rPr lang="en-US" altLang="ja-JP" sz="900" dirty="0">
                <a:latin typeface="Meiryo UI" panose="020B0604030504040204" pitchFamily="34" charset="-128"/>
                <a:ea typeface="Meiryo UI" panose="020B0604030504040204" pitchFamily="34" charset="-128"/>
              </a:rPr>
              <a:t>(</a:t>
            </a:r>
            <a:r>
              <a:rPr lang="ja-JP" altLang="en-US" sz="900" dirty="0">
                <a:latin typeface="Meiryo UI" panose="020B0604030504040204" pitchFamily="34" charset="-128"/>
                <a:ea typeface="Meiryo UI" panose="020B0604030504040204" pitchFamily="34" charset="-128"/>
              </a:rPr>
              <a:t>天然マニラ麻含む</a:t>
            </a:r>
            <a:r>
              <a:rPr lang="en-US" altLang="ja-JP" sz="900" dirty="0">
                <a:latin typeface="Meiryo UI" panose="020B0604030504040204" pitchFamily="34" charset="-128"/>
                <a:ea typeface="Meiryo UI" panose="020B0604030504040204" pitchFamily="34" charset="-128"/>
              </a:rPr>
              <a:t>)</a:t>
            </a:r>
          </a:p>
          <a:p>
            <a:r>
              <a:rPr lang="ja-JP" altLang="en-US" sz="900" dirty="0">
                <a:latin typeface="Meiryo UI" panose="020B0604030504040204" pitchFamily="34" charset="-128"/>
                <a:ea typeface="Meiryo UI" panose="020B0604030504040204" pitchFamily="34" charset="-128"/>
              </a:rPr>
              <a:t>サイズ：</a:t>
            </a:r>
            <a:r>
              <a:rPr lang="en-US" altLang="ja-JP" sz="900" dirty="0">
                <a:latin typeface="Meiryo UI" panose="020B0604030504040204" pitchFamily="34" charset="-128"/>
                <a:ea typeface="Meiryo UI" panose="020B0604030504040204" pitchFamily="34" charset="-128"/>
              </a:rPr>
              <a:t>70×100mm</a:t>
            </a:r>
          </a:p>
          <a:p>
            <a:r>
              <a:rPr lang="ja-JP" altLang="en-US" sz="900" dirty="0">
                <a:latin typeface="Meiryo UI" panose="020B0604030504040204" pitchFamily="34" charset="-128"/>
                <a:ea typeface="Meiryo UI" panose="020B0604030504040204" pitchFamily="34" charset="-128"/>
              </a:rPr>
              <a:t>包装：台紙</a:t>
            </a:r>
          </a:p>
          <a:p>
            <a:r>
              <a:rPr lang="ja-JP" altLang="en-US" sz="900" dirty="0">
                <a:latin typeface="Meiryo UI" panose="020B0604030504040204" pitchFamily="34" charset="-128"/>
                <a:ea typeface="Meiryo UI" panose="020B0604030504040204" pitchFamily="34" charset="-128"/>
              </a:rPr>
              <a:t>備考：内容：</a:t>
            </a:r>
            <a:r>
              <a:rPr lang="en-US" altLang="ja-JP" sz="900" dirty="0">
                <a:latin typeface="Meiryo UI" panose="020B0604030504040204" pitchFamily="34" charset="-128"/>
                <a:ea typeface="Meiryo UI" panose="020B0604030504040204" pitchFamily="34" charset="-128"/>
              </a:rPr>
              <a:t>10</a:t>
            </a:r>
            <a:r>
              <a:rPr lang="ja-JP" altLang="en-US" sz="900" dirty="0">
                <a:latin typeface="Meiryo UI" panose="020B0604030504040204" pitchFamily="34" charset="-128"/>
                <a:ea typeface="Meiryo UI" panose="020B0604030504040204" pitchFamily="34" charset="-128"/>
              </a:rPr>
              <a:t>枚入 </a:t>
            </a:r>
            <a:endParaRPr lang="en-US" altLang="ja-JP" sz="900" dirty="0">
              <a:latin typeface="Meiryo UI" panose="020B0604030504040204" pitchFamily="34" charset="-128"/>
              <a:ea typeface="Meiryo UI" panose="020B0604030504040204" pitchFamily="34" charset="-128"/>
            </a:endParaRPr>
          </a:p>
        </p:txBody>
      </p:sp>
      <p:sp>
        <p:nvSpPr>
          <p:cNvPr id="9" name="円/楕円 8">
            <a:extLst>
              <a:ext uri="{FF2B5EF4-FFF2-40B4-BE49-F238E27FC236}">
                <a16:creationId xmlns:a16="http://schemas.microsoft.com/office/drawing/2014/main" id="{5071E141-4680-1C45-8E9F-3E48DC46BD1C}"/>
              </a:ext>
            </a:extLst>
          </p:cNvPr>
          <p:cNvSpPr/>
          <p:nvPr/>
        </p:nvSpPr>
        <p:spPr>
          <a:xfrm>
            <a:off x="5035845" y="1268518"/>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4"/>
              </a:solidFill>
            </a:endParaRPr>
          </a:p>
        </p:txBody>
      </p:sp>
      <p:sp>
        <p:nvSpPr>
          <p:cNvPr id="43" name="テキスト ボックス 42">
            <a:extLst>
              <a:ext uri="{FF2B5EF4-FFF2-40B4-BE49-F238E27FC236}">
                <a16:creationId xmlns:a16="http://schemas.microsoft.com/office/drawing/2014/main" id="{C679F590-1798-F145-B307-DE0B7159F3E6}"/>
              </a:ext>
            </a:extLst>
          </p:cNvPr>
          <p:cNvSpPr txBox="1"/>
          <p:nvPr/>
        </p:nvSpPr>
        <p:spPr>
          <a:xfrm>
            <a:off x="5035210" y="1496155"/>
            <a:ext cx="739603" cy="323165"/>
          </a:xfrm>
          <a:prstGeom prst="rect">
            <a:avLst/>
          </a:prstGeom>
          <a:noFill/>
        </p:spPr>
        <p:txBody>
          <a:bodyPr wrap="square" rtlCol="0">
            <a:spAutoFit/>
          </a:bodyPr>
          <a:lstStyle/>
          <a:p>
            <a:pPr algn="ctr"/>
            <a:r>
              <a:rPr kumimoji="1" lang="ja-JP" altLang="en-US" sz="1500">
                <a:solidFill>
                  <a:schemeClr val="accent1">
                    <a:lumMod val="50000"/>
                  </a:schemeClr>
                </a:solidFill>
                <a:latin typeface="Meiryo UI" panose="020B0604030504040204" pitchFamily="34" charset="-128"/>
                <a:ea typeface="Meiryo UI" panose="020B0604030504040204" pitchFamily="34" charset="-128"/>
              </a:rPr>
              <a:t>特徴</a:t>
            </a:r>
          </a:p>
        </p:txBody>
      </p:sp>
      <p:cxnSp>
        <p:nvCxnSpPr>
          <p:cNvPr id="47" name="直線コネクタ 46">
            <a:extLst>
              <a:ext uri="{FF2B5EF4-FFF2-40B4-BE49-F238E27FC236}">
                <a16:creationId xmlns:a16="http://schemas.microsoft.com/office/drawing/2014/main" id="{06F736AD-50A3-9946-BE09-78B049790D86}"/>
              </a:ext>
            </a:extLst>
          </p:cNvPr>
          <p:cNvCxnSpPr>
            <a:cxnSpLocks/>
            <a:stCxn id="48" idx="3"/>
          </p:cNvCxnSpPr>
          <p:nvPr/>
        </p:nvCxnSpPr>
        <p:spPr>
          <a:xfrm>
            <a:off x="933347" y="5145172"/>
            <a:ext cx="3560089" cy="12701"/>
          </a:xfrm>
          <a:prstGeom prst="line">
            <a:avLst/>
          </a:prstGeom>
          <a:ln w="9525">
            <a:solidFill>
              <a:schemeClr val="bg2">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48" name="テキスト ボックス 47">
            <a:extLst>
              <a:ext uri="{FF2B5EF4-FFF2-40B4-BE49-F238E27FC236}">
                <a16:creationId xmlns:a16="http://schemas.microsoft.com/office/drawing/2014/main" id="{E2DC50B7-FC9D-9741-AB3D-886576F41BF6}"/>
              </a:ext>
            </a:extLst>
          </p:cNvPr>
          <p:cNvSpPr txBox="1"/>
          <p:nvPr/>
        </p:nvSpPr>
        <p:spPr>
          <a:xfrm>
            <a:off x="485901" y="5029756"/>
            <a:ext cx="447446" cy="230832"/>
          </a:xfrm>
          <a:prstGeom prst="rect">
            <a:avLst/>
          </a:prstGeom>
          <a:noFill/>
        </p:spPr>
        <p:txBody>
          <a:bodyPr wrap="square" rtlCol="0">
            <a:spAutoFit/>
          </a:bodyPr>
          <a:lstStyle/>
          <a:p>
            <a:r>
              <a:rPr lang="ja-JP" altLang="en-US" sz="900">
                <a:latin typeface="Meiryo UI" panose="020B0604030504040204" pitchFamily="34" charset="-128"/>
                <a:ea typeface="Meiryo UI" panose="020B0604030504040204" pitchFamily="34" charset="-128"/>
              </a:rPr>
              <a:t>仕様</a:t>
            </a:r>
          </a:p>
        </p:txBody>
      </p:sp>
      <p:sp>
        <p:nvSpPr>
          <p:cNvPr id="49" name="テキスト ボックス 48">
            <a:extLst>
              <a:ext uri="{FF2B5EF4-FFF2-40B4-BE49-F238E27FC236}">
                <a16:creationId xmlns:a16="http://schemas.microsoft.com/office/drawing/2014/main" id="{A01A4F1A-EF54-BF4E-99FC-739CD6DF617E}"/>
              </a:ext>
            </a:extLst>
          </p:cNvPr>
          <p:cNvSpPr txBox="1"/>
          <p:nvPr/>
        </p:nvSpPr>
        <p:spPr>
          <a:xfrm>
            <a:off x="296332" y="658339"/>
            <a:ext cx="855576" cy="276999"/>
          </a:xfrm>
          <a:prstGeom prst="rect">
            <a:avLst/>
          </a:prstGeom>
          <a:noFill/>
        </p:spPr>
        <p:txBody>
          <a:bodyPr wrap="square" rtlCol="0">
            <a:spAutoFit/>
          </a:bodyPr>
          <a:lstStyle/>
          <a:p>
            <a:pPr algn="ctr"/>
            <a:r>
              <a:rPr kumimoji="1" lang="en-US" altLang="ja-JP" sz="1200" dirty="0">
                <a:solidFill>
                  <a:schemeClr val="bg1"/>
                </a:solidFill>
                <a:latin typeface="Meiryo UI" panose="020B0604030504040204" pitchFamily="34" charset="-128"/>
                <a:ea typeface="Meiryo UI" panose="020B0604030504040204" pitchFamily="34" charset="-128"/>
              </a:rPr>
              <a:t>【</a:t>
            </a:r>
            <a:r>
              <a:rPr kumimoji="1" lang="ja-JP" altLang="en-US" sz="1200">
                <a:solidFill>
                  <a:schemeClr val="bg1"/>
                </a:solidFill>
                <a:latin typeface="Meiryo UI" panose="020B0604030504040204" pitchFamily="34" charset="-128"/>
                <a:ea typeface="Meiryo UI" panose="020B0604030504040204" pitchFamily="34" charset="-128"/>
              </a:rPr>
              <a:t>提案書</a:t>
            </a:r>
            <a:r>
              <a:rPr kumimoji="1" lang="en-US" altLang="ja-JP" sz="1200" dirty="0">
                <a:solidFill>
                  <a:schemeClr val="bg1"/>
                </a:solidFill>
                <a:latin typeface="Meiryo UI" panose="020B0604030504040204" pitchFamily="34" charset="-128"/>
                <a:ea typeface="Meiryo UI" panose="020B0604030504040204" pitchFamily="34" charset="-128"/>
              </a:rPr>
              <a:t>】</a:t>
            </a:r>
            <a:endParaRPr kumimoji="1" lang="ja-JP" altLang="en-US" sz="1200">
              <a:solidFill>
                <a:schemeClr val="bg1"/>
              </a:solidFill>
              <a:latin typeface="Meiryo UI" panose="020B0604030504040204" pitchFamily="34" charset="-128"/>
              <a:ea typeface="Meiryo UI" panose="020B0604030504040204" pitchFamily="34" charset="-128"/>
            </a:endParaRPr>
          </a:p>
        </p:txBody>
      </p:sp>
      <p:sp>
        <p:nvSpPr>
          <p:cNvPr id="52" name="テキスト ボックス 51">
            <a:extLst>
              <a:ext uri="{FF2B5EF4-FFF2-40B4-BE49-F238E27FC236}">
                <a16:creationId xmlns:a16="http://schemas.microsoft.com/office/drawing/2014/main" id="{666EFAC9-FA87-8F4E-97A7-2098EF99A221}"/>
              </a:ext>
            </a:extLst>
          </p:cNvPr>
          <p:cNvSpPr txBox="1"/>
          <p:nvPr/>
        </p:nvSpPr>
        <p:spPr>
          <a:xfrm>
            <a:off x="5932095" y="1422052"/>
            <a:ext cx="2917065" cy="1917193"/>
          </a:xfrm>
          <a:prstGeom prst="rect">
            <a:avLst/>
          </a:prstGeom>
          <a:noFill/>
        </p:spPr>
        <p:txBody>
          <a:bodyPr wrap="square" lIns="0" tIns="46800" rIns="0" spcCol="360000" rtlCol="0">
            <a:spAutoFit/>
          </a:bodyPr>
          <a:lstStyle/>
          <a:p>
            <a:pPr>
              <a:lnSpc>
                <a:spcPts val="2400"/>
              </a:lnSpc>
            </a:pPr>
            <a:r>
              <a:rPr lang="ja-JP" altLang="en-US" sz="1600" dirty="0"/>
              <a:t>漂白剤などを使用していない天然素材を使用した高級あぶらとり紙です。メイクの上からでも使えて、化粧崩れを防ぎます。軽くて持ち運びやすく、外出先でも手軽にテカリ対策。 </a:t>
            </a:r>
            <a:endParaRPr lang="en-US" altLang="ja-JP" sz="1600" spc="-100" dirty="0">
              <a:latin typeface="Meiryo UI" panose="020B0604030504040204" pitchFamily="34" charset="-128"/>
              <a:ea typeface="Meiryo UI" panose="020B0604030504040204" pitchFamily="34" charset="-128"/>
            </a:endParaRPr>
          </a:p>
        </p:txBody>
      </p:sp>
      <p:sp>
        <p:nvSpPr>
          <p:cNvPr id="51" name="円/楕円 50">
            <a:extLst>
              <a:ext uri="{FF2B5EF4-FFF2-40B4-BE49-F238E27FC236}">
                <a16:creationId xmlns:a16="http://schemas.microsoft.com/office/drawing/2014/main" id="{29EEA60A-1EDB-A44B-893A-3A7C8D5D51EA}"/>
              </a:ext>
            </a:extLst>
          </p:cNvPr>
          <p:cNvSpPr/>
          <p:nvPr/>
        </p:nvSpPr>
        <p:spPr>
          <a:xfrm>
            <a:off x="5035845" y="534447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テキスト ボックス 52">
            <a:extLst>
              <a:ext uri="{FF2B5EF4-FFF2-40B4-BE49-F238E27FC236}">
                <a16:creationId xmlns:a16="http://schemas.microsoft.com/office/drawing/2014/main" id="{55C042B5-BEB6-154E-9A0F-527D7515FFDC}"/>
              </a:ext>
            </a:extLst>
          </p:cNvPr>
          <p:cNvSpPr txBox="1"/>
          <p:nvPr/>
        </p:nvSpPr>
        <p:spPr>
          <a:xfrm>
            <a:off x="5035210" y="5569140"/>
            <a:ext cx="739603"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お見積</a:t>
            </a:r>
          </a:p>
        </p:txBody>
      </p:sp>
      <p:cxnSp>
        <p:nvCxnSpPr>
          <p:cNvPr id="55" name="直線コネクタ 54">
            <a:extLst>
              <a:ext uri="{FF2B5EF4-FFF2-40B4-BE49-F238E27FC236}">
                <a16:creationId xmlns:a16="http://schemas.microsoft.com/office/drawing/2014/main" id="{E3841400-EED2-C34D-BCDD-C3006CC8563F}"/>
              </a:ext>
            </a:extLst>
          </p:cNvPr>
          <p:cNvCxnSpPr>
            <a:cxnSpLocks/>
          </p:cNvCxnSpPr>
          <p:nvPr/>
        </p:nvCxnSpPr>
        <p:spPr>
          <a:xfrm>
            <a:off x="5880100" y="3785632"/>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grpSp>
        <p:nvGrpSpPr>
          <p:cNvPr id="58" name="グループ化 57">
            <a:extLst>
              <a:ext uri="{FF2B5EF4-FFF2-40B4-BE49-F238E27FC236}">
                <a16:creationId xmlns:a16="http://schemas.microsoft.com/office/drawing/2014/main" id="{C8880407-59E8-D744-B368-C4DF6A8E994D}"/>
              </a:ext>
            </a:extLst>
          </p:cNvPr>
          <p:cNvGrpSpPr/>
          <p:nvPr/>
        </p:nvGrpSpPr>
        <p:grpSpPr>
          <a:xfrm>
            <a:off x="5042402" y="3830871"/>
            <a:ext cx="739603" cy="739603"/>
            <a:chOff x="5042402" y="3087009"/>
            <a:chExt cx="739603" cy="739603"/>
          </a:xfrm>
        </p:grpSpPr>
        <p:sp>
          <p:nvSpPr>
            <p:cNvPr id="59" name="円/楕円 58">
              <a:extLst>
                <a:ext uri="{FF2B5EF4-FFF2-40B4-BE49-F238E27FC236}">
                  <a16:creationId xmlns:a16="http://schemas.microsoft.com/office/drawing/2014/main" id="{C67052A6-1156-D442-9D47-A2227E7B96FF}"/>
                </a:ext>
              </a:extLst>
            </p:cNvPr>
            <p:cNvSpPr/>
            <p:nvPr/>
          </p:nvSpPr>
          <p:spPr>
            <a:xfrm>
              <a:off x="5042402" y="308700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テキスト ボックス 59">
              <a:extLst>
                <a:ext uri="{FF2B5EF4-FFF2-40B4-BE49-F238E27FC236}">
                  <a16:creationId xmlns:a16="http://schemas.microsoft.com/office/drawing/2014/main" id="{C46DE592-F853-384F-90D2-3DA64C10996F}"/>
                </a:ext>
              </a:extLst>
            </p:cNvPr>
            <p:cNvSpPr txBox="1"/>
            <p:nvPr/>
          </p:nvSpPr>
          <p:spPr>
            <a:xfrm>
              <a:off x="5135150" y="3321734"/>
              <a:ext cx="569710"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納期</a:t>
              </a:r>
            </a:p>
          </p:txBody>
        </p:sp>
      </p:grpSp>
      <p:cxnSp>
        <p:nvCxnSpPr>
          <p:cNvPr id="61" name="直線コネクタ 60">
            <a:extLst>
              <a:ext uri="{FF2B5EF4-FFF2-40B4-BE49-F238E27FC236}">
                <a16:creationId xmlns:a16="http://schemas.microsoft.com/office/drawing/2014/main" id="{44FD12B9-01EA-6045-91B8-6A6C4B42426B}"/>
              </a:ext>
            </a:extLst>
          </p:cNvPr>
          <p:cNvCxnSpPr>
            <a:cxnSpLocks/>
          </p:cNvCxnSpPr>
          <p:nvPr/>
        </p:nvCxnSpPr>
        <p:spPr>
          <a:xfrm>
            <a:off x="5880100" y="4987421"/>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sp>
        <p:nvSpPr>
          <p:cNvPr id="62" name="テキスト ボックス 61">
            <a:extLst>
              <a:ext uri="{FF2B5EF4-FFF2-40B4-BE49-F238E27FC236}">
                <a16:creationId xmlns:a16="http://schemas.microsoft.com/office/drawing/2014/main" id="{43EEDBA3-5917-5749-A207-0D444DDE7256}"/>
              </a:ext>
            </a:extLst>
          </p:cNvPr>
          <p:cNvSpPr txBox="1"/>
          <p:nvPr/>
        </p:nvSpPr>
        <p:spPr>
          <a:xfrm>
            <a:off x="6071111" y="4206067"/>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納期スペース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63" name="テキスト ボックス 62">
            <a:extLst>
              <a:ext uri="{FF2B5EF4-FFF2-40B4-BE49-F238E27FC236}">
                <a16:creationId xmlns:a16="http://schemas.microsoft.com/office/drawing/2014/main" id="{7C84D0BA-2D0E-1A41-A9F4-073730B0C0B4}"/>
              </a:ext>
            </a:extLst>
          </p:cNvPr>
          <p:cNvSpPr txBox="1"/>
          <p:nvPr/>
        </p:nvSpPr>
        <p:spPr>
          <a:xfrm>
            <a:off x="6071111" y="5565834"/>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お見積りスペース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pic>
        <p:nvPicPr>
          <p:cNvPr id="5" name="図 4">
            <a:extLst>
              <a:ext uri="{FF2B5EF4-FFF2-40B4-BE49-F238E27FC236}">
                <a16:creationId xmlns:a16="http://schemas.microsoft.com/office/drawing/2014/main" id="{4E23093E-10BC-D715-70D7-68A069749775}"/>
              </a:ext>
            </a:extLst>
          </p:cNvPr>
          <p:cNvPicPr>
            <a:picLocks noChangeAspect="1"/>
          </p:cNvPicPr>
          <p:nvPr/>
        </p:nvPicPr>
        <p:blipFill>
          <a:blip r:embed="rId5"/>
          <a:stretch>
            <a:fillRect/>
          </a:stretch>
        </p:blipFill>
        <p:spPr>
          <a:xfrm>
            <a:off x="782593" y="1453461"/>
            <a:ext cx="3521259" cy="3521259"/>
          </a:xfrm>
          <a:prstGeom prst="rect">
            <a:avLst/>
          </a:prstGeom>
        </p:spPr>
      </p:pic>
    </p:spTree>
    <p:extLst>
      <p:ext uri="{BB962C8B-B14F-4D97-AF65-F5344CB8AC3E}">
        <p14:creationId xmlns:p14="http://schemas.microsoft.com/office/powerpoint/2010/main" val="208095143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927CB9EF-4E63-C348-91C2-B4EE6CED9AEC}"/>
              </a:ext>
            </a:extLst>
          </p:cNvPr>
          <p:cNvPicPr>
            <a:picLocks noChangeAspect="1"/>
          </p:cNvPicPr>
          <p:nvPr/>
        </p:nvPicPr>
        <p:blipFill>
          <a:blip r:embed="rId3"/>
          <a:stretch>
            <a:fillRect/>
          </a:stretch>
        </p:blipFill>
        <p:spPr>
          <a:xfrm>
            <a:off x="5100223" y="4667627"/>
            <a:ext cx="722044" cy="795472"/>
          </a:xfrm>
          <a:prstGeom prst="rect">
            <a:avLst/>
          </a:prstGeom>
        </p:spPr>
      </p:pic>
      <p:pic>
        <p:nvPicPr>
          <p:cNvPr id="8" name="図 7">
            <a:extLst>
              <a:ext uri="{FF2B5EF4-FFF2-40B4-BE49-F238E27FC236}">
                <a16:creationId xmlns:a16="http://schemas.microsoft.com/office/drawing/2014/main" id="{14C963AD-CFA1-094F-903A-A75F17FBB6F3}"/>
              </a:ext>
            </a:extLst>
          </p:cNvPr>
          <p:cNvPicPr>
            <a:picLocks noChangeAspect="1"/>
          </p:cNvPicPr>
          <p:nvPr/>
        </p:nvPicPr>
        <p:blipFill>
          <a:blip r:embed="rId4"/>
          <a:stretch>
            <a:fillRect/>
          </a:stretch>
        </p:blipFill>
        <p:spPr>
          <a:xfrm>
            <a:off x="5096907" y="3119079"/>
            <a:ext cx="704222" cy="815944"/>
          </a:xfrm>
          <a:prstGeom prst="rect">
            <a:avLst/>
          </a:prstGeom>
        </p:spPr>
      </p:pic>
      <p:sp>
        <p:nvSpPr>
          <p:cNvPr id="3" name="テキスト ボックス 2">
            <a:extLst>
              <a:ext uri="{FF2B5EF4-FFF2-40B4-BE49-F238E27FC236}">
                <a16:creationId xmlns:a16="http://schemas.microsoft.com/office/drawing/2014/main" id="{4CA50E79-0AEB-4A45-90DE-1EBFEF4913AE}"/>
              </a:ext>
            </a:extLst>
          </p:cNvPr>
          <p:cNvSpPr txBox="1"/>
          <p:nvPr/>
        </p:nvSpPr>
        <p:spPr>
          <a:xfrm>
            <a:off x="1098699" y="596421"/>
            <a:ext cx="7750462" cy="400110"/>
          </a:xfrm>
          <a:prstGeom prst="rect">
            <a:avLst/>
          </a:prstGeom>
          <a:noFill/>
        </p:spPr>
        <p:txBody>
          <a:bodyPr wrap="square" rtlCol="0">
            <a:spAutoFit/>
          </a:bodyPr>
          <a:lstStyle/>
          <a:p>
            <a:pPr algn="ctr"/>
            <a:r>
              <a:rPr lang="en-US" altLang="ja-JP" sz="2000" dirty="0">
                <a:solidFill>
                  <a:schemeClr val="bg1"/>
                </a:solidFill>
                <a:latin typeface="Meiryo UI" panose="020B0604030504040204" pitchFamily="34" charset="-128"/>
                <a:ea typeface="Meiryo UI" panose="020B0604030504040204" pitchFamily="34" charset="-128"/>
              </a:rPr>
              <a:t> BODY SHEETS PROTECT SKIN 10</a:t>
            </a:r>
            <a:r>
              <a:rPr lang="ja-JP" altLang="en-US" sz="2000" dirty="0">
                <a:solidFill>
                  <a:schemeClr val="bg1"/>
                </a:solidFill>
                <a:latin typeface="Meiryo UI" panose="020B0604030504040204" pitchFamily="34" charset="-128"/>
                <a:ea typeface="Meiryo UI" panose="020B0604030504040204" pitchFamily="34" charset="-128"/>
              </a:rPr>
              <a:t>枚入 シトロネラの香り</a:t>
            </a:r>
          </a:p>
        </p:txBody>
      </p:sp>
      <p:sp>
        <p:nvSpPr>
          <p:cNvPr id="54" name="テキスト ボックス 53">
            <a:extLst>
              <a:ext uri="{FF2B5EF4-FFF2-40B4-BE49-F238E27FC236}">
                <a16:creationId xmlns:a16="http://schemas.microsoft.com/office/drawing/2014/main" id="{DB95C43C-93E8-974D-BE0B-E4B52F6953E9}"/>
              </a:ext>
            </a:extLst>
          </p:cNvPr>
          <p:cNvSpPr txBox="1"/>
          <p:nvPr/>
        </p:nvSpPr>
        <p:spPr>
          <a:xfrm>
            <a:off x="485900" y="5252121"/>
            <a:ext cx="4140913" cy="787011"/>
          </a:xfrm>
          <a:prstGeom prst="rect">
            <a:avLst/>
          </a:prstGeom>
          <a:noFill/>
        </p:spPr>
        <p:txBody>
          <a:bodyPr wrap="square" lIns="90000" tIns="46800" rIns="0" bIns="46800" rtlCol="0">
            <a:spAutoFit/>
          </a:bodyPr>
          <a:lstStyle/>
          <a:p>
            <a:r>
              <a:rPr lang="ja-JP" altLang="en-US" sz="900" dirty="0">
                <a:latin typeface="Meiryo UI" panose="020B0604030504040204" pitchFamily="34" charset="-128"/>
                <a:ea typeface="Meiryo UI" panose="020B0604030504040204" pitchFamily="34" charset="-128"/>
              </a:rPr>
              <a:t>素材：水、エタノール、</a:t>
            </a:r>
            <a:r>
              <a:rPr lang="en-US" altLang="ja-JP" sz="900" dirty="0">
                <a:latin typeface="Meiryo UI" panose="020B0604030504040204" pitchFamily="34" charset="-128"/>
                <a:ea typeface="Meiryo UI" panose="020B0604030504040204" pitchFamily="34" charset="-128"/>
              </a:rPr>
              <a:t>BG</a:t>
            </a:r>
            <a:r>
              <a:rPr lang="ja-JP" altLang="en-US" sz="900" dirty="0">
                <a:latin typeface="Meiryo UI" panose="020B0604030504040204" pitchFamily="34" charset="-128"/>
                <a:ea typeface="Meiryo UI" panose="020B0604030504040204" pitchFamily="34" charset="-128"/>
              </a:rPr>
              <a:t>、ペンチレングリコール、メントール、ヒアルロン酸ヒドロキシプロピルトリモニウム、シロバナムシヨケギク花エキス（除虫菊エキス）、フェノキシエタノール、クエン酸、クエン酸、</a:t>
            </a:r>
            <a:r>
              <a:rPr lang="en-US" altLang="ja-JP" sz="900" dirty="0">
                <a:latin typeface="Meiryo UI" panose="020B0604030504040204" pitchFamily="34" charset="-128"/>
                <a:ea typeface="Meiryo UI" panose="020B0604030504040204" pitchFamily="34" charset="-128"/>
              </a:rPr>
              <a:t>Na</a:t>
            </a:r>
            <a:r>
              <a:rPr lang="ja-JP" altLang="en-US" sz="900" dirty="0">
                <a:latin typeface="Meiryo UI" panose="020B0604030504040204" pitchFamily="34" charset="-128"/>
                <a:ea typeface="Meiryo UI" panose="020B0604030504040204" pitchFamily="34" charset="-128"/>
              </a:rPr>
              <a:t>、</a:t>
            </a:r>
            <a:r>
              <a:rPr lang="en-US" altLang="ja-JP" sz="900" dirty="0">
                <a:latin typeface="Meiryo UI" panose="020B0604030504040204" pitchFamily="34" charset="-128"/>
                <a:ea typeface="Meiryo UI" panose="020B0604030504040204" pitchFamily="34" charset="-128"/>
              </a:rPr>
              <a:t>EDTA-2Na</a:t>
            </a:r>
            <a:r>
              <a:rPr lang="ja-JP" altLang="en-US" sz="900" dirty="0">
                <a:latin typeface="Meiryo UI" panose="020B0604030504040204" pitchFamily="34" charset="-128"/>
                <a:ea typeface="Meiryo UI" panose="020B0604030504040204" pitchFamily="34" charset="-128"/>
              </a:rPr>
              <a:t>、（Ｃ</a:t>
            </a:r>
            <a:r>
              <a:rPr lang="en-US" altLang="ja-JP" sz="900" dirty="0">
                <a:latin typeface="Meiryo UI" panose="020B0604030504040204" pitchFamily="34" charset="-128"/>
                <a:ea typeface="Meiryo UI" panose="020B0604030504040204" pitchFamily="34" charset="-128"/>
              </a:rPr>
              <a:t>12?14</a:t>
            </a:r>
            <a:r>
              <a:rPr lang="ja-JP" altLang="en-US" sz="900" dirty="0">
                <a:latin typeface="Meiryo UI" panose="020B0604030504040204" pitchFamily="34" charset="-128"/>
                <a:ea typeface="Meiryo UI" panose="020B0604030504040204" pitchFamily="34" charset="-128"/>
              </a:rPr>
              <a:t>）</a:t>
            </a:r>
            <a:r>
              <a:rPr lang="en-US" altLang="ja-JP" sz="900" dirty="0">
                <a:latin typeface="Meiryo UI" panose="020B0604030504040204" pitchFamily="34" charset="-128"/>
                <a:ea typeface="Meiryo UI" panose="020B0604030504040204" pitchFamily="34" charset="-128"/>
              </a:rPr>
              <a:t>s-</a:t>
            </a:r>
            <a:r>
              <a:rPr lang="ja-JP" altLang="en-US" sz="900" dirty="0">
                <a:latin typeface="Meiryo UI" panose="020B0604030504040204" pitchFamily="34" charset="-128"/>
                <a:ea typeface="Meiryo UI" panose="020B0604030504040204" pitchFamily="34" charset="-128"/>
              </a:rPr>
              <a:t>パレス</a:t>
            </a:r>
            <a:r>
              <a:rPr lang="en-US" altLang="ja-JP" sz="900" dirty="0">
                <a:latin typeface="Meiryo UI" panose="020B0604030504040204" pitchFamily="34" charset="-128"/>
                <a:ea typeface="Meiryo UI" panose="020B0604030504040204" pitchFamily="34" charset="-128"/>
              </a:rPr>
              <a:t>-12</a:t>
            </a:r>
            <a:r>
              <a:rPr lang="ja-JP" altLang="en-US" sz="900" dirty="0">
                <a:latin typeface="Meiryo UI" panose="020B0604030504040204" pitchFamily="34" charset="-128"/>
                <a:ea typeface="Meiryo UI" panose="020B0604030504040204" pitchFamily="34" charset="-128"/>
              </a:rPr>
              <a:t>、香料</a:t>
            </a:r>
          </a:p>
          <a:p>
            <a:r>
              <a:rPr lang="ja-JP" altLang="en-US" sz="900" dirty="0">
                <a:latin typeface="Meiryo UI" panose="020B0604030504040204" pitchFamily="34" charset="-128"/>
                <a:ea typeface="Meiryo UI" panose="020B0604030504040204" pitchFamily="34" charset="-128"/>
              </a:rPr>
              <a:t>サイズ：約</a:t>
            </a:r>
            <a:r>
              <a:rPr lang="en-US" altLang="ja-JP" sz="900" dirty="0">
                <a:latin typeface="Meiryo UI" panose="020B0604030504040204" pitchFamily="34" charset="-128"/>
                <a:ea typeface="Meiryo UI" panose="020B0604030504040204" pitchFamily="34" charset="-128"/>
              </a:rPr>
              <a:t>90×140×17mm</a:t>
            </a:r>
            <a:r>
              <a:rPr lang="ja-JP" altLang="en-US" sz="900" dirty="0">
                <a:latin typeface="Meiryo UI" panose="020B0604030504040204" pitchFamily="34" charset="-128"/>
                <a:ea typeface="Meiryo UI" panose="020B0604030504040204" pitchFamily="34" charset="-128"/>
              </a:rPr>
              <a:t>（原紙サイズ：約</a:t>
            </a:r>
            <a:r>
              <a:rPr lang="en-US" altLang="ja-JP" sz="900" dirty="0">
                <a:latin typeface="Meiryo UI" panose="020B0604030504040204" pitchFamily="34" charset="-128"/>
                <a:ea typeface="Meiryo UI" panose="020B0604030504040204" pitchFamily="34" charset="-128"/>
              </a:rPr>
              <a:t>150×200mm</a:t>
            </a:r>
            <a:r>
              <a:rPr lang="ja-JP" altLang="en-US" sz="900" dirty="0">
                <a:latin typeface="Meiryo UI" panose="020B0604030504040204" pitchFamily="34" charset="-128"/>
                <a:ea typeface="Meiryo UI" panose="020B0604030504040204" pitchFamily="34" charset="-128"/>
              </a:rPr>
              <a:t>）</a:t>
            </a:r>
          </a:p>
          <a:p>
            <a:r>
              <a:rPr lang="ja-JP" altLang="en-US" sz="900" dirty="0">
                <a:latin typeface="Meiryo UI" panose="020B0604030504040204" pitchFamily="34" charset="-128"/>
                <a:ea typeface="Meiryo UI" panose="020B0604030504040204" pitchFamily="34" charset="-128"/>
              </a:rPr>
              <a:t>備考：枚数：</a:t>
            </a:r>
            <a:r>
              <a:rPr lang="en-US" altLang="ja-JP" sz="900" dirty="0">
                <a:latin typeface="Meiryo UI" panose="020B0604030504040204" pitchFamily="34" charset="-128"/>
                <a:ea typeface="Meiryo UI" panose="020B0604030504040204" pitchFamily="34" charset="-128"/>
              </a:rPr>
              <a:t>10</a:t>
            </a:r>
            <a:r>
              <a:rPr lang="ja-JP" altLang="en-US" sz="900" dirty="0">
                <a:latin typeface="Meiryo UI" panose="020B0604030504040204" pitchFamily="34" charset="-128"/>
                <a:ea typeface="Meiryo UI" panose="020B0604030504040204" pitchFamily="34" charset="-128"/>
              </a:rPr>
              <a:t>枚入 </a:t>
            </a:r>
            <a:endParaRPr lang="en-US" altLang="ja-JP" sz="900" dirty="0">
              <a:latin typeface="Meiryo UI" panose="020B0604030504040204" pitchFamily="34" charset="-128"/>
              <a:ea typeface="Meiryo UI" panose="020B0604030504040204" pitchFamily="34" charset="-128"/>
            </a:endParaRPr>
          </a:p>
        </p:txBody>
      </p:sp>
      <p:sp>
        <p:nvSpPr>
          <p:cNvPr id="4" name="テキスト ボックス 3">
            <a:extLst>
              <a:ext uri="{FF2B5EF4-FFF2-40B4-BE49-F238E27FC236}">
                <a16:creationId xmlns:a16="http://schemas.microsoft.com/office/drawing/2014/main" id="{131A1040-38AB-0647-BD57-A8AE861D20F5}"/>
              </a:ext>
            </a:extLst>
          </p:cNvPr>
          <p:cNvSpPr txBox="1"/>
          <p:nvPr/>
        </p:nvSpPr>
        <p:spPr>
          <a:xfrm>
            <a:off x="8151628" y="4033284"/>
            <a:ext cx="184731" cy="369332"/>
          </a:xfrm>
          <a:prstGeom prst="rect">
            <a:avLst/>
          </a:prstGeom>
          <a:noFill/>
        </p:spPr>
        <p:txBody>
          <a:bodyPr wrap="none" rtlCol="0">
            <a:spAutoFit/>
          </a:bodyPr>
          <a:lstStyle/>
          <a:p>
            <a:endParaRPr kumimoji="1" lang="ja-JP" altLang="en-US"/>
          </a:p>
        </p:txBody>
      </p:sp>
      <p:sp>
        <p:nvSpPr>
          <p:cNvPr id="7" name="テキスト ボックス 6">
            <a:extLst>
              <a:ext uri="{FF2B5EF4-FFF2-40B4-BE49-F238E27FC236}">
                <a16:creationId xmlns:a16="http://schemas.microsoft.com/office/drawing/2014/main" id="{6E0DEE68-B29B-4E44-B075-EC371AE600A8}"/>
              </a:ext>
            </a:extLst>
          </p:cNvPr>
          <p:cNvSpPr txBox="1"/>
          <p:nvPr/>
        </p:nvSpPr>
        <p:spPr>
          <a:xfrm>
            <a:off x="9838660" y="3926958"/>
            <a:ext cx="184731" cy="369332"/>
          </a:xfrm>
          <a:prstGeom prst="rect">
            <a:avLst/>
          </a:prstGeom>
          <a:noFill/>
        </p:spPr>
        <p:txBody>
          <a:bodyPr wrap="none" rtlCol="0">
            <a:spAutoFit/>
          </a:bodyPr>
          <a:lstStyle/>
          <a:p>
            <a:endParaRPr kumimoji="1" lang="ja-JP" altLang="en-US"/>
          </a:p>
        </p:txBody>
      </p:sp>
      <p:sp>
        <p:nvSpPr>
          <p:cNvPr id="9" name="円/楕円 8">
            <a:extLst>
              <a:ext uri="{FF2B5EF4-FFF2-40B4-BE49-F238E27FC236}">
                <a16:creationId xmlns:a16="http://schemas.microsoft.com/office/drawing/2014/main" id="{5071E141-4680-1C45-8E9F-3E48DC46BD1C}"/>
              </a:ext>
            </a:extLst>
          </p:cNvPr>
          <p:cNvSpPr/>
          <p:nvPr/>
        </p:nvSpPr>
        <p:spPr>
          <a:xfrm>
            <a:off x="5035845" y="1268518"/>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4"/>
              </a:solidFill>
            </a:endParaRPr>
          </a:p>
        </p:txBody>
      </p:sp>
      <p:sp>
        <p:nvSpPr>
          <p:cNvPr id="43" name="テキスト ボックス 42">
            <a:extLst>
              <a:ext uri="{FF2B5EF4-FFF2-40B4-BE49-F238E27FC236}">
                <a16:creationId xmlns:a16="http://schemas.microsoft.com/office/drawing/2014/main" id="{C679F590-1798-F145-B307-DE0B7159F3E6}"/>
              </a:ext>
            </a:extLst>
          </p:cNvPr>
          <p:cNvSpPr txBox="1"/>
          <p:nvPr/>
        </p:nvSpPr>
        <p:spPr>
          <a:xfrm>
            <a:off x="5035210" y="1496155"/>
            <a:ext cx="739603" cy="323165"/>
          </a:xfrm>
          <a:prstGeom prst="rect">
            <a:avLst/>
          </a:prstGeom>
          <a:noFill/>
        </p:spPr>
        <p:txBody>
          <a:bodyPr wrap="square" rtlCol="0">
            <a:spAutoFit/>
          </a:bodyPr>
          <a:lstStyle/>
          <a:p>
            <a:pPr algn="ctr"/>
            <a:r>
              <a:rPr kumimoji="1" lang="ja-JP" altLang="en-US" sz="1500">
                <a:solidFill>
                  <a:schemeClr val="accent1">
                    <a:lumMod val="50000"/>
                  </a:schemeClr>
                </a:solidFill>
                <a:latin typeface="Meiryo UI" panose="020B0604030504040204" pitchFamily="34" charset="-128"/>
                <a:ea typeface="Meiryo UI" panose="020B0604030504040204" pitchFamily="34" charset="-128"/>
              </a:rPr>
              <a:t>特徴</a:t>
            </a:r>
          </a:p>
        </p:txBody>
      </p:sp>
      <p:sp>
        <p:nvSpPr>
          <p:cNvPr id="6" name="テキスト ボックス 5">
            <a:extLst>
              <a:ext uri="{FF2B5EF4-FFF2-40B4-BE49-F238E27FC236}">
                <a16:creationId xmlns:a16="http://schemas.microsoft.com/office/drawing/2014/main" id="{5949CA04-F994-CB41-A9F7-DB00BFD8F160}"/>
              </a:ext>
            </a:extLst>
          </p:cNvPr>
          <p:cNvSpPr txBox="1"/>
          <p:nvPr/>
        </p:nvSpPr>
        <p:spPr>
          <a:xfrm>
            <a:off x="9540949" y="3466214"/>
            <a:ext cx="184731" cy="369332"/>
          </a:xfrm>
          <a:prstGeom prst="rect">
            <a:avLst/>
          </a:prstGeom>
          <a:noFill/>
        </p:spPr>
        <p:txBody>
          <a:bodyPr wrap="none" rtlCol="0">
            <a:spAutoFit/>
          </a:bodyPr>
          <a:lstStyle/>
          <a:p>
            <a:endParaRPr kumimoji="1" lang="ja-JP" altLang="en-US"/>
          </a:p>
        </p:txBody>
      </p:sp>
      <p:sp>
        <p:nvSpPr>
          <p:cNvPr id="14" name="テキスト ボックス 13">
            <a:extLst>
              <a:ext uri="{FF2B5EF4-FFF2-40B4-BE49-F238E27FC236}">
                <a16:creationId xmlns:a16="http://schemas.microsoft.com/office/drawing/2014/main" id="{B93A13B1-A79F-5A48-AF90-DCA933A6F93C}"/>
              </a:ext>
            </a:extLst>
          </p:cNvPr>
          <p:cNvSpPr txBox="1"/>
          <p:nvPr/>
        </p:nvSpPr>
        <p:spPr>
          <a:xfrm>
            <a:off x="10086753" y="2473842"/>
            <a:ext cx="184731" cy="369332"/>
          </a:xfrm>
          <a:prstGeom prst="rect">
            <a:avLst/>
          </a:prstGeom>
          <a:noFill/>
        </p:spPr>
        <p:txBody>
          <a:bodyPr wrap="none" rtlCol="0">
            <a:spAutoFit/>
          </a:bodyPr>
          <a:lstStyle/>
          <a:p>
            <a:endParaRPr kumimoji="1" lang="ja-JP" altLang="en-US"/>
          </a:p>
        </p:txBody>
      </p:sp>
      <p:sp>
        <p:nvSpPr>
          <p:cNvPr id="15" name="テキスト ボックス 14">
            <a:extLst>
              <a:ext uri="{FF2B5EF4-FFF2-40B4-BE49-F238E27FC236}">
                <a16:creationId xmlns:a16="http://schemas.microsoft.com/office/drawing/2014/main" id="{81947353-CE6B-5941-A69E-F8C69B4B7F8E}"/>
              </a:ext>
            </a:extLst>
          </p:cNvPr>
          <p:cNvSpPr txBox="1"/>
          <p:nvPr/>
        </p:nvSpPr>
        <p:spPr>
          <a:xfrm>
            <a:off x="-674557" y="1041816"/>
            <a:ext cx="184731" cy="369332"/>
          </a:xfrm>
          <a:prstGeom prst="rect">
            <a:avLst/>
          </a:prstGeom>
          <a:noFill/>
        </p:spPr>
        <p:txBody>
          <a:bodyPr wrap="none" rtlCol="0">
            <a:spAutoFit/>
          </a:bodyPr>
          <a:lstStyle/>
          <a:p>
            <a:endParaRPr kumimoji="1" lang="ja-JP" altLang="en-US"/>
          </a:p>
        </p:txBody>
      </p:sp>
      <p:sp>
        <p:nvSpPr>
          <p:cNvPr id="29" name="テキスト ボックス 28">
            <a:extLst>
              <a:ext uri="{FF2B5EF4-FFF2-40B4-BE49-F238E27FC236}">
                <a16:creationId xmlns:a16="http://schemas.microsoft.com/office/drawing/2014/main" id="{A694227E-35A0-BC45-B4B3-10C0BE19C792}"/>
              </a:ext>
            </a:extLst>
          </p:cNvPr>
          <p:cNvSpPr txBox="1"/>
          <p:nvPr/>
        </p:nvSpPr>
        <p:spPr>
          <a:xfrm>
            <a:off x="6223000" y="3441700"/>
            <a:ext cx="184731" cy="369332"/>
          </a:xfrm>
          <a:prstGeom prst="rect">
            <a:avLst/>
          </a:prstGeom>
          <a:noFill/>
        </p:spPr>
        <p:txBody>
          <a:bodyPr wrap="none" rtlCol="0">
            <a:spAutoFit/>
          </a:bodyPr>
          <a:lstStyle/>
          <a:p>
            <a:endParaRPr kumimoji="1" lang="ja-JP" altLang="en-US"/>
          </a:p>
        </p:txBody>
      </p:sp>
      <p:sp>
        <p:nvSpPr>
          <p:cNvPr id="30" name="テキスト ボックス 29">
            <a:extLst>
              <a:ext uri="{FF2B5EF4-FFF2-40B4-BE49-F238E27FC236}">
                <a16:creationId xmlns:a16="http://schemas.microsoft.com/office/drawing/2014/main" id="{168EF753-87BF-FA49-B3C8-FFADD62EDFAB}"/>
              </a:ext>
            </a:extLst>
          </p:cNvPr>
          <p:cNvSpPr txBox="1"/>
          <p:nvPr/>
        </p:nvSpPr>
        <p:spPr>
          <a:xfrm>
            <a:off x="5949950" y="3416300"/>
            <a:ext cx="184731" cy="369332"/>
          </a:xfrm>
          <a:prstGeom prst="rect">
            <a:avLst/>
          </a:prstGeom>
          <a:noFill/>
        </p:spPr>
        <p:txBody>
          <a:bodyPr wrap="none" rtlCol="0">
            <a:spAutoFit/>
          </a:bodyPr>
          <a:lstStyle/>
          <a:p>
            <a:endParaRPr kumimoji="1" lang="ja-JP" altLang="en-US"/>
          </a:p>
        </p:txBody>
      </p:sp>
      <p:sp>
        <p:nvSpPr>
          <p:cNvPr id="10" name="テキスト ボックス 9">
            <a:extLst>
              <a:ext uri="{FF2B5EF4-FFF2-40B4-BE49-F238E27FC236}">
                <a16:creationId xmlns:a16="http://schemas.microsoft.com/office/drawing/2014/main" id="{7324E41E-3866-E048-AA35-05280DE458D9}"/>
              </a:ext>
            </a:extLst>
          </p:cNvPr>
          <p:cNvSpPr txBox="1"/>
          <p:nvPr/>
        </p:nvSpPr>
        <p:spPr>
          <a:xfrm>
            <a:off x="9525000" y="3158067"/>
            <a:ext cx="184731" cy="369332"/>
          </a:xfrm>
          <a:prstGeom prst="rect">
            <a:avLst/>
          </a:prstGeom>
          <a:noFill/>
        </p:spPr>
        <p:txBody>
          <a:bodyPr wrap="none" rtlCol="0">
            <a:spAutoFit/>
          </a:bodyPr>
          <a:lstStyle/>
          <a:p>
            <a:endParaRPr kumimoji="1" lang="ja-JP" altLang="en-US"/>
          </a:p>
        </p:txBody>
      </p:sp>
      <p:sp>
        <p:nvSpPr>
          <p:cNvPr id="17" name="テキスト ボックス 16">
            <a:extLst>
              <a:ext uri="{FF2B5EF4-FFF2-40B4-BE49-F238E27FC236}">
                <a16:creationId xmlns:a16="http://schemas.microsoft.com/office/drawing/2014/main" id="{588061B6-B227-F945-9FD3-54E55A954891}"/>
              </a:ext>
            </a:extLst>
          </p:cNvPr>
          <p:cNvSpPr txBox="1"/>
          <p:nvPr/>
        </p:nvSpPr>
        <p:spPr>
          <a:xfrm>
            <a:off x="8390467" y="7332133"/>
            <a:ext cx="184731" cy="369332"/>
          </a:xfrm>
          <a:prstGeom prst="rect">
            <a:avLst/>
          </a:prstGeom>
          <a:noFill/>
        </p:spPr>
        <p:txBody>
          <a:bodyPr wrap="none" rtlCol="0">
            <a:spAutoFit/>
          </a:bodyPr>
          <a:lstStyle/>
          <a:p>
            <a:endParaRPr kumimoji="1" lang="ja-JP" altLang="en-US"/>
          </a:p>
        </p:txBody>
      </p:sp>
      <p:sp>
        <p:nvSpPr>
          <p:cNvPr id="18" name="テキスト ボックス 17">
            <a:extLst>
              <a:ext uri="{FF2B5EF4-FFF2-40B4-BE49-F238E27FC236}">
                <a16:creationId xmlns:a16="http://schemas.microsoft.com/office/drawing/2014/main" id="{B7B904E5-64B7-744A-9CEE-65B9899ED486}"/>
              </a:ext>
            </a:extLst>
          </p:cNvPr>
          <p:cNvSpPr txBox="1"/>
          <p:nvPr/>
        </p:nvSpPr>
        <p:spPr>
          <a:xfrm>
            <a:off x="8017933" y="-736600"/>
            <a:ext cx="184731" cy="369332"/>
          </a:xfrm>
          <a:prstGeom prst="rect">
            <a:avLst/>
          </a:prstGeom>
          <a:noFill/>
        </p:spPr>
        <p:txBody>
          <a:bodyPr wrap="none" rtlCol="0">
            <a:spAutoFit/>
          </a:bodyPr>
          <a:lstStyle/>
          <a:p>
            <a:endParaRPr kumimoji="1" lang="ja-JP" altLang="en-US"/>
          </a:p>
        </p:txBody>
      </p:sp>
      <p:cxnSp>
        <p:nvCxnSpPr>
          <p:cNvPr id="47" name="直線コネクタ 46">
            <a:extLst>
              <a:ext uri="{FF2B5EF4-FFF2-40B4-BE49-F238E27FC236}">
                <a16:creationId xmlns:a16="http://schemas.microsoft.com/office/drawing/2014/main" id="{06F736AD-50A3-9946-BE09-78B049790D86}"/>
              </a:ext>
            </a:extLst>
          </p:cNvPr>
          <p:cNvCxnSpPr>
            <a:cxnSpLocks/>
            <a:stCxn id="48" idx="3"/>
          </p:cNvCxnSpPr>
          <p:nvPr/>
        </p:nvCxnSpPr>
        <p:spPr>
          <a:xfrm>
            <a:off x="933347" y="5145172"/>
            <a:ext cx="3560089" cy="12701"/>
          </a:xfrm>
          <a:prstGeom prst="line">
            <a:avLst/>
          </a:prstGeom>
          <a:ln w="9525">
            <a:solidFill>
              <a:schemeClr val="bg2">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48" name="テキスト ボックス 47">
            <a:extLst>
              <a:ext uri="{FF2B5EF4-FFF2-40B4-BE49-F238E27FC236}">
                <a16:creationId xmlns:a16="http://schemas.microsoft.com/office/drawing/2014/main" id="{E2DC50B7-FC9D-9741-AB3D-886576F41BF6}"/>
              </a:ext>
            </a:extLst>
          </p:cNvPr>
          <p:cNvSpPr txBox="1"/>
          <p:nvPr/>
        </p:nvSpPr>
        <p:spPr>
          <a:xfrm>
            <a:off x="485901" y="5029756"/>
            <a:ext cx="447446" cy="230832"/>
          </a:xfrm>
          <a:prstGeom prst="rect">
            <a:avLst/>
          </a:prstGeom>
          <a:noFill/>
        </p:spPr>
        <p:txBody>
          <a:bodyPr wrap="square" rtlCol="0">
            <a:spAutoFit/>
          </a:bodyPr>
          <a:lstStyle/>
          <a:p>
            <a:r>
              <a:rPr lang="ja-JP" altLang="en-US" sz="900">
                <a:latin typeface="Meiryo UI" panose="020B0604030504040204" pitchFamily="34" charset="-128"/>
                <a:ea typeface="Meiryo UI" panose="020B0604030504040204" pitchFamily="34" charset="-128"/>
              </a:rPr>
              <a:t>仕様</a:t>
            </a:r>
          </a:p>
        </p:txBody>
      </p:sp>
      <p:sp>
        <p:nvSpPr>
          <p:cNvPr id="49" name="テキスト ボックス 48">
            <a:extLst>
              <a:ext uri="{FF2B5EF4-FFF2-40B4-BE49-F238E27FC236}">
                <a16:creationId xmlns:a16="http://schemas.microsoft.com/office/drawing/2014/main" id="{A01A4F1A-EF54-BF4E-99FC-739CD6DF617E}"/>
              </a:ext>
            </a:extLst>
          </p:cNvPr>
          <p:cNvSpPr txBox="1"/>
          <p:nvPr/>
        </p:nvSpPr>
        <p:spPr>
          <a:xfrm>
            <a:off x="296332" y="658339"/>
            <a:ext cx="855576" cy="276999"/>
          </a:xfrm>
          <a:prstGeom prst="rect">
            <a:avLst/>
          </a:prstGeom>
          <a:noFill/>
        </p:spPr>
        <p:txBody>
          <a:bodyPr wrap="square" rtlCol="0">
            <a:spAutoFit/>
          </a:bodyPr>
          <a:lstStyle/>
          <a:p>
            <a:pPr algn="ctr"/>
            <a:r>
              <a:rPr kumimoji="1" lang="en-US" altLang="ja-JP" sz="1200" dirty="0">
                <a:solidFill>
                  <a:schemeClr val="bg1"/>
                </a:solidFill>
                <a:latin typeface="Meiryo UI" panose="020B0604030504040204" pitchFamily="34" charset="-128"/>
                <a:ea typeface="Meiryo UI" panose="020B0604030504040204" pitchFamily="34" charset="-128"/>
              </a:rPr>
              <a:t>【</a:t>
            </a:r>
            <a:r>
              <a:rPr kumimoji="1" lang="ja-JP" altLang="en-US" sz="1200">
                <a:solidFill>
                  <a:schemeClr val="bg1"/>
                </a:solidFill>
                <a:latin typeface="Meiryo UI" panose="020B0604030504040204" pitchFamily="34" charset="-128"/>
                <a:ea typeface="Meiryo UI" panose="020B0604030504040204" pitchFamily="34" charset="-128"/>
              </a:rPr>
              <a:t>提案書</a:t>
            </a:r>
            <a:r>
              <a:rPr kumimoji="1" lang="en-US" altLang="ja-JP" sz="1200" dirty="0">
                <a:solidFill>
                  <a:schemeClr val="bg1"/>
                </a:solidFill>
                <a:latin typeface="Meiryo UI" panose="020B0604030504040204" pitchFamily="34" charset="-128"/>
                <a:ea typeface="Meiryo UI" panose="020B0604030504040204" pitchFamily="34" charset="-128"/>
              </a:rPr>
              <a:t>】</a:t>
            </a:r>
            <a:endParaRPr kumimoji="1" lang="ja-JP" altLang="en-US" sz="1200">
              <a:solidFill>
                <a:schemeClr val="bg1"/>
              </a:solidFill>
              <a:latin typeface="Meiryo UI" panose="020B0604030504040204" pitchFamily="34" charset="-128"/>
              <a:ea typeface="Meiryo UI" panose="020B0604030504040204" pitchFamily="34" charset="-128"/>
            </a:endParaRPr>
          </a:p>
        </p:txBody>
      </p:sp>
      <p:sp>
        <p:nvSpPr>
          <p:cNvPr id="52" name="テキスト ボックス 51">
            <a:extLst>
              <a:ext uri="{FF2B5EF4-FFF2-40B4-BE49-F238E27FC236}">
                <a16:creationId xmlns:a16="http://schemas.microsoft.com/office/drawing/2014/main" id="{666EFAC9-FA87-8F4E-97A7-2098EF99A221}"/>
              </a:ext>
            </a:extLst>
          </p:cNvPr>
          <p:cNvSpPr txBox="1"/>
          <p:nvPr/>
        </p:nvSpPr>
        <p:spPr>
          <a:xfrm>
            <a:off x="5932095" y="1422052"/>
            <a:ext cx="2917065" cy="2227919"/>
          </a:xfrm>
          <a:prstGeom prst="rect">
            <a:avLst/>
          </a:prstGeom>
          <a:noFill/>
        </p:spPr>
        <p:txBody>
          <a:bodyPr wrap="square" lIns="0" tIns="46800" rIns="0" spcCol="360000" rtlCol="0">
            <a:spAutoFit/>
          </a:bodyPr>
          <a:lstStyle/>
          <a:p>
            <a:pPr algn="just">
              <a:lnSpc>
                <a:spcPts val="2400"/>
              </a:lnSpc>
            </a:pPr>
            <a:r>
              <a:rPr lang="ja-JP" altLang="en-US" sz="1600" dirty="0"/>
              <a:t>名入れできるフラップ部分が大きいボディーシート。蚊取り線香の材料でお馴染の、人への毒性が低く殺虫の即効性が高い、除虫菊エキス配合。保湿効果もあり、夏のキャンプなどのお供にも最適です。</a:t>
            </a:r>
          </a:p>
        </p:txBody>
      </p:sp>
      <p:sp>
        <p:nvSpPr>
          <p:cNvPr id="51" name="円/楕円 50">
            <a:extLst>
              <a:ext uri="{FF2B5EF4-FFF2-40B4-BE49-F238E27FC236}">
                <a16:creationId xmlns:a16="http://schemas.microsoft.com/office/drawing/2014/main" id="{29EEA60A-1EDB-A44B-893A-3A7C8D5D51EA}"/>
              </a:ext>
            </a:extLst>
          </p:cNvPr>
          <p:cNvSpPr/>
          <p:nvPr/>
        </p:nvSpPr>
        <p:spPr>
          <a:xfrm>
            <a:off x="5035845" y="534447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テキスト ボックス 52">
            <a:extLst>
              <a:ext uri="{FF2B5EF4-FFF2-40B4-BE49-F238E27FC236}">
                <a16:creationId xmlns:a16="http://schemas.microsoft.com/office/drawing/2014/main" id="{55C042B5-BEB6-154E-9A0F-527D7515FFDC}"/>
              </a:ext>
            </a:extLst>
          </p:cNvPr>
          <p:cNvSpPr txBox="1"/>
          <p:nvPr/>
        </p:nvSpPr>
        <p:spPr>
          <a:xfrm>
            <a:off x="5035210" y="5569140"/>
            <a:ext cx="739603"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お見積</a:t>
            </a:r>
          </a:p>
        </p:txBody>
      </p:sp>
      <p:cxnSp>
        <p:nvCxnSpPr>
          <p:cNvPr id="55" name="直線コネクタ 54">
            <a:extLst>
              <a:ext uri="{FF2B5EF4-FFF2-40B4-BE49-F238E27FC236}">
                <a16:creationId xmlns:a16="http://schemas.microsoft.com/office/drawing/2014/main" id="{E3841400-EED2-C34D-BCDD-C3006CC8563F}"/>
              </a:ext>
            </a:extLst>
          </p:cNvPr>
          <p:cNvCxnSpPr>
            <a:cxnSpLocks/>
          </p:cNvCxnSpPr>
          <p:nvPr/>
        </p:nvCxnSpPr>
        <p:spPr>
          <a:xfrm>
            <a:off x="5880100" y="3785632"/>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grpSp>
        <p:nvGrpSpPr>
          <p:cNvPr id="58" name="グループ化 57">
            <a:extLst>
              <a:ext uri="{FF2B5EF4-FFF2-40B4-BE49-F238E27FC236}">
                <a16:creationId xmlns:a16="http://schemas.microsoft.com/office/drawing/2014/main" id="{C8880407-59E8-D744-B368-C4DF6A8E994D}"/>
              </a:ext>
            </a:extLst>
          </p:cNvPr>
          <p:cNvGrpSpPr/>
          <p:nvPr/>
        </p:nvGrpSpPr>
        <p:grpSpPr>
          <a:xfrm>
            <a:off x="5042402" y="3830871"/>
            <a:ext cx="739603" cy="739603"/>
            <a:chOff x="5042402" y="3087009"/>
            <a:chExt cx="739603" cy="739603"/>
          </a:xfrm>
        </p:grpSpPr>
        <p:sp>
          <p:nvSpPr>
            <p:cNvPr id="59" name="円/楕円 58">
              <a:extLst>
                <a:ext uri="{FF2B5EF4-FFF2-40B4-BE49-F238E27FC236}">
                  <a16:creationId xmlns:a16="http://schemas.microsoft.com/office/drawing/2014/main" id="{C67052A6-1156-D442-9D47-A2227E7B96FF}"/>
                </a:ext>
              </a:extLst>
            </p:cNvPr>
            <p:cNvSpPr/>
            <p:nvPr/>
          </p:nvSpPr>
          <p:spPr>
            <a:xfrm>
              <a:off x="5042402" y="308700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テキスト ボックス 59">
              <a:extLst>
                <a:ext uri="{FF2B5EF4-FFF2-40B4-BE49-F238E27FC236}">
                  <a16:creationId xmlns:a16="http://schemas.microsoft.com/office/drawing/2014/main" id="{C46DE592-F853-384F-90D2-3DA64C10996F}"/>
                </a:ext>
              </a:extLst>
            </p:cNvPr>
            <p:cNvSpPr txBox="1"/>
            <p:nvPr/>
          </p:nvSpPr>
          <p:spPr>
            <a:xfrm>
              <a:off x="5135150" y="3321734"/>
              <a:ext cx="569710"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納期</a:t>
              </a:r>
            </a:p>
          </p:txBody>
        </p:sp>
      </p:grpSp>
      <p:cxnSp>
        <p:nvCxnSpPr>
          <p:cNvPr id="61" name="直線コネクタ 60">
            <a:extLst>
              <a:ext uri="{FF2B5EF4-FFF2-40B4-BE49-F238E27FC236}">
                <a16:creationId xmlns:a16="http://schemas.microsoft.com/office/drawing/2014/main" id="{44FD12B9-01EA-6045-91B8-6A6C4B42426B}"/>
              </a:ext>
            </a:extLst>
          </p:cNvPr>
          <p:cNvCxnSpPr>
            <a:cxnSpLocks/>
          </p:cNvCxnSpPr>
          <p:nvPr/>
        </p:nvCxnSpPr>
        <p:spPr>
          <a:xfrm>
            <a:off x="5880100" y="4987421"/>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sp>
        <p:nvSpPr>
          <p:cNvPr id="62" name="テキスト ボックス 61">
            <a:extLst>
              <a:ext uri="{FF2B5EF4-FFF2-40B4-BE49-F238E27FC236}">
                <a16:creationId xmlns:a16="http://schemas.microsoft.com/office/drawing/2014/main" id="{43EEDBA3-5917-5749-A207-0D444DDE7256}"/>
              </a:ext>
            </a:extLst>
          </p:cNvPr>
          <p:cNvSpPr txBox="1"/>
          <p:nvPr/>
        </p:nvSpPr>
        <p:spPr>
          <a:xfrm>
            <a:off x="6071111" y="4206067"/>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納期スペース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63" name="テキスト ボックス 62">
            <a:extLst>
              <a:ext uri="{FF2B5EF4-FFF2-40B4-BE49-F238E27FC236}">
                <a16:creationId xmlns:a16="http://schemas.microsoft.com/office/drawing/2014/main" id="{7C84D0BA-2D0E-1A41-A9F4-073730B0C0B4}"/>
              </a:ext>
            </a:extLst>
          </p:cNvPr>
          <p:cNvSpPr txBox="1"/>
          <p:nvPr/>
        </p:nvSpPr>
        <p:spPr>
          <a:xfrm>
            <a:off x="6071111" y="5565834"/>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お見積りスペース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2" name="テキスト ボックス 1">
            <a:extLst>
              <a:ext uri="{FF2B5EF4-FFF2-40B4-BE49-F238E27FC236}">
                <a16:creationId xmlns:a16="http://schemas.microsoft.com/office/drawing/2014/main" id="{8E281DBF-8DD7-8944-B461-C25086974C88}"/>
              </a:ext>
            </a:extLst>
          </p:cNvPr>
          <p:cNvSpPr txBox="1"/>
          <p:nvPr/>
        </p:nvSpPr>
        <p:spPr>
          <a:xfrm>
            <a:off x="8007178" y="-148281"/>
            <a:ext cx="184731" cy="369332"/>
          </a:xfrm>
          <a:prstGeom prst="rect">
            <a:avLst/>
          </a:prstGeom>
          <a:noFill/>
        </p:spPr>
        <p:txBody>
          <a:bodyPr wrap="none" rtlCol="0">
            <a:spAutoFit/>
          </a:bodyPr>
          <a:lstStyle/>
          <a:p>
            <a:endParaRPr kumimoji="1" lang="ja-JP" altLang="en-US"/>
          </a:p>
        </p:txBody>
      </p:sp>
      <p:pic>
        <p:nvPicPr>
          <p:cNvPr id="12" name="図 11">
            <a:extLst>
              <a:ext uri="{FF2B5EF4-FFF2-40B4-BE49-F238E27FC236}">
                <a16:creationId xmlns:a16="http://schemas.microsoft.com/office/drawing/2014/main" id="{5478A187-52F7-1F6D-3832-AC9779710D0B}"/>
              </a:ext>
            </a:extLst>
          </p:cNvPr>
          <p:cNvPicPr>
            <a:picLocks noChangeAspect="1"/>
          </p:cNvPicPr>
          <p:nvPr/>
        </p:nvPicPr>
        <p:blipFill>
          <a:blip r:embed="rId5"/>
          <a:stretch>
            <a:fillRect/>
          </a:stretch>
        </p:blipFill>
        <p:spPr>
          <a:xfrm>
            <a:off x="738344" y="1334510"/>
            <a:ext cx="3723542" cy="3723542"/>
          </a:xfrm>
          <a:prstGeom prst="rect">
            <a:avLst/>
          </a:prstGeom>
        </p:spPr>
      </p:pic>
    </p:spTree>
    <p:extLst>
      <p:ext uri="{BB962C8B-B14F-4D97-AF65-F5344CB8AC3E}">
        <p14:creationId xmlns:p14="http://schemas.microsoft.com/office/powerpoint/2010/main" val="181180467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927CB9EF-4E63-C348-91C2-B4EE6CED9AEC}"/>
              </a:ext>
            </a:extLst>
          </p:cNvPr>
          <p:cNvPicPr>
            <a:picLocks noChangeAspect="1"/>
          </p:cNvPicPr>
          <p:nvPr/>
        </p:nvPicPr>
        <p:blipFill>
          <a:blip r:embed="rId3"/>
          <a:stretch>
            <a:fillRect/>
          </a:stretch>
        </p:blipFill>
        <p:spPr>
          <a:xfrm>
            <a:off x="5100223" y="4667627"/>
            <a:ext cx="722044" cy="795472"/>
          </a:xfrm>
          <a:prstGeom prst="rect">
            <a:avLst/>
          </a:prstGeom>
        </p:spPr>
      </p:pic>
      <p:pic>
        <p:nvPicPr>
          <p:cNvPr id="8" name="図 7">
            <a:extLst>
              <a:ext uri="{FF2B5EF4-FFF2-40B4-BE49-F238E27FC236}">
                <a16:creationId xmlns:a16="http://schemas.microsoft.com/office/drawing/2014/main" id="{14C963AD-CFA1-094F-903A-A75F17FBB6F3}"/>
              </a:ext>
            </a:extLst>
          </p:cNvPr>
          <p:cNvPicPr>
            <a:picLocks noChangeAspect="1"/>
          </p:cNvPicPr>
          <p:nvPr/>
        </p:nvPicPr>
        <p:blipFill>
          <a:blip r:embed="rId4"/>
          <a:stretch>
            <a:fillRect/>
          </a:stretch>
        </p:blipFill>
        <p:spPr>
          <a:xfrm>
            <a:off x="5096907" y="3119079"/>
            <a:ext cx="704222" cy="815944"/>
          </a:xfrm>
          <a:prstGeom prst="rect">
            <a:avLst/>
          </a:prstGeom>
        </p:spPr>
      </p:pic>
      <p:sp>
        <p:nvSpPr>
          <p:cNvPr id="3" name="テキスト ボックス 2">
            <a:extLst>
              <a:ext uri="{FF2B5EF4-FFF2-40B4-BE49-F238E27FC236}">
                <a16:creationId xmlns:a16="http://schemas.microsoft.com/office/drawing/2014/main" id="{4CA50E79-0AEB-4A45-90DE-1EBFEF4913AE}"/>
              </a:ext>
            </a:extLst>
          </p:cNvPr>
          <p:cNvSpPr txBox="1"/>
          <p:nvPr/>
        </p:nvSpPr>
        <p:spPr>
          <a:xfrm>
            <a:off x="1098699" y="596421"/>
            <a:ext cx="7750462" cy="400110"/>
          </a:xfrm>
          <a:prstGeom prst="rect">
            <a:avLst/>
          </a:prstGeom>
          <a:noFill/>
        </p:spPr>
        <p:txBody>
          <a:bodyPr wrap="square" rtlCol="0">
            <a:spAutoFit/>
          </a:bodyPr>
          <a:lstStyle/>
          <a:p>
            <a:pPr algn="ctr"/>
            <a:r>
              <a:rPr lang="ja-JP" altLang="en-US" sz="2000">
                <a:solidFill>
                  <a:schemeClr val="bg1"/>
                </a:solidFill>
                <a:latin typeface="Meiryo UI" panose="020B0604030504040204" pitchFamily="34" charset="-128"/>
                <a:ea typeface="Meiryo UI" panose="020B0604030504040204" pitchFamily="34" charset="-128"/>
              </a:rPr>
              <a:t>氷タオル　</a:t>
            </a:r>
            <a:r>
              <a:rPr lang="en" altLang="ja-JP" sz="2000" dirty="0">
                <a:solidFill>
                  <a:schemeClr val="bg1"/>
                </a:solidFill>
                <a:latin typeface="Meiryo UI" panose="020B0604030504040204" pitchFamily="34" charset="-128"/>
                <a:ea typeface="Meiryo UI" panose="020B0604030504040204" pitchFamily="34" charset="-128"/>
              </a:rPr>
              <a:t>ver.2</a:t>
            </a:r>
            <a:endParaRPr lang="ja-JP" altLang="en-US" sz="2000">
              <a:solidFill>
                <a:schemeClr val="bg1"/>
              </a:solidFill>
              <a:latin typeface="Meiryo UI" panose="020B0604030504040204" pitchFamily="34" charset="-128"/>
              <a:ea typeface="Meiryo UI" panose="020B0604030504040204" pitchFamily="34" charset="-128"/>
            </a:endParaRPr>
          </a:p>
        </p:txBody>
      </p:sp>
      <p:sp>
        <p:nvSpPr>
          <p:cNvPr id="54" name="テキスト ボックス 53">
            <a:extLst>
              <a:ext uri="{FF2B5EF4-FFF2-40B4-BE49-F238E27FC236}">
                <a16:creationId xmlns:a16="http://schemas.microsoft.com/office/drawing/2014/main" id="{DB95C43C-93E8-974D-BE0B-E4B52F6953E9}"/>
              </a:ext>
            </a:extLst>
          </p:cNvPr>
          <p:cNvSpPr txBox="1"/>
          <p:nvPr/>
        </p:nvSpPr>
        <p:spPr>
          <a:xfrm>
            <a:off x="485900" y="5252121"/>
            <a:ext cx="4140913" cy="648512"/>
          </a:xfrm>
          <a:prstGeom prst="rect">
            <a:avLst/>
          </a:prstGeom>
          <a:noFill/>
        </p:spPr>
        <p:txBody>
          <a:bodyPr wrap="square" lIns="90000" tIns="46800" rIns="0" bIns="46800" rtlCol="0">
            <a:spAutoFit/>
          </a:bodyPr>
          <a:lstStyle/>
          <a:p>
            <a:r>
              <a:rPr lang="ja-JP" altLang="en-US" sz="900">
                <a:latin typeface="Meiryo UI" panose="020B0604030504040204" pitchFamily="34" charset="-128"/>
                <a:ea typeface="Meiryo UI" panose="020B0604030504040204" pitchFamily="34" charset="-128"/>
              </a:rPr>
              <a:t>素</a:t>
            </a:r>
            <a:r>
              <a:rPr lang="en-US" altLang="ja-JP" sz="900" dirty="0">
                <a:latin typeface="Meiryo UI" panose="020B0604030504040204" pitchFamily="34" charset="-128"/>
                <a:ea typeface="Meiryo UI" panose="020B0604030504040204" pitchFamily="34" charset="-128"/>
              </a:rPr>
              <a:t>   </a:t>
            </a:r>
            <a:r>
              <a:rPr lang="ja-JP" altLang="en-US" sz="900">
                <a:latin typeface="Meiryo UI" panose="020B0604030504040204" pitchFamily="34" charset="-128"/>
                <a:ea typeface="Meiryo UI" panose="020B0604030504040204" pitchFamily="34" charset="-128"/>
              </a:rPr>
              <a:t>材：本体</a:t>
            </a:r>
            <a:r>
              <a:rPr lang="en-US" altLang="ja-JP" sz="900" dirty="0">
                <a:latin typeface="Meiryo UI" panose="020B0604030504040204" pitchFamily="34" charset="-128"/>
                <a:ea typeface="Meiryo UI" panose="020B0604030504040204" pitchFamily="34" charset="-128"/>
              </a:rPr>
              <a:t>/</a:t>
            </a:r>
            <a:r>
              <a:rPr lang="ja-JP" altLang="en-US" sz="900">
                <a:latin typeface="Meiryo UI" panose="020B0604030504040204" pitchFamily="34" charset="-128"/>
                <a:ea typeface="Meiryo UI" panose="020B0604030504040204" pitchFamily="34" charset="-128"/>
              </a:rPr>
              <a:t>綿</a:t>
            </a:r>
            <a:r>
              <a:rPr lang="en-US" altLang="ja-JP" sz="900" dirty="0">
                <a:latin typeface="Meiryo UI" panose="020B0604030504040204" pitchFamily="34" charset="-128"/>
                <a:ea typeface="Meiryo UI" panose="020B0604030504040204" pitchFamily="34" charset="-128"/>
              </a:rPr>
              <a:t>､</a:t>
            </a:r>
            <a:r>
              <a:rPr lang="ja-JP" altLang="en-US" sz="900">
                <a:latin typeface="Meiryo UI" panose="020B0604030504040204" pitchFamily="34" charset="-128"/>
                <a:ea typeface="Meiryo UI" panose="020B0604030504040204" pitchFamily="34" charset="-128"/>
              </a:rPr>
              <a:t>ポリエステル</a:t>
            </a:r>
            <a:r>
              <a:rPr lang="en-US" altLang="ja-JP" sz="900" dirty="0">
                <a:latin typeface="Meiryo UI" panose="020B0604030504040204" pitchFamily="34" charset="-128"/>
                <a:ea typeface="Meiryo UI" panose="020B0604030504040204" pitchFamily="34" charset="-128"/>
              </a:rPr>
              <a:t>､</a:t>
            </a:r>
            <a:r>
              <a:rPr lang="ja-JP" altLang="en-US" sz="900">
                <a:latin typeface="Meiryo UI" panose="020B0604030504040204" pitchFamily="34" charset="-128"/>
                <a:ea typeface="Meiryo UI" panose="020B0604030504040204" pitchFamily="34" charset="-128"/>
              </a:rPr>
              <a:t>レーヨン</a:t>
            </a:r>
            <a:r>
              <a:rPr lang="en-US" altLang="ja-JP" sz="900" dirty="0">
                <a:latin typeface="Meiryo UI" panose="020B0604030504040204" pitchFamily="34" charset="-128"/>
                <a:ea typeface="Meiryo UI" panose="020B0604030504040204" pitchFamily="34" charset="-128"/>
              </a:rPr>
              <a:t>､</a:t>
            </a:r>
            <a:r>
              <a:rPr lang="ja-JP" altLang="en-US" sz="900">
                <a:latin typeface="Meiryo UI" panose="020B0604030504040204" pitchFamily="34" charset="-128"/>
                <a:ea typeface="Meiryo UI" panose="020B0604030504040204" pitchFamily="34" charset="-128"/>
              </a:rPr>
              <a:t>他 成分</a:t>
            </a:r>
            <a:r>
              <a:rPr lang="en-US" altLang="ja-JP" sz="900" dirty="0">
                <a:latin typeface="Meiryo UI" panose="020B0604030504040204" pitchFamily="34" charset="-128"/>
                <a:ea typeface="Meiryo UI" panose="020B0604030504040204" pitchFamily="34" charset="-128"/>
              </a:rPr>
              <a:t>/</a:t>
            </a:r>
            <a:r>
              <a:rPr lang="ja-JP" altLang="en-US" sz="900">
                <a:latin typeface="Meiryo UI" panose="020B0604030504040204" pitchFamily="34" charset="-128"/>
                <a:ea typeface="Meiryo UI" panose="020B0604030504040204" pitchFamily="34" charset="-128"/>
              </a:rPr>
              <a:t>精製水</a:t>
            </a:r>
            <a:r>
              <a:rPr lang="en-US" altLang="ja-JP" sz="900" dirty="0">
                <a:latin typeface="Meiryo UI" panose="020B0604030504040204" pitchFamily="34" charset="-128"/>
                <a:ea typeface="Meiryo UI" panose="020B0604030504040204" pitchFamily="34" charset="-128"/>
              </a:rPr>
              <a:t>､</a:t>
            </a:r>
          </a:p>
          <a:p>
            <a:r>
              <a:rPr lang="ja-JP" altLang="en-US" sz="900">
                <a:latin typeface="Meiryo UI" panose="020B0604030504040204" pitchFamily="34" charset="-128"/>
                <a:ea typeface="Meiryo UI" panose="020B0604030504040204" pitchFamily="34" charset="-128"/>
              </a:rPr>
              <a:t>　　　　　　除菌剤</a:t>
            </a:r>
            <a:r>
              <a:rPr lang="en-US" altLang="ja-JP" sz="900" dirty="0">
                <a:latin typeface="Meiryo UI" panose="020B0604030504040204" pitchFamily="34" charset="-128"/>
                <a:ea typeface="Meiryo UI" panose="020B0604030504040204" pitchFamily="34" charset="-128"/>
              </a:rPr>
              <a:t>(</a:t>
            </a:r>
            <a:r>
              <a:rPr lang="ja-JP" altLang="en-US" sz="900">
                <a:latin typeface="Meiryo UI" panose="020B0604030504040204" pitchFamily="34" charset="-128"/>
                <a:ea typeface="Meiryo UI" panose="020B0604030504040204" pitchFamily="34" charset="-128"/>
              </a:rPr>
              <a:t>塩化ベンゼトニウム 他</a:t>
            </a:r>
            <a:r>
              <a:rPr lang="en-US" altLang="ja-JP" sz="900" dirty="0">
                <a:latin typeface="Meiryo UI" panose="020B0604030504040204" pitchFamily="34" charset="-128"/>
                <a:ea typeface="Meiryo UI" panose="020B0604030504040204" pitchFamily="34" charset="-128"/>
              </a:rPr>
              <a:t>)､</a:t>
            </a:r>
            <a:r>
              <a:rPr lang="ja-JP" altLang="en-US" sz="900">
                <a:latin typeface="Meiryo UI" panose="020B0604030504040204" pitchFamily="34" charset="-128"/>
                <a:ea typeface="Meiryo UI" panose="020B0604030504040204" pitchFamily="34" charset="-128"/>
              </a:rPr>
              <a:t>香料 </a:t>
            </a:r>
            <a:endParaRPr lang="en" altLang="ja-JP" sz="900" dirty="0">
              <a:latin typeface="Meiryo UI" panose="020B0604030504040204" pitchFamily="34" charset="-128"/>
              <a:ea typeface="Meiryo UI" panose="020B0604030504040204" pitchFamily="34" charset="-128"/>
            </a:endParaRPr>
          </a:p>
          <a:p>
            <a:r>
              <a:rPr lang="ja-JP" altLang="en-US" sz="900" spc="200">
                <a:latin typeface="Meiryo UI" panose="020B0604030504040204" pitchFamily="34" charset="-128"/>
                <a:ea typeface="Meiryo UI" panose="020B0604030504040204" pitchFamily="34" charset="-128"/>
              </a:rPr>
              <a:t>サイズ</a:t>
            </a:r>
            <a:r>
              <a:rPr lang="ja-JP" altLang="en-US" sz="900">
                <a:latin typeface="Meiryo UI" panose="020B0604030504040204" pitchFamily="34" charset="-128"/>
                <a:ea typeface="Meiryo UI" panose="020B0604030504040204" pitchFamily="34" charset="-128"/>
              </a:rPr>
              <a:t>：オル本体</a:t>
            </a:r>
            <a:r>
              <a:rPr lang="en-US" altLang="ja-JP" sz="900" dirty="0">
                <a:latin typeface="Meiryo UI" panose="020B0604030504040204" pitchFamily="34" charset="-128"/>
                <a:ea typeface="Meiryo UI" panose="020B0604030504040204" pitchFamily="34" charset="-128"/>
              </a:rPr>
              <a:t>/</a:t>
            </a:r>
            <a:r>
              <a:rPr lang="ja-JP" altLang="en-US" sz="900">
                <a:latin typeface="Meiryo UI" panose="020B0604030504040204" pitchFamily="34" charset="-128"/>
                <a:ea typeface="Meiryo UI" panose="020B0604030504040204" pitchFamily="34" charset="-128"/>
              </a:rPr>
              <a:t>約</a:t>
            </a:r>
            <a:r>
              <a:rPr lang="en-US" altLang="ja-JP" sz="900" dirty="0">
                <a:latin typeface="Meiryo UI" panose="020B0604030504040204" pitchFamily="34" charset="-128"/>
                <a:ea typeface="Meiryo UI" panose="020B0604030504040204" pitchFamily="34" charset="-128"/>
              </a:rPr>
              <a:t>260×260</a:t>
            </a:r>
            <a:r>
              <a:rPr lang="en" altLang="ja-JP" sz="900" dirty="0">
                <a:latin typeface="Meiryo UI" panose="020B0604030504040204" pitchFamily="34" charset="-128"/>
                <a:ea typeface="Meiryo UI" panose="020B0604030504040204" pitchFamily="34" charset="-128"/>
              </a:rPr>
              <a:t>mm､</a:t>
            </a:r>
            <a:r>
              <a:rPr lang="ja-JP" altLang="en-US" sz="900">
                <a:latin typeface="Meiryo UI" panose="020B0604030504040204" pitchFamily="34" charset="-128"/>
                <a:ea typeface="Meiryo UI" panose="020B0604030504040204" pitchFamily="34" charset="-128"/>
              </a:rPr>
              <a:t>パッケージサイズ</a:t>
            </a:r>
            <a:r>
              <a:rPr lang="en-US" altLang="ja-JP" sz="900" dirty="0">
                <a:latin typeface="Meiryo UI" panose="020B0604030504040204" pitchFamily="34" charset="-128"/>
                <a:ea typeface="Meiryo UI" panose="020B0604030504040204" pitchFamily="34" charset="-128"/>
              </a:rPr>
              <a:t>/99×200×13</a:t>
            </a:r>
            <a:r>
              <a:rPr lang="en" altLang="ja-JP" sz="900" dirty="0">
                <a:latin typeface="Meiryo UI" panose="020B0604030504040204" pitchFamily="34" charset="-128"/>
                <a:ea typeface="Meiryo UI" panose="020B0604030504040204" pitchFamily="34" charset="-128"/>
              </a:rPr>
              <a:t>mm </a:t>
            </a:r>
          </a:p>
          <a:p>
            <a:r>
              <a:rPr lang="ja-JP" altLang="en-US" sz="900">
                <a:latin typeface="Meiryo UI" panose="020B0604030504040204" pitchFamily="34" charset="-128"/>
                <a:ea typeface="Meiryo UI" panose="020B0604030504040204" pitchFamily="34" charset="-128"/>
              </a:rPr>
              <a:t>付属品：取説付</a:t>
            </a:r>
            <a:r>
              <a:rPr lang="en-US" altLang="ja-JP" sz="900" dirty="0">
                <a:latin typeface="Meiryo UI" panose="020B0604030504040204" pitchFamily="34" charset="-128"/>
                <a:ea typeface="Meiryo UI" panose="020B0604030504040204" pitchFamily="34" charset="-128"/>
              </a:rPr>
              <a:t>(</a:t>
            </a:r>
            <a:r>
              <a:rPr lang="ja-JP" altLang="en-US" sz="900">
                <a:latin typeface="Meiryo UI" panose="020B0604030504040204" pitchFamily="34" charset="-128"/>
                <a:ea typeface="Meiryo UI" panose="020B0604030504040204" pitchFamily="34" charset="-128"/>
              </a:rPr>
              <a:t>袋裏面</a:t>
            </a:r>
            <a:r>
              <a:rPr lang="en-US" altLang="ja-JP" sz="900" dirty="0">
                <a:latin typeface="Meiryo UI" panose="020B0604030504040204" pitchFamily="34" charset="-128"/>
                <a:ea typeface="Meiryo UI" panose="020B0604030504040204" pitchFamily="34" charset="-128"/>
              </a:rPr>
              <a:t>)</a:t>
            </a:r>
          </a:p>
        </p:txBody>
      </p:sp>
      <p:sp>
        <p:nvSpPr>
          <p:cNvPr id="4" name="テキスト ボックス 3">
            <a:extLst>
              <a:ext uri="{FF2B5EF4-FFF2-40B4-BE49-F238E27FC236}">
                <a16:creationId xmlns:a16="http://schemas.microsoft.com/office/drawing/2014/main" id="{131A1040-38AB-0647-BD57-A8AE861D20F5}"/>
              </a:ext>
            </a:extLst>
          </p:cNvPr>
          <p:cNvSpPr txBox="1"/>
          <p:nvPr/>
        </p:nvSpPr>
        <p:spPr>
          <a:xfrm>
            <a:off x="8151628" y="4033284"/>
            <a:ext cx="184731" cy="369332"/>
          </a:xfrm>
          <a:prstGeom prst="rect">
            <a:avLst/>
          </a:prstGeom>
          <a:noFill/>
        </p:spPr>
        <p:txBody>
          <a:bodyPr wrap="none" rtlCol="0">
            <a:spAutoFit/>
          </a:bodyPr>
          <a:lstStyle/>
          <a:p>
            <a:endParaRPr kumimoji="1" lang="ja-JP" altLang="en-US"/>
          </a:p>
        </p:txBody>
      </p:sp>
      <p:sp>
        <p:nvSpPr>
          <p:cNvPr id="7" name="テキスト ボックス 6">
            <a:extLst>
              <a:ext uri="{FF2B5EF4-FFF2-40B4-BE49-F238E27FC236}">
                <a16:creationId xmlns:a16="http://schemas.microsoft.com/office/drawing/2014/main" id="{6E0DEE68-B29B-4E44-B075-EC371AE600A8}"/>
              </a:ext>
            </a:extLst>
          </p:cNvPr>
          <p:cNvSpPr txBox="1"/>
          <p:nvPr/>
        </p:nvSpPr>
        <p:spPr>
          <a:xfrm>
            <a:off x="9838660" y="3926958"/>
            <a:ext cx="184731" cy="369332"/>
          </a:xfrm>
          <a:prstGeom prst="rect">
            <a:avLst/>
          </a:prstGeom>
          <a:noFill/>
        </p:spPr>
        <p:txBody>
          <a:bodyPr wrap="none" rtlCol="0">
            <a:spAutoFit/>
          </a:bodyPr>
          <a:lstStyle/>
          <a:p>
            <a:endParaRPr kumimoji="1" lang="ja-JP" altLang="en-US"/>
          </a:p>
        </p:txBody>
      </p:sp>
      <p:sp>
        <p:nvSpPr>
          <p:cNvPr id="9" name="円/楕円 8">
            <a:extLst>
              <a:ext uri="{FF2B5EF4-FFF2-40B4-BE49-F238E27FC236}">
                <a16:creationId xmlns:a16="http://schemas.microsoft.com/office/drawing/2014/main" id="{5071E141-4680-1C45-8E9F-3E48DC46BD1C}"/>
              </a:ext>
            </a:extLst>
          </p:cNvPr>
          <p:cNvSpPr/>
          <p:nvPr/>
        </p:nvSpPr>
        <p:spPr>
          <a:xfrm>
            <a:off x="5035845" y="1268518"/>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4"/>
              </a:solidFill>
            </a:endParaRPr>
          </a:p>
        </p:txBody>
      </p:sp>
      <p:sp>
        <p:nvSpPr>
          <p:cNvPr id="43" name="テキスト ボックス 42">
            <a:extLst>
              <a:ext uri="{FF2B5EF4-FFF2-40B4-BE49-F238E27FC236}">
                <a16:creationId xmlns:a16="http://schemas.microsoft.com/office/drawing/2014/main" id="{C679F590-1798-F145-B307-DE0B7159F3E6}"/>
              </a:ext>
            </a:extLst>
          </p:cNvPr>
          <p:cNvSpPr txBox="1"/>
          <p:nvPr/>
        </p:nvSpPr>
        <p:spPr>
          <a:xfrm>
            <a:off x="5035210" y="1496155"/>
            <a:ext cx="739603" cy="323165"/>
          </a:xfrm>
          <a:prstGeom prst="rect">
            <a:avLst/>
          </a:prstGeom>
          <a:noFill/>
        </p:spPr>
        <p:txBody>
          <a:bodyPr wrap="square" rtlCol="0">
            <a:spAutoFit/>
          </a:bodyPr>
          <a:lstStyle/>
          <a:p>
            <a:pPr algn="ctr"/>
            <a:r>
              <a:rPr kumimoji="1" lang="ja-JP" altLang="en-US" sz="1500">
                <a:solidFill>
                  <a:schemeClr val="accent1">
                    <a:lumMod val="50000"/>
                  </a:schemeClr>
                </a:solidFill>
                <a:latin typeface="Meiryo UI" panose="020B0604030504040204" pitchFamily="34" charset="-128"/>
                <a:ea typeface="Meiryo UI" panose="020B0604030504040204" pitchFamily="34" charset="-128"/>
              </a:rPr>
              <a:t>特徴</a:t>
            </a:r>
          </a:p>
        </p:txBody>
      </p:sp>
      <p:sp>
        <p:nvSpPr>
          <p:cNvPr id="6" name="テキスト ボックス 5">
            <a:extLst>
              <a:ext uri="{FF2B5EF4-FFF2-40B4-BE49-F238E27FC236}">
                <a16:creationId xmlns:a16="http://schemas.microsoft.com/office/drawing/2014/main" id="{5949CA04-F994-CB41-A9F7-DB00BFD8F160}"/>
              </a:ext>
            </a:extLst>
          </p:cNvPr>
          <p:cNvSpPr txBox="1"/>
          <p:nvPr/>
        </p:nvSpPr>
        <p:spPr>
          <a:xfrm>
            <a:off x="9540949" y="3466214"/>
            <a:ext cx="184731" cy="369332"/>
          </a:xfrm>
          <a:prstGeom prst="rect">
            <a:avLst/>
          </a:prstGeom>
          <a:noFill/>
        </p:spPr>
        <p:txBody>
          <a:bodyPr wrap="none" rtlCol="0">
            <a:spAutoFit/>
          </a:bodyPr>
          <a:lstStyle/>
          <a:p>
            <a:endParaRPr kumimoji="1" lang="ja-JP" altLang="en-US"/>
          </a:p>
        </p:txBody>
      </p:sp>
      <p:sp>
        <p:nvSpPr>
          <p:cNvPr id="14" name="テキスト ボックス 13">
            <a:extLst>
              <a:ext uri="{FF2B5EF4-FFF2-40B4-BE49-F238E27FC236}">
                <a16:creationId xmlns:a16="http://schemas.microsoft.com/office/drawing/2014/main" id="{B93A13B1-A79F-5A48-AF90-DCA933A6F93C}"/>
              </a:ext>
            </a:extLst>
          </p:cNvPr>
          <p:cNvSpPr txBox="1"/>
          <p:nvPr/>
        </p:nvSpPr>
        <p:spPr>
          <a:xfrm>
            <a:off x="10086753" y="2473842"/>
            <a:ext cx="184731" cy="369332"/>
          </a:xfrm>
          <a:prstGeom prst="rect">
            <a:avLst/>
          </a:prstGeom>
          <a:noFill/>
        </p:spPr>
        <p:txBody>
          <a:bodyPr wrap="none" rtlCol="0">
            <a:spAutoFit/>
          </a:bodyPr>
          <a:lstStyle/>
          <a:p>
            <a:endParaRPr kumimoji="1" lang="ja-JP" altLang="en-US"/>
          </a:p>
        </p:txBody>
      </p:sp>
      <p:sp>
        <p:nvSpPr>
          <p:cNvPr id="15" name="テキスト ボックス 14">
            <a:extLst>
              <a:ext uri="{FF2B5EF4-FFF2-40B4-BE49-F238E27FC236}">
                <a16:creationId xmlns:a16="http://schemas.microsoft.com/office/drawing/2014/main" id="{81947353-CE6B-5941-A69E-F8C69B4B7F8E}"/>
              </a:ext>
            </a:extLst>
          </p:cNvPr>
          <p:cNvSpPr txBox="1"/>
          <p:nvPr/>
        </p:nvSpPr>
        <p:spPr>
          <a:xfrm>
            <a:off x="-674557" y="1041816"/>
            <a:ext cx="184731" cy="369332"/>
          </a:xfrm>
          <a:prstGeom prst="rect">
            <a:avLst/>
          </a:prstGeom>
          <a:noFill/>
        </p:spPr>
        <p:txBody>
          <a:bodyPr wrap="none" rtlCol="0">
            <a:spAutoFit/>
          </a:bodyPr>
          <a:lstStyle/>
          <a:p>
            <a:endParaRPr kumimoji="1" lang="ja-JP" altLang="en-US"/>
          </a:p>
        </p:txBody>
      </p:sp>
      <p:sp>
        <p:nvSpPr>
          <p:cNvPr id="29" name="テキスト ボックス 28">
            <a:extLst>
              <a:ext uri="{FF2B5EF4-FFF2-40B4-BE49-F238E27FC236}">
                <a16:creationId xmlns:a16="http://schemas.microsoft.com/office/drawing/2014/main" id="{A694227E-35A0-BC45-B4B3-10C0BE19C792}"/>
              </a:ext>
            </a:extLst>
          </p:cNvPr>
          <p:cNvSpPr txBox="1"/>
          <p:nvPr/>
        </p:nvSpPr>
        <p:spPr>
          <a:xfrm>
            <a:off x="6223000" y="3441700"/>
            <a:ext cx="184731" cy="369332"/>
          </a:xfrm>
          <a:prstGeom prst="rect">
            <a:avLst/>
          </a:prstGeom>
          <a:noFill/>
        </p:spPr>
        <p:txBody>
          <a:bodyPr wrap="none" rtlCol="0">
            <a:spAutoFit/>
          </a:bodyPr>
          <a:lstStyle/>
          <a:p>
            <a:endParaRPr kumimoji="1" lang="ja-JP" altLang="en-US"/>
          </a:p>
        </p:txBody>
      </p:sp>
      <p:sp>
        <p:nvSpPr>
          <p:cNvPr id="30" name="テキスト ボックス 29">
            <a:extLst>
              <a:ext uri="{FF2B5EF4-FFF2-40B4-BE49-F238E27FC236}">
                <a16:creationId xmlns:a16="http://schemas.microsoft.com/office/drawing/2014/main" id="{168EF753-87BF-FA49-B3C8-FFADD62EDFAB}"/>
              </a:ext>
            </a:extLst>
          </p:cNvPr>
          <p:cNvSpPr txBox="1"/>
          <p:nvPr/>
        </p:nvSpPr>
        <p:spPr>
          <a:xfrm>
            <a:off x="5949950" y="3416300"/>
            <a:ext cx="184731" cy="369332"/>
          </a:xfrm>
          <a:prstGeom prst="rect">
            <a:avLst/>
          </a:prstGeom>
          <a:noFill/>
        </p:spPr>
        <p:txBody>
          <a:bodyPr wrap="none" rtlCol="0">
            <a:spAutoFit/>
          </a:bodyPr>
          <a:lstStyle/>
          <a:p>
            <a:endParaRPr kumimoji="1" lang="ja-JP" altLang="en-US"/>
          </a:p>
        </p:txBody>
      </p:sp>
      <p:sp>
        <p:nvSpPr>
          <p:cNvPr id="10" name="テキスト ボックス 9">
            <a:extLst>
              <a:ext uri="{FF2B5EF4-FFF2-40B4-BE49-F238E27FC236}">
                <a16:creationId xmlns:a16="http://schemas.microsoft.com/office/drawing/2014/main" id="{7324E41E-3866-E048-AA35-05280DE458D9}"/>
              </a:ext>
            </a:extLst>
          </p:cNvPr>
          <p:cNvSpPr txBox="1"/>
          <p:nvPr/>
        </p:nvSpPr>
        <p:spPr>
          <a:xfrm>
            <a:off x="9525000" y="3158067"/>
            <a:ext cx="184731" cy="369332"/>
          </a:xfrm>
          <a:prstGeom prst="rect">
            <a:avLst/>
          </a:prstGeom>
          <a:noFill/>
        </p:spPr>
        <p:txBody>
          <a:bodyPr wrap="none" rtlCol="0">
            <a:spAutoFit/>
          </a:bodyPr>
          <a:lstStyle/>
          <a:p>
            <a:endParaRPr kumimoji="1" lang="ja-JP" altLang="en-US"/>
          </a:p>
        </p:txBody>
      </p:sp>
      <p:sp>
        <p:nvSpPr>
          <p:cNvPr id="17" name="テキスト ボックス 16">
            <a:extLst>
              <a:ext uri="{FF2B5EF4-FFF2-40B4-BE49-F238E27FC236}">
                <a16:creationId xmlns:a16="http://schemas.microsoft.com/office/drawing/2014/main" id="{588061B6-B227-F945-9FD3-54E55A954891}"/>
              </a:ext>
            </a:extLst>
          </p:cNvPr>
          <p:cNvSpPr txBox="1"/>
          <p:nvPr/>
        </p:nvSpPr>
        <p:spPr>
          <a:xfrm>
            <a:off x="8390467" y="7332133"/>
            <a:ext cx="184731" cy="369332"/>
          </a:xfrm>
          <a:prstGeom prst="rect">
            <a:avLst/>
          </a:prstGeom>
          <a:noFill/>
        </p:spPr>
        <p:txBody>
          <a:bodyPr wrap="none" rtlCol="0">
            <a:spAutoFit/>
          </a:bodyPr>
          <a:lstStyle/>
          <a:p>
            <a:endParaRPr kumimoji="1" lang="ja-JP" altLang="en-US"/>
          </a:p>
        </p:txBody>
      </p:sp>
      <p:sp>
        <p:nvSpPr>
          <p:cNvPr id="18" name="テキスト ボックス 17">
            <a:extLst>
              <a:ext uri="{FF2B5EF4-FFF2-40B4-BE49-F238E27FC236}">
                <a16:creationId xmlns:a16="http://schemas.microsoft.com/office/drawing/2014/main" id="{B7B904E5-64B7-744A-9CEE-65B9899ED486}"/>
              </a:ext>
            </a:extLst>
          </p:cNvPr>
          <p:cNvSpPr txBox="1"/>
          <p:nvPr/>
        </p:nvSpPr>
        <p:spPr>
          <a:xfrm>
            <a:off x="8017933" y="-736600"/>
            <a:ext cx="184731" cy="369332"/>
          </a:xfrm>
          <a:prstGeom prst="rect">
            <a:avLst/>
          </a:prstGeom>
          <a:noFill/>
        </p:spPr>
        <p:txBody>
          <a:bodyPr wrap="none" rtlCol="0">
            <a:spAutoFit/>
          </a:bodyPr>
          <a:lstStyle/>
          <a:p>
            <a:endParaRPr kumimoji="1" lang="ja-JP" altLang="en-US"/>
          </a:p>
        </p:txBody>
      </p:sp>
      <p:cxnSp>
        <p:nvCxnSpPr>
          <p:cNvPr id="47" name="直線コネクタ 46">
            <a:extLst>
              <a:ext uri="{FF2B5EF4-FFF2-40B4-BE49-F238E27FC236}">
                <a16:creationId xmlns:a16="http://schemas.microsoft.com/office/drawing/2014/main" id="{06F736AD-50A3-9946-BE09-78B049790D86}"/>
              </a:ext>
            </a:extLst>
          </p:cNvPr>
          <p:cNvCxnSpPr>
            <a:cxnSpLocks/>
            <a:stCxn id="48" idx="3"/>
          </p:cNvCxnSpPr>
          <p:nvPr/>
        </p:nvCxnSpPr>
        <p:spPr>
          <a:xfrm>
            <a:off x="933347" y="5145172"/>
            <a:ext cx="3560089" cy="12701"/>
          </a:xfrm>
          <a:prstGeom prst="line">
            <a:avLst/>
          </a:prstGeom>
          <a:ln w="9525">
            <a:solidFill>
              <a:schemeClr val="bg2">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48" name="テキスト ボックス 47">
            <a:extLst>
              <a:ext uri="{FF2B5EF4-FFF2-40B4-BE49-F238E27FC236}">
                <a16:creationId xmlns:a16="http://schemas.microsoft.com/office/drawing/2014/main" id="{E2DC50B7-FC9D-9741-AB3D-886576F41BF6}"/>
              </a:ext>
            </a:extLst>
          </p:cNvPr>
          <p:cNvSpPr txBox="1"/>
          <p:nvPr/>
        </p:nvSpPr>
        <p:spPr>
          <a:xfrm>
            <a:off x="485901" y="5029756"/>
            <a:ext cx="447446" cy="230832"/>
          </a:xfrm>
          <a:prstGeom prst="rect">
            <a:avLst/>
          </a:prstGeom>
          <a:noFill/>
        </p:spPr>
        <p:txBody>
          <a:bodyPr wrap="square" rtlCol="0">
            <a:spAutoFit/>
          </a:bodyPr>
          <a:lstStyle/>
          <a:p>
            <a:r>
              <a:rPr lang="ja-JP" altLang="en-US" sz="900">
                <a:latin typeface="Meiryo UI" panose="020B0604030504040204" pitchFamily="34" charset="-128"/>
                <a:ea typeface="Meiryo UI" panose="020B0604030504040204" pitchFamily="34" charset="-128"/>
              </a:rPr>
              <a:t>仕様</a:t>
            </a:r>
          </a:p>
        </p:txBody>
      </p:sp>
      <p:sp>
        <p:nvSpPr>
          <p:cNvPr id="49" name="テキスト ボックス 48">
            <a:extLst>
              <a:ext uri="{FF2B5EF4-FFF2-40B4-BE49-F238E27FC236}">
                <a16:creationId xmlns:a16="http://schemas.microsoft.com/office/drawing/2014/main" id="{A01A4F1A-EF54-BF4E-99FC-739CD6DF617E}"/>
              </a:ext>
            </a:extLst>
          </p:cNvPr>
          <p:cNvSpPr txBox="1"/>
          <p:nvPr/>
        </p:nvSpPr>
        <p:spPr>
          <a:xfrm>
            <a:off x="296332" y="658339"/>
            <a:ext cx="855576" cy="276999"/>
          </a:xfrm>
          <a:prstGeom prst="rect">
            <a:avLst/>
          </a:prstGeom>
          <a:noFill/>
        </p:spPr>
        <p:txBody>
          <a:bodyPr wrap="square" rtlCol="0">
            <a:spAutoFit/>
          </a:bodyPr>
          <a:lstStyle/>
          <a:p>
            <a:pPr algn="ctr"/>
            <a:r>
              <a:rPr kumimoji="1" lang="en-US" altLang="ja-JP" sz="1200" dirty="0">
                <a:solidFill>
                  <a:schemeClr val="bg1"/>
                </a:solidFill>
                <a:latin typeface="Meiryo UI" panose="020B0604030504040204" pitchFamily="34" charset="-128"/>
                <a:ea typeface="Meiryo UI" panose="020B0604030504040204" pitchFamily="34" charset="-128"/>
              </a:rPr>
              <a:t>【</a:t>
            </a:r>
            <a:r>
              <a:rPr kumimoji="1" lang="ja-JP" altLang="en-US" sz="1200">
                <a:solidFill>
                  <a:schemeClr val="bg1"/>
                </a:solidFill>
                <a:latin typeface="Meiryo UI" panose="020B0604030504040204" pitchFamily="34" charset="-128"/>
                <a:ea typeface="Meiryo UI" panose="020B0604030504040204" pitchFamily="34" charset="-128"/>
              </a:rPr>
              <a:t>提案書</a:t>
            </a:r>
            <a:r>
              <a:rPr kumimoji="1" lang="en-US" altLang="ja-JP" sz="1200" dirty="0">
                <a:solidFill>
                  <a:schemeClr val="bg1"/>
                </a:solidFill>
                <a:latin typeface="Meiryo UI" panose="020B0604030504040204" pitchFamily="34" charset="-128"/>
                <a:ea typeface="Meiryo UI" panose="020B0604030504040204" pitchFamily="34" charset="-128"/>
              </a:rPr>
              <a:t>】</a:t>
            </a:r>
            <a:endParaRPr kumimoji="1" lang="ja-JP" altLang="en-US" sz="1200">
              <a:solidFill>
                <a:schemeClr val="bg1"/>
              </a:solidFill>
              <a:latin typeface="Meiryo UI" panose="020B0604030504040204" pitchFamily="34" charset="-128"/>
              <a:ea typeface="Meiryo UI" panose="020B0604030504040204" pitchFamily="34" charset="-128"/>
            </a:endParaRPr>
          </a:p>
        </p:txBody>
      </p:sp>
      <p:sp>
        <p:nvSpPr>
          <p:cNvPr id="52" name="テキスト ボックス 51">
            <a:extLst>
              <a:ext uri="{FF2B5EF4-FFF2-40B4-BE49-F238E27FC236}">
                <a16:creationId xmlns:a16="http://schemas.microsoft.com/office/drawing/2014/main" id="{666EFAC9-FA87-8F4E-97A7-2098EF99A221}"/>
              </a:ext>
            </a:extLst>
          </p:cNvPr>
          <p:cNvSpPr txBox="1"/>
          <p:nvPr/>
        </p:nvSpPr>
        <p:spPr>
          <a:xfrm>
            <a:off x="5932095" y="1422052"/>
            <a:ext cx="2917065" cy="1903856"/>
          </a:xfrm>
          <a:prstGeom prst="rect">
            <a:avLst/>
          </a:prstGeom>
          <a:noFill/>
        </p:spPr>
        <p:txBody>
          <a:bodyPr wrap="square" lIns="0" tIns="46800" rIns="0" spcCol="360000" rtlCol="0">
            <a:spAutoFit/>
          </a:bodyPr>
          <a:lstStyle/>
          <a:p>
            <a:pPr algn="just">
              <a:lnSpc>
                <a:spcPts val="2400"/>
              </a:lnSpc>
            </a:pPr>
            <a:r>
              <a:rPr lang="ja-JP" altLang="en-US" sz="1600">
                <a:latin typeface="Meiryo UI" panose="020B0604030504040204" pitchFamily="34" charset="-128"/>
                <a:ea typeface="Meiryo UI" panose="020B0604030504040204" pitchFamily="34" charset="-128"/>
              </a:rPr>
              <a:t>冷凍庫に入れて冷やしてから開封し使用するタイプの冷感タオル。スポーツ系やアウトドア系イベント、また夏場の野外フェス等におすすめです。また風邪の発熱の際などにも利用可能。 </a:t>
            </a:r>
            <a:endParaRPr lang="en-US" altLang="ja-JP" sz="1600" dirty="0">
              <a:latin typeface="Meiryo UI" panose="020B0604030504040204" pitchFamily="34" charset="-128"/>
              <a:ea typeface="Meiryo UI" panose="020B0604030504040204" pitchFamily="34" charset="-128"/>
            </a:endParaRPr>
          </a:p>
        </p:txBody>
      </p:sp>
      <p:sp>
        <p:nvSpPr>
          <p:cNvPr id="51" name="円/楕円 50">
            <a:extLst>
              <a:ext uri="{FF2B5EF4-FFF2-40B4-BE49-F238E27FC236}">
                <a16:creationId xmlns:a16="http://schemas.microsoft.com/office/drawing/2014/main" id="{29EEA60A-1EDB-A44B-893A-3A7C8D5D51EA}"/>
              </a:ext>
            </a:extLst>
          </p:cNvPr>
          <p:cNvSpPr/>
          <p:nvPr/>
        </p:nvSpPr>
        <p:spPr>
          <a:xfrm>
            <a:off x="5035845" y="534447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テキスト ボックス 52">
            <a:extLst>
              <a:ext uri="{FF2B5EF4-FFF2-40B4-BE49-F238E27FC236}">
                <a16:creationId xmlns:a16="http://schemas.microsoft.com/office/drawing/2014/main" id="{55C042B5-BEB6-154E-9A0F-527D7515FFDC}"/>
              </a:ext>
            </a:extLst>
          </p:cNvPr>
          <p:cNvSpPr txBox="1"/>
          <p:nvPr/>
        </p:nvSpPr>
        <p:spPr>
          <a:xfrm>
            <a:off x="5035210" y="5569140"/>
            <a:ext cx="739603"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お見積</a:t>
            </a:r>
          </a:p>
        </p:txBody>
      </p:sp>
      <p:cxnSp>
        <p:nvCxnSpPr>
          <p:cNvPr id="55" name="直線コネクタ 54">
            <a:extLst>
              <a:ext uri="{FF2B5EF4-FFF2-40B4-BE49-F238E27FC236}">
                <a16:creationId xmlns:a16="http://schemas.microsoft.com/office/drawing/2014/main" id="{E3841400-EED2-C34D-BCDD-C3006CC8563F}"/>
              </a:ext>
            </a:extLst>
          </p:cNvPr>
          <p:cNvCxnSpPr>
            <a:cxnSpLocks/>
          </p:cNvCxnSpPr>
          <p:nvPr/>
        </p:nvCxnSpPr>
        <p:spPr>
          <a:xfrm>
            <a:off x="5880100" y="3785632"/>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grpSp>
        <p:nvGrpSpPr>
          <p:cNvPr id="58" name="グループ化 57">
            <a:extLst>
              <a:ext uri="{FF2B5EF4-FFF2-40B4-BE49-F238E27FC236}">
                <a16:creationId xmlns:a16="http://schemas.microsoft.com/office/drawing/2014/main" id="{C8880407-59E8-D744-B368-C4DF6A8E994D}"/>
              </a:ext>
            </a:extLst>
          </p:cNvPr>
          <p:cNvGrpSpPr/>
          <p:nvPr/>
        </p:nvGrpSpPr>
        <p:grpSpPr>
          <a:xfrm>
            <a:off x="5042402" y="3830871"/>
            <a:ext cx="739603" cy="739603"/>
            <a:chOff x="5042402" y="3087009"/>
            <a:chExt cx="739603" cy="739603"/>
          </a:xfrm>
        </p:grpSpPr>
        <p:sp>
          <p:nvSpPr>
            <p:cNvPr id="59" name="円/楕円 58">
              <a:extLst>
                <a:ext uri="{FF2B5EF4-FFF2-40B4-BE49-F238E27FC236}">
                  <a16:creationId xmlns:a16="http://schemas.microsoft.com/office/drawing/2014/main" id="{C67052A6-1156-D442-9D47-A2227E7B96FF}"/>
                </a:ext>
              </a:extLst>
            </p:cNvPr>
            <p:cNvSpPr/>
            <p:nvPr/>
          </p:nvSpPr>
          <p:spPr>
            <a:xfrm>
              <a:off x="5042402" y="308700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テキスト ボックス 59">
              <a:extLst>
                <a:ext uri="{FF2B5EF4-FFF2-40B4-BE49-F238E27FC236}">
                  <a16:creationId xmlns:a16="http://schemas.microsoft.com/office/drawing/2014/main" id="{C46DE592-F853-384F-90D2-3DA64C10996F}"/>
                </a:ext>
              </a:extLst>
            </p:cNvPr>
            <p:cNvSpPr txBox="1"/>
            <p:nvPr/>
          </p:nvSpPr>
          <p:spPr>
            <a:xfrm>
              <a:off x="5135150" y="3321734"/>
              <a:ext cx="569710"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納期</a:t>
              </a:r>
            </a:p>
          </p:txBody>
        </p:sp>
      </p:grpSp>
      <p:cxnSp>
        <p:nvCxnSpPr>
          <p:cNvPr id="61" name="直線コネクタ 60">
            <a:extLst>
              <a:ext uri="{FF2B5EF4-FFF2-40B4-BE49-F238E27FC236}">
                <a16:creationId xmlns:a16="http://schemas.microsoft.com/office/drawing/2014/main" id="{44FD12B9-01EA-6045-91B8-6A6C4B42426B}"/>
              </a:ext>
            </a:extLst>
          </p:cNvPr>
          <p:cNvCxnSpPr>
            <a:cxnSpLocks/>
          </p:cNvCxnSpPr>
          <p:nvPr/>
        </p:nvCxnSpPr>
        <p:spPr>
          <a:xfrm>
            <a:off x="5880100" y="4987421"/>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sp>
        <p:nvSpPr>
          <p:cNvPr id="62" name="テキスト ボックス 61">
            <a:extLst>
              <a:ext uri="{FF2B5EF4-FFF2-40B4-BE49-F238E27FC236}">
                <a16:creationId xmlns:a16="http://schemas.microsoft.com/office/drawing/2014/main" id="{43EEDBA3-5917-5749-A207-0D444DDE7256}"/>
              </a:ext>
            </a:extLst>
          </p:cNvPr>
          <p:cNvSpPr txBox="1"/>
          <p:nvPr/>
        </p:nvSpPr>
        <p:spPr>
          <a:xfrm>
            <a:off x="6071111" y="4206067"/>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納期スペース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63" name="テキスト ボックス 62">
            <a:extLst>
              <a:ext uri="{FF2B5EF4-FFF2-40B4-BE49-F238E27FC236}">
                <a16:creationId xmlns:a16="http://schemas.microsoft.com/office/drawing/2014/main" id="{7C84D0BA-2D0E-1A41-A9F4-073730B0C0B4}"/>
              </a:ext>
            </a:extLst>
          </p:cNvPr>
          <p:cNvSpPr txBox="1"/>
          <p:nvPr/>
        </p:nvSpPr>
        <p:spPr>
          <a:xfrm>
            <a:off x="6071111" y="5565834"/>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お見積りスペース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2" name="テキスト ボックス 1">
            <a:extLst>
              <a:ext uri="{FF2B5EF4-FFF2-40B4-BE49-F238E27FC236}">
                <a16:creationId xmlns:a16="http://schemas.microsoft.com/office/drawing/2014/main" id="{8E281DBF-8DD7-8944-B461-C25086974C88}"/>
              </a:ext>
            </a:extLst>
          </p:cNvPr>
          <p:cNvSpPr txBox="1"/>
          <p:nvPr/>
        </p:nvSpPr>
        <p:spPr>
          <a:xfrm>
            <a:off x="8007178" y="-148281"/>
            <a:ext cx="184731" cy="369332"/>
          </a:xfrm>
          <a:prstGeom prst="rect">
            <a:avLst/>
          </a:prstGeom>
          <a:noFill/>
        </p:spPr>
        <p:txBody>
          <a:bodyPr wrap="none" rtlCol="0">
            <a:spAutoFit/>
          </a:bodyPr>
          <a:lstStyle/>
          <a:p>
            <a:endParaRPr kumimoji="1" lang="ja-JP" altLang="en-US"/>
          </a:p>
        </p:txBody>
      </p:sp>
      <p:pic>
        <p:nvPicPr>
          <p:cNvPr id="31" name="図 30">
            <a:extLst>
              <a:ext uri="{FF2B5EF4-FFF2-40B4-BE49-F238E27FC236}">
                <a16:creationId xmlns:a16="http://schemas.microsoft.com/office/drawing/2014/main" id="{16DB447F-83D9-D14D-8AA2-872E9E9D5071}"/>
              </a:ext>
            </a:extLst>
          </p:cNvPr>
          <p:cNvPicPr>
            <a:picLocks noChangeAspect="1"/>
          </p:cNvPicPr>
          <p:nvPr/>
        </p:nvPicPr>
        <p:blipFill>
          <a:blip r:embed="rId5"/>
          <a:stretch>
            <a:fillRect/>
          </a:stretch>
        </p:blipFill>
        <p:spPr>
          <a:xfrm>
            <a:off x="1341922" y="1367722"/>
            <a:ext cx="2020811" cy="3406258"/>
          </a:xfrm>
          <a:prstGeom prst="rect">
            <a:avLst/>
          </a:prstGeom>
        </p:spPr>
      </p:pic>
    </p:spTree>
    <p:extLst>
      <p:ext uri="{BB962C8B-B14F-4D97-AF65-F5344CB8AC3E}">
        <p14:creationId xmlns:p14="http://schemas.microsoft.com/office/powerpoint/2010/main" val="316179865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2" name="図 71">
            <a:extLst>
              <a:ext uri="{FF2B5EF4-FFF2-40B4-BE49-F238E27FC236}">
                <a16:creationId xmlns:a16="http://schemas.microsoft.com/office/drawing/2014/main" id="{AB6F10ED-C870-C69A-5856-6A3032CDAD72}"/>
              </a:ext>
            </a:extLst>
          </p:cNvPr>
          <p:cNvPicPr>
            <a:picLocks noChangeAspect="1"/>
          </p:cNvPicPr>
          <p:nvPr/>
        </p:nvPicPr>
        <p:blipFill>
          <a:blip r:embed="rId3"/>
          <a:stretch>
            <a:fillRect/>
          </a:stretch>
        </p:blipFill>
        <p:spPr>
          <a:xfrm>
            <a:off x="5074259" y="4646846"/>
            <a:ext cx="719390" cy="792549"/>
          </a:xfrm>
          <a:prstGeom prst="rect">
            <a:avLst/>
          </a:prstGeom>
        </p:spPr>
      </p:pic>
      <p:pic>
        <p:nvPicPr>
          <p:cNvPr id="71" name="図 70">
            <a:extLst>
              <a:ext uri="{FF2B5EF4-FFF2-40B4-BE49-F238E27FC236}">
                <a16:creationId xmlns:a16="http://schemas.microsoft.com/office/drawing/2014/main" id="{4D22B16B-65FB-3558-A041-6DBBD059CB6F}"/>
              </a:ext>
            </a:extLst>
          </p:cNvPr>
          <p:cNvPicPr>
            <a:picLocks noChangeAspect="1"/>
          </p:cNvPicPr>
          <p:nvPr/>
        </p:nvPicPr>
        <p:blipFill>
          <a:blip r:embed="rId4"/>
          <a:stretch>
            <a:fillRect/>
          </a:stretch>
        </p:blipFill>
        <p:spPr>
          <a:xfrm>
            <a:off x="5082933" y="3118957"/>
            <a:ext cx="707197" cy="816935"/>
          </a:xfrm>
          <a:prstGeom prst="rect">
            <a:avLst/>
          </a:prstGeom>
        </p:spPr>
      </p:pic>
      <p:sp>
        <p:nvSpPr>
          <p:cNvPr id="3" name="テキスト ボックス 2">
            <a:extLst>
              <a:ext uri="{FF2B5EF4-FFF2-40B4-BE49-F238E27FC236}">
                <a16:creationId xmlns:a16="http://schemas.microsoft.com/office/drawing/2014/main" id="{4CA50E79-0AEB-4A45-90DE-1EBFEF4913AE}"/>
              </a:ext>
            </a:extLst>
          </p:cNvPr>
          <p:cNvSpPr txBox="1"/>
          <p:nvPr/>
        </p:nvSpPr>
        <p:spPr>
          <a:xfrm>
            <a:off x="1098699" y="596421"/>
            <a:ext cx="7750462" cy="400110"/>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車の窓用 撥水シート</a:t>
            </a:r>
          </a:p>
        </p:txBody>
      </p:sp>
      <p:sp>
        <p:nvSpPr>
          <p:cNvPr id="54" name="テキスト ボックス 53">
            <a:extLst>
              <a:ext uri="{FF2B5EF4-FFF2-40B4-BE49-F238E27FC236}">
                <a16:creationId xmlns:a16="http://schemas.microsoft.com/office/drawing/2014/main" id="{DB95C43C-93E8-974D-BE0B-E4B52F6953E9}"/>
              </a:ext>
            </a:extLst>
          </p:cNvPr>
          <p:cNvSpPr txBox="1"/>
          <p:nvPr/>
        </p:nvSpPr>
        <p:spPr>
          <a:xfrm>
            <a:off x="485900" y="5252121"/>
            <a:ext cx="4140913" cy="510012"/>
          </a:xfrm>
          <a:prstGeom prst="rect">
            <a:avLst/>
          </a:prstGeom>
          <a:noFill/>
        </p:spPr>
        <p:txBody>
          <a:bodyPr wrap="square" lIns="90000" tIns="46800" rIns="0" bIns="46800" rtlCol="0">
            <a:spAutoFit/>
          </a:bodyPr>
          <a:lstStyle/>
          <a:p>
            <a:r>
              <a:rPr lang="ja-JP" altLang="en-US" sz="900" dirty="0">
                <a:latin typeface="Meiryo UI" panose="020B0604030504040204" pitchFamily="34" charset="-128"/>
                <a:ea typeface="Meiryo UI" panose="020B0604030504040204" pitchFamily="34" charset="-128"/>
              </a:rPr>
              <a:t>素材：不織布</a:t>
            </a:r>
          </a:p>
          <a:p>
            <a:r>
              <a:rPr lang="ja-JP" altLang="en-US" sz="900" dirty="0">
                <a:latin typeface="Meiryo UI" panose="020B0604030504040204" pitchFamily="34" charset="-128"/>
                <a:ea typeface="Meiryo UI" panose="020B0604030504040204" pitchFamily="34" charset="-128"/>
              </a:rPr>
              <a:t>サイズ：横</a:t>
            </a:r>
            <a:r>
              <a:rPr lang="en-US" altLang="ja-JP" sz="900" dirty="0">
                <a:latin typeface="Meiryo UI" panose="020B0604030504040204" pitchFamily="34" charset="-128"/>
                <a:ea typeface="Meiryo UI" panose="020B0604030504040204" pitchFamily="34" charset="-128"/>
              </a:rPr>
              <a:t>135×</a:t>
            </a:r>
            <a:r>
              <a:rPr lang="ja-JP" altLang="en-US" sz="900" dirty="0">
                <a:latin typeface="Meiryo UI" panose="020B0604030504040204" pitchFamily="34" charset="-128"/>
                <a:ea typeface="Meiryo UI" panose="020B0604030504040204" pitchFamily="34" charset="-128"/>
              </a:rPr>
              <a:t>縦</a:t>
            </a:r>
            <a:r>
              <a:rPr lang="en-US" altLang="ja-JP" sz="900" dirty="0">
                <a:latin typeface="Meiryo UI" panose="020B0604030504040204" pitchFamily="34" charset="-128"/>
                <a:ea typeface="Meiryo UI" panose="020B0604030504040204" pitchFamily="34" charset="-128"/>
              </a:rPr>
              <a:t>×70mm</a:t>
            </a:r>
            <a:r>
              <a:rPr lang="ja-JP" altLang="en-US" sz="900" dirty="0">
                <a:latin typeface="Meiryo UI" panose="020B0604030504040204" pitchFamily="34" charset="-128"/>
                <a:ea typeface="Meiryo UI" panose="020B0604030504040204" pitchFamily="34" charset="-128"/>
              </a:rPr>
              <a:t>（紙：</a:t>
            </a:r>
            <a:r>
              <a:rPr lang="en-US" altLang="ja-JP" sz="900" dirty="0">
                <a:latin typeface="Meiryo UI" panose="020B0604030504040204" pitchFamily="34" charset="-128"/>
                <a:ea typeface="Meiryo UI" panose="020B0604030504040204" pitchFamily="34" charset="-128"/>
              </a:rPr>
              <a:t>150×200mm</a:t>
            </a:r>
            <a:r>
              <a:rPr lang="ja-JP" altLang="en-US" sz="900" dirty="0">
                <a:latin typeface="Meiryo UI" panose="020B0604030504040204" pitchFamily="34" charset="-128"/>
                <a:ea typeface="Meiryo UI" panose="020B0604030504040204" pitchFamily="34" charset="-128"/>
              </a:rPr>
              <a:t>）</a:t>
            </a:r>
          </a:p>
          <a:p>
            <a:r>
              <a:rPr lang="ja-JP" altLang="en-US" sz="900" dirty="0">
                <a:latin typeface="Meiryo UI" panose="020B0604030504040204" pitchFamily="34" charset="-128"/>
                <a:ea typeface="Meiryo UI" panose="020B0604030504040204" pitchFamily="34" charset="-128"/>
              </a:rPr>
              <a:t>備考：枚数：</a:t>
            </a:r>
            <a:r>
              <a:rPr lang="en-US" altLang="ja-JP" sz="900" dirty="0">
                <a:latin typeface="Meiryo UI" panose="020B0604030504040204" pitchFamily="34" charset="-128"/>
                <a:ea typeface="Meiryo UI" panose="020B0604030504040204" pitchFamily="34" charset="-128"/>
              </a:rPr>
              <a:t>5</a:t>
            </a:r>
            <a:r>
              <a:rPr lang="ja-JP" altLang="en-US" sz="900" dirty="0">
                <a:latin typeface="Meiryo UI" panose="020B0604030504040204" pitchFamily="34" charset="-128"/>
                <a:ea typeface="Meiryo UI" panose="020B0604030504040204" pitchFamily="34" charset="-128"/>
              </a:rPr>
              <a:t>枚入り </a:t>
            </a:r>
            <a:endParaRPr lang="en-US" altLang="ja-JP" sz="900" dirty="0">
              <a:latin typeface="Meiryo UI" panose="020B0604030504040204" pitchFamily="34" charset="-128"/>
              <a:ea typeface="Meiryo UI" panose="020B0604030504040204" pitchFamily="34" charset="-128"/>
            </a:endParaRPr>
          </a:p>
        </p:txBody>
      </p:sp>
      <p:sp>
        <p:nvSpPr>
          <p:cNvPr id="9" name="円/楕円 8">
            <a:extLst>
              <a:ext uri="{FF2B5EF4-FFF2-40B4-BE49-F238E27FC236}">
                <a16:creationId xmlns:a16="http://schemas.microsoft.com/office/drawing/2014/main" id="{5071E141-4680-1C45-8E9F-3E48DC46BD1C}"/>
              </a:ext>
            </a:extLst>
          </p:cNvPr>
          <p:cNvSpPr/>
          <p:nvPr/>
        </p:nvSpPr>
        <p:spPr>
          <a:xfrm>
            <a:off x="5035845" y="1268518"/>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4"/>
              </a:solidFill>
            </a:endParaRPr>
          </a:p>
        </p:txBody>
      </p:sp>
      <p:sp>
        <p:nvSpPr>
          <p:cNvPr id="43" name="テキスト ボックス 42">
            <a:extLst>
              <a:ext uri="{FF2B5EF4-FFF2-40B4-BE49-F238E27FC236}">
                <a16:creationId xmlns:a16="http://schemas.microsoft.com/office/drawing/2014/main" id="{C679F590-1798-F145-B307-DE0B7159F3E6}"/>
              </a:ext>
            </a:extLst>
          </p:cNvPr>
          <p:cNvSpPr txBox="1"/>
          <p:nvPr/>
        </p:nvSpPr>
        <p:spPr>
          <a:xfrm>
            <a:off x="5035210" y="1496155"/>
            <a:ext cx="739603" cy="323165"/>
          </a:xfrm>
          <a:prstGeom prst="rect">
            <a:avLst/>
          </a:prstGeom>
          <a:noFill/>
        </p:spPr>
        <p:txBody>
          <a:bodyPr wrap="square" rtlCol="0">
            <a:spAutoFit/>
          </a:bodyPr>
          <a:lstStyle/>
          <a:p>
            <a:pPr algn="ctr"/>
            <a:r>
              <a:rPr kumimoji="1" lang="ja-JP" altLang="en-US" sz="1500">
                <a:solidFill>
                  <a:schemeClr val="accent1">
                    <a:lumMod val="50000"/>
                  </a:schemeClr>
                </a:solidFill>
                <a:latin typeface="Meiryo UI" panose="020B0604030504040204" pitchFamily="34" charset="-128"/>
                <a:ea typeface="Meiryo UI" panose="020B0604030504040204" pitchFamily="34" charset="-128"/>
              </a:rPr>
              <a:t>特徴</a:t>
            </a:r>
          </a:p>
        </p:txBody>
      </p:sp>
      <p:cxnSp>
        <p:nvCxnSpPr>
          <p:cNvPr id="47" name="直線コネクタ 46">
            <a:extLst>
              <a:ext uri="{FF2B5EF4-FFF2-40B4-BE49-F238E27FC236}">
                <a16:creationId xmlns:a16="http://schemas.microsoft.com/office/drawing/2014/main" id="{06F736AD-50A3-9946-BE09-78B049790D86}"/>
              </a:ext>
            </a:extLst>
          </p:cNvPr>
          <p:cNvCxnSpPr>
            <a:cxnSpLocks/>
            <a:stCxn id="48" idx="3"/>
          </p:cNvCxnSpPr>
          <p:nvPr/>
        </p:nvCxnSpPr>
        <p:spPr>
          <a:xfrm>
            <a:off x="933347" y="5145172"/>
            <a:ext cx="3560089" cy="12701"/>
          </a:xfrm>
          <a:prstGeom prst="line">
            <a:avLst/>
          </a:prstGeom>
          <a:ln w="9525">
            <a:solidFill>
              <a:schemeClr val="bg2">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48" name="テキスト ボックス 47">
            <a:extLst>
              <a:ext uri="{FF2B5EF4-FFF2-40B4-BE49-F238E27FC236}">
                <a16:creationId xmlns:a16="http://schemas.microsoft.com/office/drawing/2014/main" id="{E2DC50B7-FC9D-9741-AB3D-886576F41BF6}"/>
              </a:ext>
            </a:extLst>
          </p:cNvPr>
          <p:cNvSpPr txBox="1"/>
          <p:nvPr/>
        </p:nvSpPr>
        <p:spPr>
          <a:xfrm>
            <a:off x="485901" y="5029756"/>
            <a:ext cx="447446" cy="230832"/>
          </a:xfrm>
          <a:prstGeom prst="rect">
            <a:avLst/>
          </a:prstGeom>
          <a:noFill/>
        </p:spPr>
        <p:txBody>
          <a:bodyPr wrap="square" rtlCol="0">
            <a:spAutoFit/>
          </a:bodyPr>
          <a:lstStyle/>
          <a:p>
            <a:r>
              <a:rPr lang="ja-JP" altLang="en-US" sz="900">
                <a:latin typeface="Meiryo UI" panose="020B0604030504040204" pitchFamily="34" charset="-128"/>
                <a:ea typeface="Meiryo UI" panose="020B0604030504040204" pitchFamily="34" charset="-128"/>
              </a:rPr>
              <a:t>仕様</a:t>
            </a:r>
          </a:p>
        </p:txBody>
      </p:sp>
      <p:sp>
        <p:nvSpPr>
          <p:cNvPr id="49" name="テキスト ボックス 48">
            <a:extLst>
              <a:ext uri="{FF2B5EF4-FFF2-40B4-BE49-F238E27FC236}">
                <a16:creationId xmlns:a16="http://schemas.microsoft.com/office/drawing/2014/main" id="{A01A4F1A-EF54-BF4E-99FC-739CD6DF617E}"/>
              </a:ext>
            </a:extLst>
          </p:cNvPr>
          <p:cNvSpPr txBox="1"/>
          <p:nvPr/>
        </p:nvSpPr>
        <p:spPr>
          <a:xfrm>
            <a:off x="296332" y="658339"/>
            <a:ext cx="855576" cy="276999"/>
          </a:xfrm>
          <a:prstGeom prst="rect">
            <a:avLst/>
          </a:prstGeom>
          <a:noFill/>
        </p:spPr>
        <p:txBody>
          <a:bodyPr wrap="square" rtlCol="0">
            <a:spAutoFit/>
          </a:bodyPr>
          <a:lstStyle/>
          <a:p>
            <a:pPr algn="ctr"/>
            <a:r>
              <a:rPr kumimoji="1" lang="en-US" altLang="ja-JP" sz="1200" dirty="0">
                <a:solidFill>
                  <a:schemeClr val="bg1"/>
                </a:solidFill>
                <a:latin typeface="Meiryo UI" panose="020B0604030504040204" pitchFamily="34" charset="-128"/>
                <a:ea typeface="Meiryo UI" panose="020B0604030504040204" pitchFamily="34" charset="-128"/>
              </a:rPr>
              <a:t>【</a:t>
            </a:r>
            <a:r>
              <a:rPr kumimoji="1" lang="ja-JP" altLang="en-US" sz="1200">
                <a:solidFill>
                  <a:schemeClr val="bg1"/>
                </a:solidFill>
                <a:latin typeface="Meiryo UI" panose="020B0604030504040204" pitchFamily="34" charset="-128"/>
                <a:ea typeface="Meiryo UI" panose="020B0604030504040204" pitchFamily="34" charset="-128"/>
              </a:rPr>
              <a:t>提案書</a:t>
            </a:r>
            <a:r>
              <a:rPr kumimoji="1" lang="en-US" altLang="ja-JP" sz="1200" dirty="0">
                <a:solidFill>
                  <a:schemeClr val="bg1"/>
                </a:solidFill>
                <a:latin typeface="Meiryo UI" panose="020B0604030504040204" pitchFamily="34" charset="-128"/>
                <a:ea typeface="Meiryo UI" panose="020B0604030504040204" pitchFamily="34" charset="-128"/>
              </a:rPr>
              <a:t>】</a:t>
            </a:r>
            <a:endParaRPr kumimoji="1" lang="ja-JP" altLang="en-US" sz="1200">
              <a:solidFill>
                <a:schemeClr val="bg1"/>
              </a:solidFill>
              <a:latin typeface="Meiryo UI" panose="020B0604030504040204" pitchFamily="34" charset="-128"/>
              <a:ea typeface="Meiryo UI" panose="020B0604030504040204" pitchFamily="34" charset="-128"/>
            </a:endParaRPr>
          </a:p>
        </p:txBody>
      </p:sp>
      <p:sp>
        <p:nvSpPr>
          <p:cNvPr id="52" name="テキスト ボックス 51">
            <a:extLst>
              <a:ext uri="{FF2B5EF4-FFF2-40B4-BE49-F238E27FC236}">
                <a16:creationId xmlns:a16="http://schemas.microsoft.com/office/drawing/2014/main" id="{666EFAC9-FA87-8F4E-97A7-2098EF99A221}"/>
              </a:ext>
            </a:extLst>
          </p:cNvPr>
          <p:cNvSpPr txBox="1"/>
          <p:nvPr/>
        </p:nvSpPr>
        <p:spPr>
          <a:xfrm>
            <a:off x="5932095" y="1422052"/>
            <a:ext cx="2917065" cy="2224969"/>
          </a:xfrm>
          <a:prstGeom prst="rect">
            <a:avLst/>
          </a:prstGeom>
          <a:noFill/>
        </p:spPr>
        <p:txBody>
          <a:bodyPr wrap="square" lIns="0" tIns="46800" rIns="0" spcCol="360000" rtlCol="0">
            <a:spAutoFit/>
          </a:bodyPr>
          <a:lstStyle/>
          <a:p>
            <a:pPr>
              <a:lnSpc>
                <a:spcPts val="2400"/>
              </a:lnSpc>
            </a:pPr>
            <a:r>
              <a:rPr lang="ja-JP" altLang="en-US" sz="1600" dirty="0"/>
              <a:t>雨天でも安心できる、車窓専用のクリーニング・撥水シート。</a:t>
            </a:r>
            <a:r>
              <a:rPr lang="en-US" altLang="ja-JP" sz="1600" dirty="0"/>
              <a:t>5</a:t>
            </a:r>
            <a:r>
              <a:rPr lang="ja-JP" altLang="en-US" sz="1600" dirty="0"/>
              <a:t>枚入りの使い捨てサイズで、シートで窓を拭くと雨をはじく撥水効果があります。カーディーラーのノベルティグッズに是非。</a:t>
            </a:r>
            <a:endParaRPr lang="en-US" altLang="ja-JP" sz="1600" spc="-100" dirty="0">
              <a:latin typeface="Meiryo UI" panose="020B0604030504040204" pitchFamily="34" charset="-128"/>
              <a:ea typeface="Meiryo UI" panose="020B0604030504040204" pitchFamily="34" charset="-128"/>
            </a:endParaRPr>
          </a:p>
        </p:txBody>
      </p:sp>
      <p:sp>
        <p:nvSpPr>
          <p:cNvPr id="51" name="円/楕円 50">
            <a:extLst>
              <a:ext uri="{FF2B5EF4-FFF2-40B4-BE49-F238E27FC236}">
                <a16:creationId xmlns:a16="http://schemas.microsoft.com/office/drawing/2014/main" id="{29EEA60A-1EDB-A44B-893A-3A7C8D5D51EA}"/>
              </a:ext>
            </a:extLst>
          </p:cNvPr>
          <p:cNvSpPr/>
          <p:nvPr/>
        </p:nvSpPr>
        <p:spPr>
          <a:xfrm>
            <a:off x="5035845" y="534447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テキスト ボックス 52">
            <a:extLst>
              <a:ext uri="{FF2B5EF4-FFF2-40B4-BE49-F238E27FC236}">
                <a16:creationId xmlns:a16="http://schemas.microsoft.com/office/drawing/2014/main" id="{55C042B5-BEB6-154E-9A0F-527D7515FFDC}"/>
              </a:ext>
            </a:extLst>
          </p:cNvPr>
          <p:cNvSpPr txBox="1"/>
          <p:nvPr/>
        </p:nvSpPr>
        <p:spPr>
          <a:xfrm>
            <a:off x="5035210" y="5569140"/>
            <a:ext cx="739603"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お見積</a:t>
            </a:r>
          </a:p>
        </p:txBody>
      </p:sp>
      <p:cxnSp>
        <p:nvCxnSpPr>
          <p:cNvPr id="55" name="直線コネクタ 54">
            <a:extLst>
              <a:ext uri="{FF2B5EF4-FFF2-40B4-BE49-F238E27FC236}">
                <a16:creationId xmlns:a16="http://schemas.microsoft.com/office/drawing/2014/main" id="{E3841400-EED2-C34D-BCDD-C3006CC8563F}"/>
              </a:ext>
            </a:extLst>
          </p:cNvPr>
          <p:cNvCxnSpPr>
            <a:cxnSpLocks/>
          </p:cNvCxnSpPr>
          <p:nvPr/>
        </p:nvCxnSpPr>
        <p:spPr>
          <a:xfrm>
            <a:off x="5880100" y="3785632"/>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grpSp>
        <p:nvGrpSpPr>
          <p:cNvPr id="58" name="グループ化 57">
            <a:extLst>
              <a:ext uri="{FF2B5EF4-FFF2-40B4-BE49-F238E27FC236}">
                <a16:creationId xmlns:a16="http://schemas.microsoft.com/office/drawing/2014/main" id="{C8880407-59E8-D744-B368-C4DF6A8E994D}"/>
              </a:ext>
            </a:extLst>
          </p:cNvPr>
          <p:cNvGrpSpPr/>
          <p:nvPr/>
        </p:nvGrpSpPr>
        <p:grpSpPr>
          <a:xfrm>
            <a:off x="5042402" y="3830871"/>
            <a:ext cx="739603" cy="739603"/>
            <a:chOff x="5042402" y="3087009"/>
            <a:chExt cx="739603" cy="739603"/>
          </a:xfrm>
        </p:grpSpPr>
        <p:sp>
          <p:nvSpPr>
            <p:cNvPr id="59" name="円/楕円 58">
              <a:extLst>
                <a:ext uri="{FF2B5EF4-FFF2-40B4-BE49-F238E27FC236}">
                  <a16:creationId xmlns:a16="http://schemas.microsoft.com/office/drawing/2014/main" id="{C67052A6-1156-D442-9D47-A2227E7B96FF}"/>
                </a:ext>
              </a:extLst>
            </p:cNvPr>
            <p:cNvSpPr/>
            <p:nvPr/>
          </p:nvSpPr>
          <p:spPr>
            <a:xfrm>
              <a:off x="5042402" y="308700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テキスト ボックス 59">
              <a:extLst>
                <a:ext uri="{FF2B5EF4-FFF2-40B4-BE49-F238E27FC236}">
                  <a16:creationId xmlns:a16="http://schemas.microsoft.com/office/drawing/2014/main" id="{C46DE592-F853-384F-90D2-3DA64C10996F}"/>
                </a:ext>
              </a:extLst>
            </p:cNvPr>
            <p:cNvSpPr txBox="1"/>
            <p:nvPr/>
          </p:nvSpPr>
          <p:spPr>
            <a:xfrm>
              <a:off x="5135150" y="3321734"/>
              <a:ext cx="569710"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納期</a:t>
              </a:r>
            </a:p>
          </p:txBody>
        </p:sp>
      </p:grpSp>
      <p:cxnSp>
        <p:nvCxnSpPr>
          <p:cNvPr id="61" name="直線コネクタ 60">
            <a:extLst>
              <a:ext uri="{FF2B5EF4-FFF2-40B4-BE49-F238E27FC236}">
                <a16:creationId xmlns:a16="http://schemas.microsoft.com/office/drawing/2014/main" id="{44FD12B9-01EA-6045-91B8-6A6C4B42426B}"/>
              </a:ext>
            </a:extLst>
          </p:cNvPr>
          <p:cNvCxnSpPr>
            <a:cxnSpLocks/>
          </p:cNvCxnSpPr>
          <p:nvPr/>
        </p:nvCxnSpPr>
        <p:spPr>
          <a:xfrm>
            <a:off x="5880100" y="4987421"/>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sp>
        <p:nvSpPr>
          <p:cNvPr id="62" name="テキスト ボックス 61">
            <a:extLst>
              <a:ext uri="{FF2B5EF4-FFF2-40B4-BE49-F238E27FC236}">
                <a16:creationId xmlns:a16="http://schemas.microsoft.com/office/drawing/2014/main" id="{43EEDBA3-5917-5749-A207-0D444DDE7256}"/>
              </a:ext>
            </a:extLst>
          </p:cNvPr>
          <p:cNvSpPr txBox="1"/>
          <p:nvPr/>
        </p:nvSpPr>
        <p:spPr>
          <a:xfrm>
            <a:off x="6071111" y="4206067"/>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納期スペース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63" name="テキスト ボックス 62">
            <a:extLst>
              <a:ext uri="{FF2B5EF4-FFF2-40B4-BE49-F238E27FC236}">
                <a16:creationId xmlns:a16="http://schemas.microsoft.com/office/drawing/2014/main" id="{7C84D0BA-2D0E-1A41-A9F4-073730B0C0B4}"/>
              </a:ext>
            </a:extLst>
          </p:cNvPr>
          <p:cNvSpPr txBox="1"/>
          <p:nvPr/>
        </p:nvSpPr>
        <p:spPr>
          <a:xfrm>
            <a:off x="6071111" y="5565834"/>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お見積りスペース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pic>
        <p:nvPicPr>
          <p:cNvPr id="6" name="図 5">
            <a:extLst>
              <a:ext uri="{FF2B5EF4-FFF2-40B4-BE49-F238E27FC236}">
                <a16:creationId xmlns:a16="http://schemas.microsoft.com/office/drawing/2014/main" id="{0B476B2A-BA6F-6F13-64E3-3F93671C5BCE}"/>
              </a:ext>
            </a:extLst>
          </p:cNvPr>
          <p:cNvPicPr>
            <a:picLocks noChangeAspect="1"/>
          </p:cNvPicPr>
          <p:nvPr/>
        </p:nvPicPr>
        <p:blipFill>
          <a:blip r:embed="rId5"/>
          <a:stretch>
            <a:fillRect/>
          </a:stretch>
        </p:blipFill>
        <p:spPr>
          <a:xfrm>
            <a:off x="763934" y="1425123"/>
            <a:ext cx="3584843" cy="3584843"/>
          </a:xfrm>
          <a:prstGeom prst="rect">
            <a:avLst/>
          </a:prstGeom>
        </p:spPr>
      </p:pic>
    </p:spTree>
    <p:extLst>
      <p:ext uri="{BB962C8B-B14F-4D97-AF65-F5344CB8AC3E}">
        <p14:creationId xmlns:p14="http://schemas.microsoft.com/office/powerpoint/2010/main" val="46974198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2" name="図 71">
            <a:extLst>
              <a:ext uri="{FF2B5EF4-FFF2-40B4-BE49-F238E27FC236}">
                <a16:creationId xmlns:a16="http://schemas.microsoft.com/office/drawing/2014/main" id="{AB6F10ED-C870-C69A-5856-6A3032CDAD72}"/>
              </a:ext>
            </a:extLst>
          </p:cNvPr>
          <p:cNvPicPr>
            <a:picLocks noChangeAspect="1"/>
          </p:cNvPicPr>
          <p:nvPr/>
        </p:nvPicPr>
        <p:blipFill>
          <a:blip r:embed="rId3"/>
          <a:stretch>
            <a:fillRect/>
          </a:stretch>
        </p:blipFill>
        <p:spPr>
          <a:xfrm>
            <a:off x="5074259" y="4646846"/>
            <a:ext cx="719390" cy="792549"/>
          </a:xfrm>
          <a:prstGeom prst="rect">
            <a:avLst/>
          </a:prstGeom>
        </p:spPr>
      </p:pic>
      <p:pic>
        <p:nvPicPr>
          <p:cNvPr id="71" name="図 70">
            <a:extLst>
              <a:ext uri="{FF2B5EF4-FFF2-40B4-BE49-F238E27FC236}">
                <a16:creationId xmlns:a16="http://schemas.microsoft.com/office/drawing/2014/main" id="{4D22B16B-65FB-3558-A041-6DBBD059CB6F}"/>
              </a:ext>
            </a:extLst>
          </p:cNvPr>
          <p:cNvPicPr>
            <a:picLocks noChangeAspect="1"/>
          </p:cNvPicPr>
          <p:nvPr/>
        </p:nvPicPr>
        <p:blipFill>
          <a:blip r:embed="rId4"/>
          <a:stretch>
            <a:fillRect/>
          </a:stretch>
        </p:blipFill>
        <p:spPr>
          <a:xfrm>
            <a:off x="5082933" y="3118957"/>
            <a:ext cx="707197" cy="816935"/>
          </a:xfrm>
          <a:prstGeom prst="rect">
            <a:avLst/>
          </a:prstGeom>
        </p:spPr>
      </p:pic>
      <p:sp>
        <p:nvSpPr>
          <p:cNvPr id="3" name="テキスト ボックス 2">
            <a:extLst>
              <a:ext uri="{FF2B5EF4-FFF2-40B4-BE49-F238E27FC236}">
                <a16:creationId xmlns:a16="http://schemas.microsoft.com/office/drawing/2014/main" id="{4CA50E79-0AEB-4A45-90DE-1EBFEF4913AE}"/>
              </a:ext>
            </a:extLst>
          </p:cNvPr>
          <p:cNvSpPr txBox="1"/>
          <p:nvPr/>
        </p:nvSpPr>
        <p:spPr>
          <a:xfrm>
            <a:off x="1098699" y="596421"/>
            <a:ext cx="7750462" cy="400110"/>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「ありがとう」救急絆創膏</a:t>
            </a:r>
            <a:r>
              <a:rPr lang="en-US" altLang="ja-JP" sz="2000" dirty="0">
                <a:solidFill>
                  <a:schemeClr val="bg1"/>
                </a:solidFill>
                <a:latin typeface="Meiryo UI" panose="020B0604030504040204" pitchFamily="34" charset="-128"/>
                <a:ea typeface="Meiryo UI" panose="020B0604030504040204" pitchFamily="34" charset="-128"/>
              </a:rPr>
              <a:t>10</a:t>
            </a:r>
            <a:r>
              <a:rPr lang="ja-JP" altLang="en-US" sz="2000" dirty="0">
                <a:solidFill>
                  <a:schemeClr val="bg1"/>
                </a:solidFill>
                <a:latin typeface="Meiryo UI" panose="020B0604030504040204" pitchFamily="34" charset="-128"/>
                <a:ea typeface="Meiryo UI" panose="020B0604030504040204" pitchFamily="34" charset="-128"/>
              </a:rPr>
              <a:t>枚</a:t>
            </a:r>
          </a:p>
        </p:txBody>
      </p:sp>
      <p:sp>
        <p:nvSpPr>
          <p:cNvPr id="54" name="テキスト ボックス 53">
            <a:extLst>
              <a:ext uri="{FF2B5EF4-FFF2-40B4-BE49-F238E27FC236}">
                <a16:creationId xmlns:a16="http://schemas.microsoft.com/office/drawing/2014/main" id="{DB95C43C-93E8-974D-BE0B-E4B52F6953E9}"/>
              </a:ext>
            </a:extLst>
          </p:cNvPr>
          <p:cNvSpPr txBox="1"/>
          <p:nvPr/>
        </p:nvSpPr>
        <p:spPr>
          <a:xfrm>
            <a:off x="485900" y="5252121"/>
            <a:ext cx="4140913" cy="648512"/>
          </a:xfrm>
          <a:prstGeom prst="rect">
            <a:avLst/>
          </a:prstGeom>
          <a:noFill/>
        </p:spPr>
        <p:txBody>
          <a:bodyPr wrap="square" lIns="90000" tIns="46800" rIns="0" bIns="46800" rtlCol="0">
            <a:spAutoFit/>
          </a:bodyPr>
          <a:lstStyle/>
          <a:p>
            <a:r>
              <a:rPr lang="ja-JP" altLang="en-US" sz="900" dirty="0">
                <a:latin typeface="Meiryo UI" panose="020B0604030504040204" pitchFamily="34" charset="-128"/>
                <a:ea typeface="Meiryo UI" panose="020B0604030504040204" pitchFamily="34" charset="-128"/>
              </a:rPr>
              <a:t>素材：</a:t>
            </a:r>
            <a:r>
              <a:rPr lang="en-US" altLang="ja-JP" sz="900" dirty="0">
                <a:latin typeface="Meiryo UI" panose="020B0604030504040204" pitchFamily="34" charset="-128"/>
                <a:ea typeface="Meiryo UI" panose="020B0604030504040204" pitchFamily="34" charset="-128"/>
              </a:rPr>
              <a:t>PVC</a:t>
            </a:r>
          </a:p>
          <a:p>
            <a:r>
              <a:rPr lang="ja-JP" altLang="en-US" sz="900" dirty="0">
                <a:latin typeface="Meiryo UI" panose="020B0604030504040204" pitchFamily="34" charset="-128"/>
                <a:ea typeface="Meiryo UI" panose="020B0604030504040204" pitchFamily="34" charset="-128"/>
              </a:rPr>
              <a:t>包装：化粧箱</a:t>
            </a:r>
          </a:p>
          <a:p>
            <a:r>
              <a:rPr lang="ja-JP" altLang="en-US" sz="900" dirty="0">
                <a:latin typeface="Meiryo UI" panose="020B0604030504040204" pitchFamily="34" charset="-128"/>
                <a:ea typeface="Meiryo UI" panose="020B0604030504040204" pitchFamily="34" charset="-128"/>
              </a:rPr>
              <a:t>生産国：日本</a:t>
            </a:r>
          </a:p>
          <a:p>
            <a:r>
              <a:rPr lang="ja-JP" altLang="en-US" sz="900" dirty="0">
                <a:latin typeface="Meiryo UI" panose="020B0604030504040204" pitchFamily="34" charset="-128"/>
                <a:ea typeface="Meiryo UI" panose="020B0604030504040204" pitchFamily="34" charset="-128"/>
              </a:rPr>
              <a:t>備考：内容量</a:t>
            </a:r>
            <a:r>
              <a:rPr lang="en-US" altLang="ja-JP" sz="900" dirty="0">
                <a:latin typeface="Meiryo UI" panose="020B0604030504040204" pitchFamily="34" charset="-128"/>
                <a:ea typeface="Meiryo UI" panose="020B0604030504040204" pitchFamily="34" charset="-128"/>
              </a:rPr>
              <a:t>/M</a:t>
            </a:r>
            <a:r>
              <a:rPr lang="ja-JP" altLang="en-US" sz="900" dirty="0">
                <a:latin typeface="Meiryo UI" panose="020B0604030504040204" pitchFamily="34" charset="-128"/>
                <a:ea typeface="Meiryo UI" panose="020B0604030504040204" pitchFamily="34" charset="-128"/>
              </a:rPr>
              <a:t>サイズ</a:t>
            </a:r>
            <a:r>
              <a:rPr lang="en-US" altLang="ja-JP" sz="900" dirty="0">
                <a:latin typeface="Meiryo UI" panose="020B0604030504040204" pitchFamily="34" charset="-128"/>
                <a:ea typeface="Meiryo UI" panose="020B0604030504040204" pitchFamily="34" charset="-128"/>
              </a:rPr>
              <a:t>×10 </a:t>
            </a:r>
          </a:p>
        </p:txBody>
      </p:sp>
      <p:sp>
        <p:nvSpPr>
          <p:cNvPr id="9" name="円/楕円 8">
            <a:extLst>
              <a:ext uri="{FF2B5EF4-FFF2-40B4-BE49-F238E27FC236}">
                <a16:creationId xmlns:a16="http://schemas.microsoft.com/office/drawing/2014/main" id="{5071E141-4680-1C45-8E9F-3E48DC46BD1C}"/>
              </a:ext>
            </a:extLst>
          </p:cNvPr>
          <p:cNvSpPr/>
          <p:nvPr/>
        </p:nvSpPr>
        <p:spPr>
          <a:xfrm>
            <a:off x="5035845" y="1268518"/>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4"/>
              </a:solidFill>
            </a:endParaRPr>
          </a:p>
        </p:txBody>
      </p:sp>
      <p:sp>
        <p:nvSpPr>
          <p:cNvPr id="43" name="テキスト ボックス 42">
            <a:extLst>
              <a:ext uri="{FF2B5EF4-FFF2-40B4-BE49-F238E27FC236}">
                <a16:creationId xmlns:a16="http://schemas.microsoft.com/office/drawing/2014/main" id="{C679F590-1798-F145-B307-DE0B7159F3E6}"/>
              </a:ext>
            </a:extLst>
          </p:cNvPr>
          <p:cNvSpPr txBox="1"/>
          <p:nvPr/>
        </p:nvSpPr>
        <p:spPr>
          <a:xfrm>
            <a:off x="5035210" y="1496155"/>
            <a:ext cx="739603" cy="323165"/>
          </a:xfrm>
          <a:prstGeom prst="rect">
            <a:avLst/>
          </a:prstGeom>
          <a:noFill/>
        </p:spPr>
        <p:txBody>
          <a:bodyPr wrap="square" rtlCol="0">
            <a:spAutoFit/>
          </a:bodyPr>
          <a:lstStyle/>
          <a:p>
            <a:pPr algn="ctr"/>
            <a:r>
              <a:rPr kumimoji="1" lang="ja-JP" altLang="en-US" sz="1500">
                <a:solidFill>
                  <a:schemeClr val="accent1">
                    <a:lumMod val="50000"/>
                  </a:schemeClr>
                </a:solidFill>
                <a:latin typeface="Meiryo UI" panose="020B0604030504040204" pitchFamily="34" charset="-128"/>
                <a:ea typeface="Meiryo UI" panose="020B0604030504040204" pitchFamily="34" charset="-128"/>
              </a:rPr>
              <a:t>特徴</a:t>
            </a:r>
          </a:p>
        </p:txBody>
      </p:sp>
      <p:cxnSp>
        <p:nvCxnSpPr>
          <p:cNvPr id="47" name="直線コネクタ 46">
            <a:extLst>
              <a:ext uri="{FF2B5EF4-FFF2-40B4-BE49-F238E27FC236}">
                <a16:creationId xmlns:a16="http://schemas.microsoft.com/office/drawing/2014/main" id="{06F736AD-50A3-9946-BE09-78B049790D86}"/>
              </a:ext>
            </a:extLst>
          </p:cNvPr>
          <p:cNvCxnSpPr>
            <a:cxnSpLocks/>
            <a:stCxn id="48" idx="3"/>
          </p:cNvCxnSpPr>
          <p:nvPr/>
        </p:nvCxnSpPr>
        <p:spPr>
          <a:xfrm>
            <a:off x="933347" y="5145172"/>
            <a:ext cx="3560089" cy="12701"/>
          </a:xfrm>
          <a:prstGeom prst="line">
            <a:avLst/>
          </a:prstGeom>
          <a:ln w="9525">
            <a:solidFill>
              <a:schemeClr val="bg2">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48" name="テキスト ボックス 47">
            <a:extLst>
              <a:ext uri="{FF2B5EF4-FFF2-40B4-BE49-F238E27FC236}">
                <a16:creationId xmlns:a16="http://schemas.microsoft.com/office/drawing/2014/main" id="{E2DC50B7-FC9D-9741-AB3D-886576F41BF6}"/>
              </a:ext>
            </a:extLst>
          </p:cNvPr>
          <p:cNvSpPr txBox="1"/>
          <p:nvPr/>
        </p:nvSpPr>
        <p:spPr>
          <a:xfrm>
            <a:off x="485901" y="5029756"/>
            <a:ext cx="447446" cy="230832"/>
          </a:xfrm>
          <a:prstGeom prst="rect">
            <a:avLst/>
          </a:prstGeom>
          <a:noFill/>
        </p:spPr>
        <p:txBody>
          <a:bodyPr wrap="square" rtlCol="0">
            <a:spAutoFit/>
          </a:bodyPr>
          <a:lstStyle/>
          <a:p>
            <a:r>
              <a:rPr lang="ja-JP" altLang="en-US" sz="900">
                <a:latin typeface="Meiryo UI" panose="020B0604030504040204" pitchFamily="34" charset="-128"/>
                <a:ea typeface="Meiryo UI" panose="020B0604030504040204" pitchFamily="34" charset="-128"/>
              </a:rPr>
              <a:t>仕様</a:t>
            </a:r>
          </a:p>
        </p:txBody>
      </p:sp>
      <p:sp>
        <p:nvSpPr>
          <p:cNvPr id="49" name="テキスト ボックス 48">
            <a:extLst>
              <a:ext uri="{FF2B5EF4-FFF2-40B4-BE49-F238E27FC236}">
                <a16:creationId xmlns:a16="http://schemas.microsoft.com/office/drawing/2014/main" id="{A01A4F1A-EF54-BF4E-99FC-739CD6DF617E}"/>
              </a:ext>
            </a:extLst>
          </p:cNvPr>
          <p:cNvSpPr txBox="1"/>
          <p:nvPr/>
        </p:nvSpPr>
        <p:spPr>
          <a:xfrm>
            <a:off x="296332" y="658339"/>
            <a:ext cx="855576" cy="276999"/>
          </a:xfrm>
          <a:prstGeom prst="rect">
            <a:avLst/>
          </a:prstGeom>
          <a:noFill/>
        </p:spPr>
        <p:txBody>
          <a:bodyPr wrap="square" rtlCol="0">
            <a:spAutoFit/>
          </a:bodyPr>
          <a:lstStyle/>
          <a:p>
            <a:pPr algn="ctr"/>
            <a:r>
              <a:rPr kumimoji="1" lang="en-US" altLang="ja-JP" sz="1200" dirty="0">
                <a:solidFill>
                  <a:schemeClr val="bg1"/>
                </a:solidFill>
                <a:latin typeface="Meiryo UI" panose="020B0604030504040204" pitchFamily="34" charset="-128"/>
                <a:ea typeface="Meiryo UI" panose="020B0604030504040204" pitchFamily="34" charset="-128"/>
              </a:rPr>
              <a:t>【</a:t>
            </a:r>
            <a:r>
              <a:rPr kumimoji="1" lang="ja-JP" altLang="en-US" sz="1200">
                <a:solidFill>
                  <a:schemeClr val="bg1"/>
                </a:solidFill>
                <a:latin typeface="Meiryo UI" panose="020B0604030504040204" pitchFamily="34" charset="-128"/>
                <a:ea typeface="Meiryo UI" panose="020B0604030504040204" pitchFamily="34" charset="-128"/>
              </a:rPr>
              <a:t>提案書</a:t>
            </a:r>
            <a:r>
              <a:rPr kumimoji="1" lang="en-US" altLang="ja-JP" sz="1200" dirty="0">
                <a:solidFill>
                  <a:schemeClr val="bg1"/>
                </a:solidFill>
                <a:latin typeface="Meiryo UI" panose="020B0604030504040204" pitchFamily="34" charset="-128"/>
                <a:ea typeface="Meiryo UI" panose="020B0604030504040204" pitchFamily="34" charset="-128"/>
              </a:rPr>
              <a:t>】</a:t>
            </a:r>
            <a:endParaRPr kumimoji="1" lang="ja-JP" altLang="en-US" sz="1200">
              <a:solidFill>
                <a:schemeClr val="bg1"/>
              </a:solidFill>
              <a:latin typeface="Meiryo UI" panose="020B0604030504040204" pitchFamily="34" charset="-128"/>
              <a:ea typeface="Meiryo UI" panose="020B0604030504040204" pitchFamily="34" charset="-128"/>
            </a:endParaRPr>
          </a:p>
        </p:txBody>
      </p:sp>
      <p:sp>
        <p:nvSpPr>
          <p:cNvPr id="52" name="テキスト ボックス 51">
            <a:extLst>
              <a:ext uri="{FF2B5EF4-FFF2-40B4-BE49-F238E27FC236}">
                <a16:creationId xmlns:a16="http://schemas.microsoft.com/office/drawing/2014/main" id="{666EFAC9-FA87-8F4E-97A7-2098EF99A221}"/>
              </a:ext>
            </a:extLst>
          </p:cNvPr>
          <p:cNvSpPr txBox="1"/>
          <p:nvPr/>
        </p:nvSpPr>
        <p:spPr>
          <a:xfrm>
            <a:off x="5932095" y="1422052"/>
            <a:ext cx="2917065" cy="2224969"/>
          </a:xfrm>
          <a:prstGeom prst="rect">
            <a:avLst/>
          </a:prstGeom>
          <a:noFill/>
        </p:spPr>
        <p:txBody>
          <a:bodyPr wrap="square" lIns="0" tIns="46800" rIns="0" spcCol="360000" rtlCol="0">
            <a:spAutoFit/>
          </a:bodyPr>
          <a:lstStyle/>
          <a:p>
            <a:pPr>
              <a:lnSpc>
                <a:spcPts val="2400"/>
              </a:lnSpc>
            </a:pPr>
            <a:r>
              <a:rPr lang="ja-JP" altLang="en-US" sz="1600" dirty="0"/>
              <a:t>キュートで親しみやすいイラストで日頃の感謝の気持ちを伝えるパッケージデザインが印象的な救急絆創膏</a:t>
            </a:r>
            <a:r>
              <a:rPr lang="en-US" altLang="ja-JP" sz="1600" dirty="0"/>
              <a:t>10</a:t>
            </a:r>
            <a:r>
              <a:rPr lang="ja-JP" altLang="en-US" sz="1600" dirty="0"/>
              <a:t>枚セット。貰って困るものではないため、ノベルティグッズとしておすすめです。 </a:t>
            </a:r>
            <a:endParaRPr lang="en-US" altLang="ja-JP" sz="1600" spc="-100" dirty="0">
              <a:latin typeface="Meiryo UI" panose="020B0604030504040204" pitchFamily="34" charset="-128"/>
              <a:ea typeface="Meiryo UI" panose="020B0604030504040204" pitchFamily="34" charset="-128"/>
            </a:endParaRPr>
          </a:p>
        </p:txBody>
      </p:sp>
      <p:sp>
        <p:nvSpPr>
          <p:cNvPr id="51" name="円/楕円 50">
            <a:extLst>
              <a:ext uri="{FF2B5EF4-FFF2-40B4-BE49-F238E27FC236}">
                <a16:creationId xmlns:a16="http://schemas.microsoft.com/office/drawing/2014/main" id="{29EEA60A-1EDB-A44B-893A-3A7C8D5D51EA}"/>
              </a:ext>
            </a:extLst>
          </p:cNvPr>
          <p:cNvSpPr/>
          <p:nvPr/>
        </p:nvSpPr>
        <p:spPr>
          <a:xfrm>
            <a:off x="5035845" y="534447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テキスト ボックス 52">
            <a:extLst>
              <a:ext uri="{FF2B5EF4-FFF2-40B4-BE49-F238E27FC236}">
                <a16:creationId xmlns:a16="http://schemas.microsoft.com/office/drawing/2014/main" id="{55C042B5-BEB6-154E-9A0F-527D7515FFDC}"/>
              </a:ext>
            </a:extLst>
          </p:cNvPr>
          <p:cNvSpPr txBox="1"/>
          <p:nvPr/>
        </p:nvSpPr>
        <p:spPr>
          <a:xfrm>
            <a:off x="5035210" y="5569140"/>
            <a:ext cx="739603"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お見積</a:t>
            </a:r>
          </a:p>
        </p:txBody>
      </p:sp>
      <p:cxnSp>
        <p:nvCxnSpPr>
          <p:cNvPr id="55" name="直線コネクタ 54">
            <a:extLst>
              <a:ext uri="{FF2B5EF4-FFF2-40B4-BE49-F238E27FC236}">
                <a16:creationId xmlns:a16="http://schemas.microsoft.com/office/drawing/2014/main" id="{E3841400-EED2-C34D-BCDD-C3006CC8563F}"/>
              </a:ext>
            </a:extLst>
          </p:cNvPr>
          <p:cNvCxnSpPr>
            <a:cxnSpLocks/>
          </p:cNvCxnSpPr>
          <p:nvPr/>
        </p:nvCxnSpPr>
        <p:spPr>
          <a:xfrm>
            <a:off x="5880100" y="3785632"/>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grpSp>
        <p:nvGrpSpPr>
          <p:cNvPr id="58" name="グループ化 57">
            <a:extLst>
              <a:ext uri="{FF2B5EF4-FFF2-40B4-BE49-F238E27FC236}">
                <a16:creationId xmlns:a16="http://schemas.microsoft.com/office/drawing/2014/main" id="{C8880407-59E8-D744-B368-C4DF6A8E994D}"/>
              </a:ext>
            </a:extLst>
          </p:cNvPr>
          <p:cNvGrpSpPr/>
          <p:nvPr/>
        </p:nvGrpSpPr>
        <p:grpSpPr>
          <a:xfrm>
            <a:off x="5042402" y="3830871"/>
            <a:ext cx="739603" cy="739603"/>
            <a:chOff x="5042402" y="3087009"/>
            <a:chExt cx="739603" cy="739603"/>
          </a:xfrm>
        </p:grpSpPr>
        <p:sp>
          <p:nvSpPr>
            <p:cNvPr id="59" name="円/楕円 58">
              <a:extLst>
                <a:ext uri="{FF2B5EF4-FFF2-40B4-BE49-F238E27FC236}">
                  <a16:creationId xmlns:a16="http://schemas.microsoft.com/office/drawing/2014/main" id="{C67052A6-1156-D442-9D47-A2227E7B96FF}"/>
                </a:ext>
              </a:extLst>
            </p:cNvPr>
            <p:cNvSpPr/>
            <p:nvPr/>
          </p:nvSpPr>
          <p:spPr>
            <a:xfrm>
              <a:off x="5042402" y="308700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テキスト ボックス 59">
              <a:extLst>
                <a:ext uri="{FF2B5EF4-FFF2-40B4-BE49-F238E27FC236}">
                  <a16:creationId xmlns:a16="http://schemas.microsoft.com/office/drawing/2014/main" id="{C46DE592-F853-384F-90D2-3DA64C10996F}"/>
                </a:ext>
              </a:extLst>
            </p:cNvPr>
            <p:cNvSpPr txBox="1"/>
            <p:nvPr/>
          </p:nvSpPr>
          <p:spPr>
            <a:xfrm>
              <a:off x="5135150" y="3321734"/>
              <a:ext cx="569710"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納期</a:t>
              </a:r>
            </a:p>
          </p:txBody>
        </p:sp>
      </p:grpSp>
      <p:cxnSp>
        <p:nvCxnSpPr>
          <p:cNvPr id="61" name="直線コネクタ 60">
            <a:extLst>
              <a:ext uri="{FF2B5EF4-FFF2-40B4-BE49-F238E27FC236}">
                <a16:creationId xmlns:a16="http://schemas.microsoft.com/office/drawing/2014/main" id="{44FD12B9-01EA-6045-91B8-6A6C4B42426B}"/>
              </a:ext>
            </a:extLst>
          </p:cNvPr>
          <p:cNvCxnSpPr>
            <a:cxnSpLocks/>
          </p:cNvCxnSpPr>
          <p:nvPr/>
        </p:nvCxnSpPr>
        <p:spPr>
          <a:xfrm>
            <a:off x="5880100" y="4987421"/>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sp>
        <p:nvSpPr>
          <p:cNvPr id="62" name="テキスト ボックス 61">
            <a:extLst>
              <a:ext uri="{FF2B5EF4-FFF2-40B4-BE49-F238E27FC236}">
                <a16:creationId xmlns:a16="http://schemas.microsoft.com/office/drawing/2014/main" id="{43EEDBA3-5917-5749-A207-0D444DDE7256}"/>
              </a:ext>
            </a:extLst>
          </p:cNvPr>
          <p:cNvSpPr txBox="1"/>
          <p:nvPr/>
        </p:nvSpPr>
        <p:spPr>
          <a:xfrm>
            <a:off x="6071111" y="4206067"/>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納期スペース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63" name="テキスト ボックス 62">
            <a:extLst>
              <a:ext uri="{FF2B5EF4-FFF2-40B4-BE49-F238E27FC236}">
                <a16:creationId xmlns:a16="http://schemas.microsoft.com/office/drawing/2014/main" id="{7C84D0BA-2D0E-1A41-A9F4-073730B0C0B4}"/>
              </a:ext>
            </a:extLst>
          </p:cNvPr>
          <p:cNvSpPr txBox="1"/>
          <p:nvPr/>
        </p:nvSpPr>
        <p:spPr>
          <a:xfrm>
            <a:off x="6071111" y="5565834"/>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お見積りスペース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pic>
        <p:nvPicPr>
          <p:cNvPr id="5" name="図 4">
            <a:extLst>
              <a:ext uri="{FF2B5EF4-FFF2-40B4-BE49-F238E27FC236}">
                <a16:creationId xmlns:a16="http://schemas.microsoft.com/office/drawing/2014/main" id="{C432D698-1366-C11B-2750-59882FF4C0A7}"/>
              </a:ext>
            </a:extLst>
          </p:cNvPr>
          <p:cNvPicPr>
            <a:picLocks noChangeAspect="1"/>
          </p:cNvPicPr>
          <p:nvPr/>
        </p:nvPicPr>
        <p:blipFill>
          <a:blip r:embed="rId5"/>
          <a:stretch>
            <a:fillRect/>
          </a:stretch>
        </p:blipFill>
        <p:spPr>
          <a:xfrm>
            <a:off x="777571" y="1409350"/>
            <a:ext cx="3488053" cy="3488053"/>
          </a:xfrm>
          <a:prstGeom prst="rect">
            <a:avLst/>
          </a:prstGeom>
        </p:spPr>
      </p:pic>
    </p:spTree>
    <p:extLst>
      <p:ext uri="{BB962C8B-B14F-4D97-AF65-F5344CB8AC3E}">
        <p14:creationId xmlns:p14="http://schemas.microsoft.com/office/powerpoint/2010/main" val="110264651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927CB9EF-4E63-C348-91C2-B4EE6CED9AEC}"/>
              </a:ext>
            </a:extLst>
          </p:cNvPr>
          <p:cNvPicPr>
            <a:picLocks noChangeAspect="1"/>
          </p:cNvPicPr>
          <p:nvPr/>
        </p:nvPicPr>
        <p:blipFill>
          <a:blip r:embed="rId3"/>
          <a:stretch>
            <a:fillRect/>
          </a:stretch>
        </p:blipFill>
        <p:spPr>
          <a:xfrm>
            <a:off x="5100223" y="4667627"/>
            <a:ext cx="722044" cy="795472"/>
          </a:xfrm>
          <a:prstGeom prst="rect">
            <a:avLst/>
          </a:prstGeom>
        </p:spPr>
      </p:pic>
      <p:pic>
        <p:nvPicPr>
          <p:cNvPr id="8" name="図 7">
            <a:extLst>
              <a:ext uri="{FF2B5EF4-FFF2-40B4-BE49-F238E27FC236}">
                <a16:creationId xmlns:a16="http://schemas.microsoft.com/office/drawing/2014/main" id="{14C963AD-CFA1-094F-903A-A75F17FBB6F3}"/>
              </a:ext>
            </a:extLst>
          </p:cNvPr>
          <p:cNvPicPr>
            <a:picLocks noChangeAspect="1"/>
          </p:cNvPicPr>
          <p:nvPr/>
        </p:nvPicPr>
        <p:blipFill>
          <a:blip r:embed="rId4"/>
          <a:stretch>
            <a:fillRect/>
          </a:stretch>
        </p:blipFill>
        <p:spPr>
          <a:xfrm>
            <a:off x="5096907" y="3119079"/>
            <a:ext cx="704222" cy="815944"/>
          </a:xfrm>
          <a:prstGeom prst="rect">
            <a:avLst/>
          </a:prstGeom>
        </p:spPr>
      </p:pic>
      <p:sp>
        <p:nvSpPr>
          <p:cNvPr id="3" name="テキスト ボックス 2">
            <a:extLst>
              <a:ext uri="{FF2B5EF4-FFF2-40B4-BE49-F238E27FC236}">
                <a16:creationId xmlns:a16="http://schemas.microsoft.com/office/drawing/2014/main" id="{4CA50E79-0AEB-4A45-90DE-1EBFEF4913AE}"/>
              </a:ext>
            </a:extLst>
          </p:cNvPr>
          <p:cNvSpPr txBox="1"/>
          <p:nvPr/>
        </p:nvSpPr>
        <p:spPr>
          <a:xfrm>
            <a:off x="1098699" y="596421"/>
            <a:ext cx="7750462" cy="400110"/>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おそうじクリーナー 大判サイズ </a:t>
            </a:r>
            <a:r>
              <a:rPr lang="en-US" altLang="ja-JP" sz="2000" dirty="0">
                <a:solidFill>
                  <a:schemeClr val="bg1"/>
                </a:solidFill>
                <a:latin typeface="Meiryo UI" panose="020B0604030504040204" pitchFamily="34" charset="-128"/>
                <a:ea typeface="Meiryo UI" panose="020B0604030504040204" pitchFamily="34" charset="-128"/>
              </a:rPr>
              <a:t>10</a:t>
            </a:r>
            <a:r>
              <a:rPr lang="ja-JP" altLang="en-US" sz="2000" dirty="0">
                <a:solidFill>
                  <a:schemeClr val="bg1"/>
                </a:solidFill>
                <a:latin typeface="Meiryo UI" panose="020B0604030504040204" pitchFamily="34" charset="-128"/>
                <a:ea typeface="Meiryo UI" panose="020B0604030504040204" pitchFamily="34" charset="-128"/>
              </a:rPr>
              <a:t>枚入り</a:t>
            </a:r>
          </a:p>
        </p:txBody>
      </p:sp>
      <p:sp>
        <p:nvSpPr>
          <p:cNvPr id="54" name="テキスト ボックス 53">
            <a:extLst>
              <a:ext uri="{FF2B5EF4-FFF2-40B4-BE49-F238E27FC236}">
                <a16:creationId xmlns:a16="http://schemas.microsoft.com/office/drawing/2014/main" id="{DB95C43C-93E8-974D-BE0B-E4B52F6953E9}"/>
              </a:ext>
            </a:extLst>
          </p:cNvPr>
          <p:cNvSpPr txBox="1"/>
          <p:nvPr/>
        </p:nvSpPr>
        <p:spPr>
          <a:xfrm>
            <a:off x="485900" y="5122416"/>
            <a:ext cx="4140913" cy="510012"/>
          </a:xfrm>
          <a:prstGeom prst="rect">
            <a:avLst/>
          </a:prstGeom>
          <a:noFill/>
        </p:spPr>
        <p:txBody>
          <a:bodyPr wrap="square" lIns="90000" tIns="46800" rIns="0" bIns="46800" rtlCol="0">
            <a:spAutoFit/>
          </a:bodyPr>
          <a:lstStyle/>
          <a:p>
            <a:r>
              <a:rPr lang="ja-JP" altLang="en-US" sz="900" dirty="0">
                <a:latin typeface="Meiryo UI" panose="020B0604030504040204" pitchFamily="34" charset="-128"/>
                <a:ea typeface="Meiryo UI" panose="020B0604030504040204" pitchFamily="34" charset="-128"/>
              </a:rPr>
              <a:t>素材</a:t>
            </a:r>
            <a:r>
              <a:rPr lang="en-US" altLang="ja-JP" sz="900" dirty="0">
                <a:latin typeface="Meiryo UI" panose="020B0604030504040204" pitchFamily="34" charset="-128"/>
                <a:ea typeface="Meiryo UI" panose="020B0604030504040204" pitchFamily="34" charset="-128"/>
              </a:rPr>
              <a:t>:</a:t>
            </a:r>
            <a:r>
              <a:rPr lang="ja-JP" altLang="en-US" sz="900" dirty="0">
                <a:latin typeface="Meiryo UI" panose="020B0604030504040204" pitchFamily="34" charset="-128"/>
                <a:ea typeface="Meiryo UI" panose="020B0604030504040204" pitchFamily="34" charset="-128"/>
              </a:rPr>
              <a:t> 水、エタノール、除菌剤、界面活性剤、消臭剤</a:t>
            </a:r>
          </a:p>
          <a:p>
            <a:r>
              <a:rPr lang="ja-JP" altLang="en-US" sz="900" dirty="0">
                <a:latin typeface="Meiryo UI" panose="020B0604030504040204" pitchFamily="34" charset="-128"/>
                <a:ea typeface="Meiryo UI" panose="020B0604030504040204" pitchFamily="34" charset="-128"/>
              </a:rPr>
              <a:t>サイズ</a:t>
            </a:r>
            <a:r>
              <a:rPr lang="en-US" altLang="ja-JP" sz="900" dirty="0">
                <a:latin typeface="Meiryo UI" panose="020B0604030504040204" pitchFamily="34" charset="-128"/>
                <a:ea typeface="Meiryo UI" panose="020B0604030504040204" pitchFamily="34" charset="-128"/>
              </a:rPr>
              <a:t>:</a:t>
            </a:r>
            <a:r>
              <a:rPr lang="ja-JP" altLang="en-US" sz="900" dirty="0">
                <a:latin typeface="Meiryo UI" panose="020B0604030504040204" pitchFamily="34" charset="-128"/>
                <a:ea typeface="Meiryo UI" panose="020B0604030504040204" pitchFamily="34" charset="-128"/>
              </a:rPr>
              <a:t> 約</a:t>
            </a:r>
            <a:r>
              <a:rPr lang="en-US" altLang="ja-JP" sz="900" dirty="0">
                <a:latin typeface="Meiryo UI" panose="020B0604030504040204" pitchFamily="34" charset="-128"/>
                <a:ea typeface="Meiryo UI" panose="020B0604030504040204" pitchFamily="34" charset="-128"/>
              </a:rPr>
              <a:t>W210×H125mm</a:t>
            </a:r>
          </a:p>
          <a:p>
            <a:r>
              <a:rPr lang="ja-JP" altLang="en-US" sz="900" dirty="0">
                <a:latin typeface="Meiryo UI" panose="020B0604030504040204" pitchFamily="34" charset="-128"/>
                <a:ea typeface="Meiryo UI" panose="020B0604030504040204" pitchFamily="34" charset="-128"/>
              </a:rPr>
              <a:t>備考</a:t>
            </a:r>
            <a:r>
              <a:rPr lang="en-US" altLang="ja-JP" sz="900">
                <a:latin typeface="Meiryo UI" panose="020B0604030504040204" pitchFamily="34" charset="-128"/>
                <a:ea typeface="Meiryo UI" panose="020B0604030504040204" pitchFamily="34" charset="-128"/>
              </a:rPr>
              <a:t>:</a:t>
            </a:r>
            <a:r>
              <a:rPr lang="ja-JP" altLang="en-US" sz="900">
                <a:latin typeface="Meiryo UI" panose="020B0604030504040204" pitchFamily="34" charset="-128"/>
                <a:ea typeface="Meiryo UI" panose="020B0604030504040204" pitchFamily="34" charset="-128"/>
              </a:rPr>
              <a:t> </a:t>
            </a:r>
            <a:r>
              <a:rPr lang="ja-JP" altLang="en-US" sz="900" dirty="0">
                <a:latin typeface="Meiryo UI" panose="020B0604030504040204" pitchFamily="34" charset="-128"/>
                <a:ea typeface="Meiryo UI" panose="020B0604030504040204" pitchFamily="34" charset="-128"/>
              </a:rPr>
              <a:t>凸版印刷</a:t>
            </a:r>
            <a:r>
              <a:rPr lang="en-US" altLang="ja-JP" sz="900" dirty="0">
                <a:latin typeface="Meiryo UI" panose="020B0604030504040204" pitchFamily="34" charset="-128"/>
                <a:ea typeface="Meiryo UI" panose="020B0604030504040204" pitchFamily="34" charset="-128"/>
              </a:rPr>
              <a:t>/</a:t>
            </a:r>
            <a:r>
              <a:rPr lang="ja-JP" altLang="en-US" sz="900" dirty="0">
                <a:latin typeface="Meiryo UI" panose="020B0604030504040204" pitchFamily="34" charset="-128"/>
                <a:ea typeface="Meiryo UI" panose="020B0604030504040204" pitchFamily="34" charset="-128"/>
              </a:rPr>
              <a:t>オフセット印刷</a:t>
            </a:r>
            <a:endParaRPr lang="en-US" altLang="ja-JP" sz="900" dirty="0">
              <a:latin typeface="Meiryo UI" panose="020B0604030504040204" pitchFamily="34" charset="-128"/>
              <a:ea typeface="Meiryo UI" panose="020B0604030504040204" pitchFamily="34" charset="-128"/>
            </a:endParaRPr>
          </a:p>
        </p:txBody>
      </p:sp>
      <p:sp>
        <p:nvSpPr>
          <p:cNvPr id="4" name="テキスト ボックス 3">
            <a:extLst>
              <a:ext uri="{FF2B5EF4-FFF2-40B4-BE49-F238E27FC236}">
                <a16:creationId xmlns:a16="http://schemas.microsoft.com/office/drawing/2014/main" id="{131A1040-38AB-0647-BD57-A8AE861D20F5}"/>
              </a:ext>
            </a:extLst>
          </p:cNvPr>
          <p:cNvSpPr txBox="1"/>
          <p:nvPr/>
        </p:nvSpPr>
        <p:spPr>
          <a:xfrm>
            <a:off x="8151628" y="4033284"/>
            <a:ext cx="184731" cy="369332"/>
          </a:xfrm>
          <a:prstGeom prst="rect">
            <a:avLst/>
          </a:prstGeom>
          <a:noFill/>
        </p:spPr>
        <p:txBody>
          <a:bodyPr wrap="none" rtlCol="0">
            <a:spAutoFit/>
          </a:bodyPr>
          <a:lstStyle/>
          <a:p>
            <a:endParaRPr kumimoji="1" lang="ja-JP" altLang="en-US"/>
          </a:p>
        </p:txBody>
      </p:sp>
      <p:sp>
        <p:nvSpPr>
          <p:cNvPr id="7" name="テキスト ボックス 6">
            <a:extLst>
              <a:ext uri="{FF2B5EF4-FFF2-40B4-BE49-F238E27FC236}">
                <a16:creationId xmlns:a16="http://schemas.microsoft.com/office/drawing/2014/main" id="{6E0DEE68-B29B-4E44-B075-EC371AE600A8}"/>
              </a:ext>
            </a:extLst>
          </p:cNvPr>
          <p:cNvSpPr txBox="1"/>
          <p:nvPr/>
        </p:nvSpPr>
        <p:spPr>
          <a:xfrm>
            <a:off x="9838660" y="3926958"/>
            <a:ext cx="184731" cy="369332"/>
          </a:xfrm>
          <a:prstGeom prst="rect">
            <a:avLst/>
          </a:prstGeom>
          <a:noFill/>
        </p:spPr>
        <p:txBody>
          <a:bodyPr wrap="none" rtlCol="0">
            <a:spAutoFit/>
          </a:bodyPr>
          <a:lstStyle/>
          <a:p>
            <a:endParaRPr kumimoji="1" lang="ja-JP" altLang="en-US"/>
          </a:p>
        </p:txBody>
      </p:sp>
      <p:sp>
        <p:nvSpPr>
          <p:cNvPr id="9" name="円/楕円 8">
            <a:extLst>
              <a:ext uri="{FF2B5EF4-FFF2-40B4-BE49-F238E27FC236}">
                <a16:creationId xmlns:a16="http://schemas.microsoft.com/office/drawing/2014/main" id="{5071E141-4680-1C45-8E9F-3E48DC46BD1C}"/>
              </a:ext>
            </a:extLst>
          </p:cNvPr>
          <p:cNvSpPr/>
          <p:nvPr/>
        </p:nvSpPr>
        <p:spPr>
          <a:xfrm>
            <a:off x="5035845" y="1268518"/>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4"/>
              </a:solidFill>
            </a:endParaRPr>
          </a:p>
        </p:txBody>
      </p:sp>
      <p:sp>
        <p:nvSpPr>
          <p:cNvPr id="43" name="テキスト ボックス 42">
            <a:extLst>
              <a:ext uri="{FF2B5EF4-FFF2-40B4-BE49-F238E27FC236}">
                <a16:creationId xmlns:a16="http://schemas.microsoft.com/office/drawing/2014/main" id="{C679F590-1798-F145-B307-DE0B7159F3E6}"/>
              </a:ext>
            </a:extLst>
          </p:cNvPr>
          <p:cNvSpPr txBox="1"/>
          <p:nvPr/>
        </p:nvSpPr>
        <p:spPr>
          <a:xfrm>
            <a:off x="5035210" y="1496155"/>
            <a:ext cx="739603" cy="323165"/>
          </a:xfrm>
          <a:prstGeom prst="rect">
            <a:avLst/>
          </a:prstGeom>
          <a:noFill/>
        </p:spPr>
        <p:txBody>
          <a:bodyPr wrap="square" rtlCol="0">
            <a:spAutoFit/>
          </a:bodyPr>
          <a:lstStyle/>
          <a:p>
            <a:pPr algn="ctr"/>
            <a:r>
              <a:rPr kumimoji="1" lang="ja-JP" altLang="en-US" sz="1500">
                <a:solidFill>
                  <a:schemeClr val="accent1">
                    <a:lumMod val="50000"/>
                  </a:schemeClr>
                </a:solidFill>
                <a:latin typeface="Meiryo UI" panose="020B0604030504040204" pitchFamily="34" charset="-128"/>
                <a:ea typeface="Meiryo UI" panose="020B0604030504040204" pitchFamily="34" charset="-128"/>
              </a:rPr>
              <a:t>特徴</a:t>
            </a:r>
          </a:p>
        </p:txBody>
      </p:sp>
      <p:sp>
        <p:nvSpPr>
          <p:cNvPr id="6" name="テキスト ボックス 5">
            <a:extLst>
              <a:ext uri="{FF2B5EF4-FFF2-40B4-BE49-F238E27FC236}">
                <a16:creationId xmlns:a16="http://schemas.microsoft.com/office/drawing/2014/main" id="{5949CA04-F994-CB41-A9F7-DB00BFD8F160}"/>
              </a:ext>
            </a:extLst>
          </p:cNvPr>
          <p:cNvSpPr txBox="1"/>
          <p:nvPr/>
        </p:nvSpPr>
        <p:spPr>
          <a:xfrm>
            <a:off x="9540949" y="3466214"/>
            <a:ext cx="184731" cy="369332"/>
          </a:xfrm>
          <a:prstGeom prst="rect">
            <a:avLst/>
          </a:prstGeom>
          <a:noFill/>
        </p:spPr>
        <p:txBody>
          <a:bodyPr wrap="none" rtlCol="0">
            <a:spAutoFit/>
          </a:bodyPr>
          <a:lstStyle/>
          <a:p>
            <a:endParaRPr kumimoji="1" lang="ja-JP" altLang="en-US"/>
          </a:p>
        </p:txBody>
      </p:sp>
      <p:sp>
        <p:nvSpPr>
          <p:cNvPr id="14" name="テキスト ボックス 13">
            <a:extLst>
              <a:ext uri="{FF2B5EF4-FFF2-40B4-BE49-F238E27FC236}">
                <a16:creationId xmlns:a16="http://schemas.microsoft.com/office/drawing/2014/main" id="{B93A13B1-A79F-5A48-AF90-DCA933A6F93C}"/>
              </a:ext>
            </a:extLst>
          </p:cNvPr>
          <p:cNvSpPr txBox="1"/>
          <p:nvPr/>
        </p:nvSpPr>
        <p:spPr>
          <a:xfrm>
            <a:off x="10086753" y="2473842"/>
            <a:ext cx="184731" cy="369332"/>
          </a:xfrm>
          <a:prstGeom prst="rect">
            <a:avLst/>
          </a:prstGeom>
          <a:noFill/>
        </p:spPr>
        <p:txBody>
          <a:bodyPr wrap="none" rtlCol="0">
            <a:spAutoFit/>
          </a:bodyPr>
          <a:lstStyle/>
          <a:p>
            <a:endParaRPr kumimoji="1" lang="ja-JP" altLang="en-US"/>
          </a:p>
        </p:txBody>
      </p:sp>
      <p:sp>
        <p:nvSpPr>
          <p:cNvPr id="15" name="テキスト ボックス 14">
            <a:extLst>
              <a:ext uri="{FF2B5EF4-FFF2-40B4-BE49-F238E27FC236}">
                <a16:creationId xmlns:a16="http://schemas.microsoft.com/office/drawing/2014/main" id="{81947353-CE6B-5941-A69E-F8C69B4B7F8E}"/>
              </a:ext>
            </a:extLst>
          </p:cNvPr>
          <p:cNvSpPr txBox="1"/>
          <p:nvPr/>
        </p:nvSpPr>
        <p:spPr>
          <a:xfrm>
            <a:off x="-674557" y="1041816"/>
            <a:ext cx="184731" cy="369332"/>
          </a:xfrm>
          <a:prstGeom prst="rect">
            <a:avLst/>
          </a:prstGeom>
          <a:noFill/>
        </p:spPr>
        <p:txBody>
          <a:bodyPr wrap="none" rtlCol="0">
            <a:spAutoFit/>
          </a:bodyPr>
          <a:lstStyle/>
          <a:p>
            <a:endParaRPr kumimoji="1" lang="ja-JP" altLang="en-US"/>
          </a:p>
        </p:txBody>
      </p:sp>
      <p:sp>
        <p:nvSpPr>
          <p:cNvPr id="29" name="テキスト ボックス 28">
            <a:extLst>
              <a:ext uri="{FF2B5EF4-FFF2-40B4-BE49-F238E27FC236}">
                <a16:creationId xmlns:a16="http://schemas.microsoft.com/office/drawing/2014/main" id="{A694227E-35A0-BC45-B4B3-10C0BE19C792}"/>
              </a:ext>
            </a:extLst>
          </p:cNvPr>
          <p:cNvSpPr txBox="1"/>
          <p:nvPr/>
        </p:nvSpPr>
        <p:spPr>
          <a:xfrm>
            <a:off x="6223000" y="3441700"/>
            <a:ext cx="184731" cy="369332"/>
          </a:xfrm>
          <a:prstGeom prst="rect">
            <a:avLst/>
          </a:prstGeom>
          <a:noFill/>
        </p:spPr>
        <p:txBody>
          <a:bodyPr wrap="none" rtlCol="0">
            <a:spAutoFit/>
          </a:bodyPr>
          <a:lstStyle/>
          <a:p>
            <a:endParaRPr kumimoji="1" lang="ja-JP" altLang="en-US"/>
          </a:p>
        </p:txBody>
      </p:sp>
      <p:sp>
        <p:nvSpPr>
          <p:cNvPr id="30" name="テキスト ボックス 29">
            <a:extLst>
              <a:ext uri="{FF2B5EF4-FFF2-40B4-BE49-F238E27FC236}">
                <a16:creationId xmlns:a16="http://schemas.microsoft.com/office/drawing/2014/main" id="{168EF753-87BF-FA49-B3C8-FFADD62EDFAB}"/>
              </a:ext>
            </a:extLst>
          </p:cNvPr>
          <p:cNvSpPr txBox="1"/>
          <p:nvPr/>
        </p:nvSpPr>
        <p:spPr>
          <a:xfrm>
            <a:off x="5949950" y="3416300"/>
            <a:ext cx="184731" cy="369332"/>
          </a:xfrm>
          <a:prstGeom prst="rect">
            <a:avLst/>
          </a:prstGeom>
          <a:noFill/>
        </p:spPr>
        <p:txBody>
          <a:bodyPr wrap="none" rtlCol="0">
            <a:spAutoFit/>
          </a:bodyPr>
          <a:lstStyle/>
          <a:p>
            <a:endParaRPr kumimoji="1" lang="ja-JP" altLang="en-US"/>
          </a:p>
        </p:txBody>
      </p:sp>
      <p:sp>
        <p:nvSpPr>
          <p:cNvPr id="10" name="テキスト ボックス 9">
            <a:extLst>
              <a:ext uri="{FF2B5EF4-FFF2-40B4-BE49-F238E27FC236}">
                <a16:creationId xmlns:a16="http://schemas.microsoft.com/office/drawing/2014/main" id="{7324E41E-3866-E048-AA35-05280DE458D9}"/>
              </a:ext>
            </a:extLst>
          </p:cNvPr>
          <p:cNvSpPr txBox="1"/>
          <p:nvPr/>
        </p:nvSpPr>
        <p:spPr>
          <a:xfrm>
            <a:off x="9525000" y="3158067"/>
            <a:ext cx="184731" cy="369332"/>
          </a:xfrm>
          <a:prstGeom prst="rect">
            <a:avLst/>
          </a:prstGeom>
          <a:noFill/>
        </p:spPr>
        <p:txBody>
          <a:bodyPr wrap="none" rtlCol="0">
            <a:spAutoFit/>
          </a:bodyPr>
          <a:lstStyle/>
          <a:p>
            <a:endParaRPr kumimoji="1" lang="ja-JP" altLang="en-US"/>
          </a:p>
        </p:txBody>
      </p:sp>
      <p:sp>
        <p:nvSpPr>
          <p:cNvPr id="17" name="テキスト ボックス 16">
            <a:extLst>
              <a:ext uri="{FF2B5EF4-FFF2-40B4-BE49-F238E27FC236}">
                <a16:creationId xmlns:a16="http://schemas.microsoft.com/office/drawing/2014/main" id="{588061B6-B227-F945-9FD3-54E55A954891}"/>
              </a:ext>
            </a:extLst>
          </p:cNvPr>
          <p:cNvSpPr txBox="1"/>
          <p:nvPr/>
        </p:nvSpPr>
        <p:spPr>
          <a:xfrm>
            <a:off x="8390467" y="7332133"/>
            <a:ext cx="184731" cy="369332"/>
          </a:xfrm>
          <a:prstGeom prst="rect">
            <a:avLst/>
          </a:prstGeom>
          <a:noFill/>
        </p:spPr>
        <p:txBody>
          <a:bodyPr wrap="none" rtlCol="0">
            <a:spAutoFit/>
          </a:bodyPr>
          <a:lstStyle/>
          <a:p>
            <a:endParaRPr kumimoji="1" lang="ja-JP" altLang="en-US"/>
          </a:p>
        </p:txBody>
      </p:sp>
      <p:sp>
        <p:nvSpPr>
          <p:cNvPr id="18" name="テキスト ボックス 17">
            <a:extLst>
              <a:ext uri="{FF2B5EF4-FFF2-40B4-BE49-F238E27FC236}">
                <a16:creationId xmlns:a16="http://schemas.microsoft.com/office/drawing/2014/main" id="{B7B904E5-64B7-744A-9CEE-65B9899ED486}"/>
              </a:ext>
            </a:extLst>
          </p:cNvPr>
          <p:cNvSpPr txBox="1"/>
          <p:nvPr/>
        </p:nvSpPr>
        <p:spPr>
          <a:xfrm>
            <a:off x="8017933" y="-736600"/>
            <a:ext cx="184731" cy="369332"/>
          </a:xfrm>
          <a:prstGeom prst="rect">
            <a:avLst/>
          </a:prstGeom>
          <a:noFill/>
        </p:spPr>
        <p:txBody>
          <a:bodyPr wrap="none" rtlCol="0">
            <a:spAutoFit/>
          </a:bodyPr>
          <a:lstStyle/>
          <a:p>
            <a:endParaRPr kumimoji="1" lang="ja-JP" altLang="en-US"/>
          </a:p>
        </p:txBody>
      </p:sp>
      <p:cxnSp>
        <p:nvCxnSpPr>
          <p:cNvPr id="47" name="直線コネクタ 46">
            <a:extLst>
              <a:ext uri="{FF2B5EF4-FFF2-40B4-BE49-F238E27FC236}">
                <a16:creationId xmlns:a16="http://schemas.microsoft.com/office/drawing/2014/main" id="{06F736AD-50A3-9946-BE09-78B049790D86}"/>
              </a:ext>
            </a:extLst>
          </p:cNvPr>
          <p:cNvCxnSpPr>
            <a:cxnSpLocks/>
          </p:cNvCxnSpPr>
          <p:nvPr/>
        </p:nvCxnSpPr>
        <p:spPr>
          <a:xfrm>
            <a:off x="933347" y="5018641"/>
            <a:ext cx="3560089" cy="12701"/>
          </a:xfrm>
          <a:prstGeom prst="line">
            <a:avLst/>
          </a:prstGeom>
          <a:ln w="9525">
            <a:solidFill>
              <a:schemeClr val="bg2">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48" name="テキスト ボックス 47">
            <a:extLst>
              <a:ext uri="{FF2B5EF4-FFF2-40B4-BE49-F238E27FC236}">
                <a16:creationId xmlns:a16="http://schemas.microsoft.com/office/drawing/2014/main" id="{E2DC50B7-FC9D-9741-AB3D-886576F41BF6}"/>
              </a:ext>
            </a:extLst>
          </p:cNvPr>
          <p:cNvSpPr txBox="1"/>
          <p:nvPr/>
        </p:nvSpPr>
        <p:spPr>
          <a:xfrm>
            <a:off x="485901" y="4893700"/>
            <a:ext cx="447446" cy="230832"/>
          </a:xfrm>
          <a:prstGeom prst="rect">
            <a:avLst/>
          </a:prstGeom>
          <a:noFill/>
        </p:spPr>
        <p:txBody>
          <a:bodyPr wrap="square" rtlCol="0">
            <a:spAutoFit/>
          </a:bodyPr>
          <a:lstStyle/>
          <a:p>
            <a:r>
              <a:rPr lang="ja-JP" altLang="en-US" sz="900" dirty="0">
                <a:latin typeface="Meiryo UI" panose="020B0604030504040204" pitchFamily="34" charset="-128"/>
                <a:ea typeface="Meiryo UI" panose="020B0604030504040204" pitchFamily="34" charset="-128"/>
              </a:rPr>
              <a:t>仕様</a:t>
            </a:r>
          </a:p>
        </p:txBody>
      </p:sp>
      <p:sp>
        <p:nvSpPr>
          <p:cNvPr id="49" name="テキスト ボックス 48">
            <a:extLst>
              <a:ext uri="{FF2B5EF4-FFF2-40B4-BE49-F238E27FC236}">
                <a16:creationId xmlns:a16="http://schemas.microsoft.com/office/drawing/2014/main" id="{A01A4F1A-EF54-BF4E-99FC-739CD6DF617E}"/>
              </a:ext>
            </a:extLst>
          </p:cNvPr>
          <p:cNvSpPr txBox="1"/>
          <p:nvPr/>
        </p:nvSpPr>
        <p:spPr>
          <a:xfrm>
            <a:off x="296332" y="658339"/>
            <a:ext cx="855576" cy="276999"/>
          </a:xfrm>
          <a:prstGeom prst="rect">
            <a:avLst/>
          </a:prstGeom>
          <a:noFill/>
        </p:spPr>
        <p:txBody>
          <a:bodyPr wrap="square" rtlCol="0">
            <a:spAutoFit/>
          </a:bodyPr>
          <a:lstStyle/>
          <a:p>
            <a:pPr algn="ctr"/>
            <a:r>
              <a:rPr kumimoji="1" lang="en-US" altLang="ja-JP" sz="1200" dirty="0">
                <a:solidFill>
                  <a:schemeClr val="bg1"/>
                </a:solidFill>
                <a:latin typeface="Meiryo UI" panose="020B0604030504040204" pitchFamily="34" charset="-128"/>
                <a:ea typeface="Meiryo UI" panose="020B0604030504040204" pitchFamily="34" charset="-128"/>
              </a:rPr>
              <a:t>【</a:t>
            </a:r>
            <a:r>
              <a:rPr kumimoji="1" lang="ja-JP" altLang="en-US" sz="1200">
                <a:solidFill>
                  <a:schemeClr val="bg1"/>
                </a:solidFill>
                <a:latin typeface="Meiryo UI" panose="020B0604030504040204" pitchFamily="34" charset="-128"/>
                <a:ea typeface="Meiryo UI" panose="020B0604030504040204" pitchFamily="34" charset="-128"/>
              </a:rPr>
              <a:t>提案書</a:t>
            </a:r>
            <a:r>
              <a:rPr kumimoji="1" lang="en-US" altLang="ja-JP" sz="1200" dirty="0">
                <a:solidFill>
                  <a:schemeClr val="bg1"/>
                </a:solidFill>
                <a:latin typeface="Meiryo UI" panose="020B0604030504040204" pitchFamily="34" charset="-128"/>
                <a:ea typeface="Meiryo UI" panose="020B0604030504040204" pitchFamily="34" charset="-128"/>
              </a:rPr>
              <a:t>】</a:t>
            </a:r>
            <a:endParaRPr kumimoji="1" lang="ja-JP" altLang="en-US" sz="1200">
              <a:solidFill>
                <a:schemeClr val="bg1"/>
              </a:solidFill>
              <a:latin typeface="Meiryo UI" panose="020B0604030504040204" pitchFamily="34" charset="-128"/>
              <a:ea typeface="Meiryo UI" panose="020B0604030504040204" pitchFamily="34" charset="-128"/>
            </a:endParaRPr>
          </a:p>
        </p:txBody>
      </p:sp>
      <p:sp>
        <p:nvSpPr>
          <p:cNvPr id="52" name="テキスト ボックス 51">
            <a:extLst>
              <a:ext uri="{FF2B5EF4-FFF2-40B4-BE49-F238E27FC236}">
                <a16:creationId xmlns:a16="http://schemas.microsoft.com/office/drawing/2014/main" id="{666EFAC9-FA87-8F4E-97A7-2098EF99A221}"/>
              </a:ext>
            </a:extLst>
          </p:cNvPr>
          <p:cNvSpPr txBox="1"/>
          <p:nvPr/>
        </p:nvSpPr>
        <p:spPr>
          <a:xfrm>
            <a:off x="5932095" y="1422052"/>
            <a:ext cx="2917065" cy="1917193"/>
          </a:xfrm>
          <a:prstGeom prst="rect">
            <a:avLst/>
          </a:prstGeom>
          <a:noFill/>
        </p:spPr>
        <p:txBody>
          <a:bodyPr wrap="square" lIns="0" tIns="46800" rIns="0" spcCol="360000" rtlCol="0">
            <a:spAutoFit/>
          </a:bodyPr>
          <a:lstStyle/>
          <a:p>
            <a:pPr algn="just">
              <a:lnSpc>
                <a:spcPts val="2400"/>
              </a:lnSpc>
            </a:pPr>
            <a:r>
              <a:rPr lang="en-US" altLang="ja-JP" sz="1600" dirty="0"/>
              <a:t>10</a:t>
            </a:r>
            <a:r>
              <a:rPr lang="ja-JP" altLang="en-US" sz="1600" dirty="0"/>
              <a:t>枚入りの大判お掃除クリーナー。消臭成分配合でイヤなニオイもついでに除去してくれるため、使い勝手抜群。フラップ部分にオリジナル名入れ可能。販促用等におすすめです。</a:t>
            </a:r>
            <a:endParaRPr lang="en-US" altLang="ja-JP" sz="1600" dirty="0">
              <a:latin typeface="Meiryo UI" panose="020B0604030504040204" pitchFamily="34" charset="-128"/>
              <a:ea typeface="Meiryo UI" panose="020B0604030504040204" pitchFamily="34" charset="-128"/>
            </a:endParaRPr>
          </a:p>
        </p:txBody>
      </p:sp>
      <p:sp>
        <p:nvSpPr>
          <p:cNvPr id="51" name="円/楕円 50">
            <a:extLst>
              <a:ext uri="{FF2B5EF4-FFF2-40B4-BE49-F238E27FC236}">
                <a16:creationId xmlns:a16="http://schemas.microsoft.com/office/drawing/2014/main" id="{29EEA60A-1EDB-A44B-893A-3A7C8D5D51EA}"/>
              </a:ext>
            </a:extLst>
          </p:cNvPr>
          <p:cNvSpPr/>
          <p:nvPr/>
        </p:nvSpPr>
        <p:spPr>
          <a:xfrm>
            <a:off x="5035845" y="534447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テキスト ボックス 52">
            <a:extLst>
              <a:ext uri="{FF2B5EF4-FFF2-40B4-BE49-F238E27FC236}">
                <a16:creationId xmlns:a16="http://schemas.microsoft.com/office/drawing/2014/main" id="{55C042B5-BEB6-154E-9A0F-527D7515FFDC}"/>
              </a:ext>
            </a:extLst>
          </p:cNvPr>
          <p:cNvSpPr txBox="1"/>
          <p:nvPr/>
        </p:nvSpPr>
        <p:spPr>
          <a:xfrm>
            <a:off x="5035210" y="5569140"/>
            <a:ext cx="739603"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お見積</a:t>
            </a:r>
          </a:p>
        </p:txBody>
      </p:sp>
      <p:cxnSp>
        <p:nvCxnSpPr>
          <p:cNvPr id="55" name="直線コネクタ 54">
            <a:extLst>
              <a:ext uri="{FF2B5EF4-FFF2-40B4-BE49-F238E27FC236}">
                <a16:creationId xmlns:a16="http://schemas.microsoft.com/office/drawing/2014/main" id="{E3841400-EED2-C34D-BCDD-C3006CC8563F}"/>
              </a:ext>
            </a:extLst>
          </p:cNvPr>
          <p:cNvCxnSpPr>
            <a:cxnSpLocks/>
          </p:cNvCxnSpPr>
          <p:nvPr/>
        </p:nvCxnSpPr>
        <p:spPr>
          <a:xfrm>
            <a:off x="5880100" y="3785632"/>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grpSp>
        <p:nvGrpSpPr>
          <p:cNvPr id="58" name="グループ化 57">
            <a:extLst>
              <a:ext uri="{FF2B5EF4-FFF2-40B4-BE49-F238E27FC236}">
                <a16:creationId xmlns:a16="http://schemas.microsoft.com/office/drawing/2014/main" id="{C8880407-59E8-D744-B368-C4DF6A8E994D}"/>
              </a:ext>
            </a:extLst>
          </p:cNvPr>
          <p:cNvGrpSpPr/>
          <p:nvPr/>
        </p:nvGrpSpPr>
        <p:grpSpPr>
          <a:xfrm>
            <a:off x="5042402" y="3830871"/>
            <a:ext cx="739603" cy="739603"/>
            <a:chOff x="5042402" y="3087009"/>
            <a:chExt cx="739603" cy="739603"/>
          </a:xfrm>
        </p:grpSpPr>
        <p:sp>
          <p:nvSpPr>
            <p:cNvPr id="59" name="円/楕円 58">
              <a:extLst>
                <a:ext uri="{FF2B5EF4-FFF2-40B4-BE49-F238E27FC236}">
                  <a16:creationId xmlns:a16="http://schemas.microsoft.com/office/drawing/2014/main" id="{C67052A6-1156-D442-9D47-A2227E7B96FF}"/>
                </a:ext>
              </a:extLst>
            </p:cNvPr>
            <p:cNvSpPr/>
            <p:nvPr/>
          </p:nvSpPr>
          <p:spPr>
            <a:xfrm>
              <a:off x="5042402" y="308700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テキスト ボックス 59">
              <a:extLst>
                <a:ext uri="{FF2B5EF4-FFF2-40B4-BE49-F238E27FC236}">
                  <a16:creationId xmlns:a16="http://schemas.microsoft.com/office/drawing/2014/main" id="{C46DE592-F853-384F-90D2-3DA64C10996F}"/>
                </a:ext>
              </a:extLst>
            </p:cNvPr>
            <p:cNvSpPr txBox="1"/>
            <p:nvPr/>
          </p:nvSpPr>
          <p:spPr>
            <a:xfrm>
              <a:off x="5135150" y="3321734"/>
              <a:ext cx="569710"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納期</a:t>
              </a:r>
            </a:p>
          </p:txBody>
        </p:sp>
      </p:grpSp>
      <p:cxnSp>
        <p:nvCxnSpPr>
          <p:cNvPr id="61" name="直線コネクタ 60">
            <a:extLst>
              <a:ext uri="{FF2B5EF4-FFF2-40B4-BE49-F238E27FC236}">
                <a16:creationId xmlns:a16="http://schemas.microsoft.com/office/drawing/2014/main" id="{44FD12B9-01EA-6045-91B8-6A6C4B42426B}"/>
              </a:ext>
            </a:extLst>
          </p:cNvPr>
          <p:cNvCxnSpPr>
            <a:cxnSpLocks/>
          </p:cNvCxnSpPr>
          <p:nvPr/>
        </p:nvCxnSpPr>
        <p:spPr>
          <a:xfrm>
            <a:off x="5880100" y="4987421"/>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sp>
        <p:nvSpPr>
          <p:cNvPr id="62" name="テキスト ボックス 61">
            <a:extLst>
              <a:ext uri="{FF2B5EF4-FFF2-40B4-BE49-F238E27FC236}">
                <a16:creationId xmlns:a16="http://schemas.microsoft.com/office/drawing/2014/main" id="{43EEDBA3-5917-5749-A207-0D444DDE7256}"/>
              </a:ext>
            </a:extLst>
          </p:cNvPr>
          <p:cNvSpPr txBox="1"/>
          <p:nvPr/>
        </p:nvSpPr>
        <p:spPr>
          <a:xfrm>
            <a:off x="6071111" y="4206067"/>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納期スペース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63" name="テキスト ボックス 62">
            <a:extLst>
              <a:ext uri="{FF2B5EF4-FFF2-40B4-BE49-F238E27FC236}">
                <a16:creationId xmlns:a16="http://schemas.microsoft.com/office/drawing/2014/main" id="{7C84D0BA-2D0E-1A41-A9F4-073730B0C0B4}"/>
              </a:ext>
            </a:extLst>
          </p:cNvPr>
          <p:cNvSpPr txBox="1"/>
          <p:nvPr/>
        </p:nvSpPr>
        <p:spPr>
          <a:xfrm>
            <a:off x="6071111" y="5565834"/>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お見積りスペース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2" name="テキスト ボックス 1">
            <a:extLst>
              <a:ext uri="{FF2B5EF4-FFF2-40B4-BE49-F238E27FC236}">
                <a16:creationId xmlns:a16="http://schemas.microsoft.com/office/drawing/2014/main" id="{8E281DBF-8DD7-8944-B461-C25086974C88}"/>
              </a:ext>
            </a:extLst>
          </p:cNvPr>
          <p:cNvSpPr txBox="1"/>
          <p:nvPr/>
        </p:nvSpPr>
        <p:spPr>
          <a:xfrm>
            <a:off x="8007178" y="-148281"/>
            <a:ext cx="184731" cy="369332"/>
          </a:xfrm>
          <a:prstGeom prst="rect">
            <a:avLst/>
          </a:prstGeom>
          <a:noFill/>
        </p:spPr>
        <p:txBody>
          <a:bodyPr wrap="none" rtlCol="0">
            <a:spAutoFit/>
          </a:bodyPr>
          <a:lstStyle/>
          <a:p>
            <a:endParaRPr kumimoji="1" lang="ja-JP" altLang="en-US"/>
          </a:p>
        </p:txBody>
      </p:sp>
      <p:pic>
        <p:nvPicPr>
          <p:cNvPr id="1038" name="Picture 14">
            <a:extLst>
              <a:ext uri="{FF2B5EF4-FFF2-40B4-BE49-F238E27FC236}">
                <a16:creationId xmlns:a16="http://schemas.microsoft.com/office/drawing/2014/main" id="{307A99EB-9F77-6F81-B807-42273EF8730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09590" y="1411148"/>
            <a:ext cx="3348107" cy="334810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4248685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2" name="図 71">
            <a:extLst>
              <a:ext uri="{FF2B5EF4-FFF2-40B4-BE49-F238E27FC236}">
                <a16:creationId xmlns:a16="http://schemas.microsoft.com/office/drawing/2014/main" id="{AB6F10ED-C870-C69A-5856-6A3032CDAD72}"/>
              </a:ext>
            </a:extLst>
          </p:cNvPr>
          <p:cNvPicPr>
            <a:picLocks noChangeAspect="1"/>
          </p:cNvPicPr>
          <p:nvPr/>
        </p:nvPicPr>
        <p:blipFill>
          <a:blip r:embed="rId3"/>
          <a:stretch>
            <a:fillRect/>
          </a:stretch>
        </p:blipFill>
        <p:spPr>
          <a:xfrm>
            <a:off x="5074259" y="4646846"/>
            <a:ext cx="719390" cy="792549"/>
          </a:xfrm>
          <a:prstGeom prst="rect">
            <a:avLst/>
          </a:prstGeom>
        </p:spPr>
      </p:pic>
      <p:pic>
        <p:nvPicPr>
          <p:cNvPr id="71" name="図 70">
            <a:extLst>
              <a:ext uri="{FF2B5EF4-FFF2-40B4-BE49-F238E27FC236}">
                <a16:creationId xmlns:a16="http://schemas.microsoft.com/office/drawing/2014/main" id="{4D22B16B-65FB-3558-A041-6DBBD059CB6F}"/>
              </a:ext>
            </a:extLst>
          </p:cNvPr>
          <p:cNvPicPr>
            <a:picLocks noChangeAspect="1"/>
          </p:cNvPicPr>
          <p:nvPr/>
        </p:nvPicPr>
        <p:blipFill>
          <a:blip r:embed="rId4"/>
          <a:stretch>
            <a:fillRect/>
          </a:stretch>
        </p:blipFill>
        <p:spPr>
          <a:xfrm>
            <a:off x="5082933" y="3118957"/>
            <a:ext cx="707197" cy="816935"/>
          </a:xfrm>
          <a:prstGeom prst="rect">
            <a:avLst/>
          </a:prstGeom>
        </p:spPr>
      </p:pic>
      <p:sp>
        <p:nvSpPr>
          <p:cNvPr id="3" name="テキスト ボックス 2">
            <a:extLst>
              <a:ext uri="{FF2B5EF4-FFF2-40B4-BE49-F238E27FC236}">
                <a16:creationId xmlns:a16="http://schemas.microsoft.com/office/drawing/2014/main" id="{4CA50E79-0AEB-4A45-90DE-1EBFEF4913AE}"/>
              </a:ext>
            </a:extLst>
          </p:cNvPr>
          <p:cNvSpPr txBox="1"/>
          <p:nvPr/>
        </p:nvSpPr>
        <p:spPr>
          <a:xfrm>
            <a:off x="1098699" y="596421"/>
            <a:ext cx="7750462" cy="400110"/>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環境対策温度計</a:t>
            </a:r>
            <a:r>
              <a:rPr lang="en-US" altLang="ja-JP" sz="2000" dirty="0">
                <a:solidFill>
                  <a:schemeClr val="bg1"/>
                </a:solidFill>
                <a:latin typeface="Meiryo UI" panose="020B0604030504040204" pitchFamily="34" charset="-128"/>
                <a:ea typeface="Meiryo UI" panose="020B0604030504040204" pitchFamily="34" charset="-128"/>
              </a:rPr>
              <a:t>(</a:t>
            </a:r>
            <a:r>
              <a:rPr lang="ja-JP" altLang="en-US" sz="2000" dirty="0">
                <a:solidFill>
                  <a:schemeClr val="bg1"/>
                </a:solidFill>
                <a:latin typeface="Meiryo UI" panose="020B0604030504040204" pitchFamily="34" charset="-128"/>
                <a:ea typeface="Meiryo UI" panose="020B0604030504040204" pitchFamily="34" charset="-128"/>
              </a:rPr>
              <a:t>ヒートショック対策</a:t>
            </a:r>
            <a:r>
              <a:rPr lang="en-US" altLang="ja-JP" sz="2000" dirty="0">
                <a:solidFill>
                  <a:schemeClr val="bg1"/>
                </a:solidFill>
                <a:latin typeface="Meiryo UI" panose="020B0604030504040204" pitchFamily="34" charset="-128"/>
                <a:ea typeface="Meiryo UI" panose="020B0604030504040204" pitchFamily="34" charset="-128"/>
              </a:rPr>
              <a:t>) </a:t>
            </a:r>
            <a:endParaRPr lang="ja-JP" altLang="en-US" sz="2000" dirty="0">
              <a:solidFill>
                <a:schemeClr val="bg1"/>
              </a:solidFill>
              <a:latin typeface="Meiryo UI" panose="020B0604030504040204" pitchFamily="34" charset="-128"/>
              <a:ea typeface="Meiryo UI" panose="020B0604030504040204" pitchFamily="34" charset="-128"/>
            </a:endParaRPr>
          </a:p>
        </p:txBody>
      </p:sp>
      <p:sp>
        <p:nvSpPr>
          <p:cNvPr id="54" name="テキスト ボックス 53">
            <a:extLst>
              <a:ext uri="{FF2B5EF4-FFF2-40B4-BE49-F238E27FC236}">
                <a16:creationId xmlns:a16="http://schemas.microsoft.com/office/drawing/2014/main" id="{DB95C43C-93E8-974D-BE0B-E4B52F6953E9}"/>
              </a:ext>
            </a:extLst>
          </p:cNvPr>
          <p:cNvSpPr txBox="1"/>
          <p:nvPr/>
        </p:nvSpPr>
        <p:spPr>
          <a:xfrm>
            <a:off x="485900" y="5252121"/>
            <a:ext cx="4140913" cy="787011"/>
          </a:xfrm>
          <a:prstGeom prst="rect">
            <a:avLst/>
          </a:prstGeom>
          <a:noFill/>
        </p:spPr>
        <p:txBody>
          <a:bodyPr wrap="square" lIns="90000" tIns="46800" rIns="0" bIns="46800" rtlCol="0">
            <a:spAutoFit/>
          </a:bodyPr>
          <a:lstStyle/>
          <a:p>
            <a:r>
              <a:rPr lang="ja-JP" altLang="en-US" sz="900" dirty="0">
                <a:latin typeface="Meiryo UI" panose="020B0604030504040204" pitchFamily="34" charset="-128"/>
                <a:ea typeface="Meiryo UI" panose="020B0604030504040204" pitchFamily="34" charset="-128"/>
              </a:rPr>
              <a:t>プリント色数：</a:t>
            </a:r>
            <a:r>
              <a:rPr lang="en-US" altLang="ja-JP" sz="900" dirty="0">
                <a:latin typeface="Meiryo UI" panose="020B0604030504040204" pitchFamily="34" charset="-128"/>
                <a:ea typeface="Meiryo UI" panose="020B0604030504040204" pitchFamily="34" charset="-128"/>
              </a:rPr>
              <a:t>1</a:t>
            </a:r>
            <a:r>
              <a:rPr lang="ja-JP" altLang="en-US" sz="900" dirty="0">
                <a:latin typeface="Meiryo UI" panose="020B0604030504040204" pitchFamily="34" charset="-128"/>
                <a:ea typeface="Meiryo UI" panose="020B0604030504040204" pitchFamily="34" charset="-128"/>
              </a:rPr>
              <a:t>色</a:t>
            </a:r>
          </a:p>
          <a:p>
            <a:r>
              <a:rPr lang="ja-JP" altLang="en-US" sz="900" dirty="0">
                <a:latin typeface="Meiryo UI" panose="020B0604030504040204" pitchFamily="34" charset="-128"/>
                <a:ea typeface="Meiryo UI" panose="020B0604030504040204" pitchFamily="34" charset="-128"/>
              </a:rPr>
              <a:t>素材：ガラス、紙、白灯油</a:t>
            </a:r>
          </a:p>
          <a:p>
            <a:r>
              <a:rPr lang="ja-JP" altLang="en-US" sz="900" dirty="0">
                <a:latin typeface="Meiryo UI" panose="020B0604030504040204" pitchFamily="34" charset="-128"/>
                <a:ea typeface="Meiryo UI" panose="020B0604030504040204" pitchFamily="34" charset="-128"/>
              </a:rPr>
              <a:t>サイズ：</a:t>
            </a:r>
            <a:r>
              <a:rPr lang="en-US" altLang="ja-JP" sz="900" dirty="0">
                <a:latin typeface="Meiryo UI" panose="020B0604030504040204" pitchFamily="34" charset="-128"/>
                <a:ea typeface="Meiryo UI" panose="020B0604030504040204" pitchFamily="34" charset="-128"/>
              </a:rPr>
              <a:t>100×200×5mm</a:t>
            </a:r>
          </a:p>
          <a:p>
            <a:r>
              <a:rPr lang="ja-JP" altLang="en-US" sz="900" dirty="0">
                <a:latin typeface="Meiryo UI" panose="020B0604030504040204" pitchFamily="34" charset="-128"/>
                <a:ea typeface="Meiryo UI" panose="020B0604030504040204" pitchFamily="34" charset="-128"/>
              </a:rPr>
              <a:t>包装：アドポケット付きポリ袋</a:t>
            </a:r>
          </a:p>
          <a:p>
            <a:r>
              <a:rPr lang="ja-JP" altLang="en-US" sz="900" dirty="0">
                <a:latin typeface="Meiryo UI" panose="020B0604030504040204" pitchFamily="34" charset="-128"/>
                <a:ea typeface="Meiryo UI" panose="020B0604030504040204" pitchFamily="34" charset="-128"/>
              </a:rPr>
              <a:t>生産国：日本 </a:t>
            </a:r>
            <a:endParaRPr lang="en-US" altLang="ja-JP" sz="900" dirty="0">
              <a:latin typeface="Meiryo UI" panose="020B0604030504040204" pitchFamily="34" charset="-128"/>
              <a:ea typeface="Meiryo UI" panose="020B0604030504040204" pitchFamily="34" charset="-128"/>
            </a:endParaRPr>
          </a:p>
        </p:txBody>
      </p:sp>
      <p:sp>
        <p:nvSpPr>
          <p:cNvPr id="9" name="円/楕円 8">
            <a:extLst>
              <a:ext uri="{FF2B5EF4-FFF2-40B4-BE49-F238E27FC236}">
                <a16:creationId xmlns:a16="http://schemas.microsoft.com/office/drawing/2014/main" id="{5071E141-4680-1C45-8E9F-3E48DC46BD1C}"/>
              </a:ext>
            </a:extLst>
          </p:cNvPr>
          <p:cNvSpPr/>
          <p:nvPr/>
        </p:nvSpPr>
        <p:spPr>
          <a:xfrm>
            <a:off x="5035845" y="1268518"/>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4"/>
              </a:solidFill>
            </a:endParaRPr>
          </a:p>
        </p:txBody>
      </p:sp>
      <p:sp>
        <p:nvSpPr>
          <p:cNvPr id="43" name="テキスト ボックス 42">
            <a:extLst>
              <a:ext uri="{FF2B5EF4-FFF2-40B4-BE49-F238E27FC236}">
                <a16:creationId xmlns:a16="http://schemas.microsoft.com/office/drawing/2014/main" id="{C679F590-1798-F145-B307-DE0B7159F3E6}"/>
              </a:ext>
            </a:extLst>
          </p:cNvPr>
          <p:cNvSpPr txBox="1"/>
          <p:nvPr/>
        </p:nvSpPr>
        <p:spPr>
          <a:xfrm>
            <a:off x="5035210" y="1496155"/>
            <a:ext cx="739603" cy="323165"/>
          </a:xfrm>
          <a:prstGeom prst="rect">
            <a:avLst/>
          </a:prstGeom>
          <a:noFill/>
        </p:spPr>
        <p:txBody>
          <a:bodyPr wrap="square" rtlCol="0">
            <a:spAutoFit/>
          </a:bodyPr>
          <a:lstStyle/>
          <a:p>
            <a:pPr algn="ctr"/>
            <a:r>
              <a:rPr kumimoji="1" lang="ja-JP" altLang="en-US" sz="1500">
                <a:solidFill>
                  <a:schemeClr val="accent1">
                    <a:lumMod val="50000"/>
                  </a:schemeClr>
                </a:solidFill>
                <a:latin typeface="Meiryo UI" panose="020B0604030504040204" pitchFamily="34" charset="-128"/>
                <a:ea typeface="Meiryo UI" panose="020B0604030504040204" pitchFamily="34" charset="-128"/>
              </a:rPr>
              <a:t>特徴</a:t>
            </a:r>
          </a:p>
        </p:txBody>
      </p:sp>
      <p:cxnSp>
        <p:nvCxnSpPr>
          <p:cNvPr id="47" name="直線コネクタ 46">
            <a:extLst>
              <a:ext uri="{FF2B5EF4-FFF2-40B4-BE49-F238E27FC236}">
                <a16:creationId xmlns:a16="http://schemas.microsoft.com/office/drawing/2014/main" id="{06F736AD-50A3-9946-BE09-78B049790D86}"/>
              </a:ext>
            </a:extLst>
          </p:cNvPr>
          <p:cNvCxnSpPr>
            <a:cxnSpLocks/>
            <a:stCxn id="48" idx="3"/>
          </p:cNvCxnSpPr>
          <p:nvPr/>
        </p:nvCxnSpPr>
        <p:spPr>
          <a:xfrm>
            <a:off x="933347" y="5145172"/>
            <a:ext cx="3560089" cy="12701"/>
          </a:xfrm>
          <a:prstGeom prst="line">
            <a:avLst/>
          </a:prstGeom>
          <a:ln w="9525">
            <a:solidFill>
              <a:schemeClr val="bg2">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48" name="テキスト ボックス 47">
            <a:extLst>
              <a:ext uri="{FF2B5EF4-FFF2-40B4-BE49-F238E27FC236}">
                <a16:creationId xmlns:a16="http://schemas.microsoft.com/office/drawing/2014/main" id="{E2DC50B7-FC9D-9741-AB3D-886576F41BF6}"/>
              </a:ext>
            </a:extLst>
          </p:cNvPr>
          <p:cNvSpPr txBox="1"/>
          <p:nvPr/>
        </p:nvSpPr>
        <p:spPr>
          <a:xfrm>
            <a:off x="485901" y="5029756"/>
            <a:ext cx="447446" cy="230832"/>
          </a:xfrm>
          <a:prstGeom prst="rect">
            <a:avLst/>
          </a:prstGeom>
          <a:noFill/>
        </p:spPr>
        <p:txBody>
          <a:bodyPr wrap="square" rtlCol="0">
            <a:spAutoFit/>
          </a:bodyPr>
          <a:lstStyle/>
          <a:p>
            <a:r>
              <a:rPr lang="ja-JP" altLang="en-US" sz="900">
                <a:latin typeface="Meiryo UI" panose="020B0604030504040204" pitchFamily="34" charset="-128"/>
                <a:ea typeface="Meiryo UI" panose="020B0604030504040204" pitchFamily="34" charset="-128"/>
              </a:rPr>
              <a:t>仕様</a:t>
            </a:r>
          </a:p>
        </p:txBody>
      </p:sp>
      <p:sp>
        <p:nvSpPr>
          <p:cNvPr id="49" name="テキスト ボックス 48">
            <a:extLst>
              <a:ext uri="{FF2B5EF4-FFF2-40B4-BE49-F238E27FC236}">
                <a16:creationId xmlns:a16="http://schemas.microsoft.com/office/drawing/2014/main" id="{A01A4F1A-EF54-BF4E-99FC-739CD6DF617E}"/>
              </a:ext>
            </a:extLst>
          </p:cNvPr>
          <p:cNvSpPr txBox="1"/>
          <p:nvPr/>
        </p:nvSpPr>
        <p:spPr>
          <a:xfrm>
            <a:off x="296332" y="658339"/>
            <a:ext cx="855576" cy="276999"/>
          </a:xfrm>
          <a:prstGeom prst="rect">
            <a:avLst/>
          </a:prstGeom>
          <a:noFill/>
        </p:spPr>
        <p:txBody>
          <a:bodyPr wrap="square" rtlCol="0">
            <a:spAutoFit/>
          </a:bodyPr>
          <a:lstStyle/>
          <a:p>
            <a:pPr algn="ctr"/>
            <a:r>
              <a:rPr kumimoji="1" lang="en-US" altLang="ja-JP" sz="1200" dirty="0">
                <a:solidFill>
                  <a:schemeClr val="bg1"/>
                </a:solidFill>
                <a:latin typeface="Meiryo UI" panose="020B0604030504040204" pitchFamily="34" charset="-128"/>
                <a:ea typeface="Meiryo UI" panose="020B0604030504040204" pitchFamily="34" charset="-128"/>
              </a:rPr>
              <a:t>【</a:t>
            </a:r>
            <a:r>
              <a:rPr kumimoji="1" lang="ja-JP" altLang="en-US" sz="1200">
                <a:solidFill>
                  <a:schemeClr val="bg1"/>
                </a:solidFill>
                <a:latin typeface="Meiryo UI" panose="020B0604030504040204" pitchFamily="34" charset="-128"/>
                <a:ea typeface="Meiryo UI" panose="020B0604030504040204" pitchFamily="34" charset="-128"/>
              </a:rPr>
              <a:t>提案書</a:t>
            </a:r>
            <a:r>
              <a:rPr kumimoji="1" lang="en-US" altLang="ja-JP" sz="1200" dirty="0">
                <a:solidFill>
                  <a:schemeClr val="bg1"/>
                </a:solidFill>
                <a:latin typeface="Meiryo UI" panose="020B0604030504040204" pitchFamily="34" charset="-128"/>
                <a:ea typeface="Meiryo UI" panose="020B0604030504040204" pitchFamily="34" charset="-128"/>
              </a:rPr>
              <a:t>】</a:t>
            </a:r>
            <a:endParaRPr kumimoji="1" lang="ja-JP" altLang="en-US" sz="1200">
              <a:solidFill>
                <a:schemeClr val="bg1"/>
              </a:solidFill>
              <a:latin typeface="Meiryo UI" panose="020B0604030504040204" pitchFamily="34" charset="-128"/>
              <a:ea typeface="Meiryo UI" panose="020B0604030504040204" pitchFamily="34" charset="-128"/>
            </a:endParaRPr>
          </a:p>
        </p:txBody>
      </p:sp>
      <p:sp>
        <p:nvSpPr>
          <p:cNvPr id="52" name="テキスト ボックス 51">
            <a:extLst>
              <a:ext uri="{FF2B5EF4-FFF2-40B4-BE49-F238E27FC236}">
                <a16:creationId xmlns:a16="http://schemas.microsoft.com/office/drawing/2014/main" id="{666EFAC9-FA87-8F4E-97A7-2098EF99A221}"/>
              </a:ext>
            </a:extLst>
          </p:cNvPr>
          <p:cNvSpPr txBox="1"/>
          <p:nvPr/>
        </p:nvSpPr>
        <p:spPr>
          <a:xfrm>
            <a:off x="5932095" y="1422052"/>
            <a:ext cx="2917065" cy="2224969"/>
          </a:xfrm>
          <a:prstGeom prst="rect">
            <a:avLst/>
          </a:prstGeom>
          <a:noFill/>
        </p:spPr>
        <p:txBody>
          <a:bodyPr wrap="square" lIns="0" tIns="46800" rIns="0" spcCol="360000" rtlCol="0">
            <a:spAutoFit/>
          </a:bodyPr>
          <a:lstStyle/>
          <a:p>
            <a:pPr>
              <a:lnSpc>
                <a:spcPts val="2400"/>
              </a:lnSpc>
            </a:pPr>
            <a:r>
              <a:rPr lang="ja-JP" altLang="en-US" sz="1600" dirty="0"/>
              <a:t>しっかりとした厚手の台紙には政府広報オンライン発表のデータに基づいた</a:t>
            </a:r>
            <a:r>
              <a:rPr lang="en-US" altLang="ja-JP" sz="1600" dirty="0"/>
              <a:t>『</a:t>
            </a:r>
            <a:r>
              <a:rPr lang="ja-JP" altLang="en-US" sz="1600" dirty="0"/>
              <a:t>ヒートショック対策</a:t>
            </a:r>
            <a:r>
              <a:rPr lang="en-US" altLang="ja-JP" sz="1600" dirty="0"/>
              <a:t>』</a:t>
            </a:r>
            <a:r>
              <a:rPr lang="ja-JP" altLang="en-US" sz="1600" dirty="0"/>
              <a:t>の情報をわかりやすく掲載した温度計。部屋や脱衣場の壁に貼ってのご利用がおすすめです。 </a:t>
            </a:r>
            <a:endParaRPr lang="en-US" altLang="ja-JP" sz="1600" spc="-100" dirty="0">
              <a:latin typeface="Meiryo UI" panose="020B0604030504040204" pitchFamily="34" charset="-128"/>
              <a:ea typeface="Meiryo UI" panose="020B0604030504040204" pitchFamily="34" charset="-128"/>
            </a:endParaRPr>
          </a:p>
        </p:txBody>
      </p:sp>
      <p:sp>
        <p:nvSpPr>
          <p:cNvPr id="51" name="円/楕円 50">
            <a:extLst>
              <a:ext uri="{FF2B5EF4-FFF2-40B4-BE49-F238E27FC236}">
                <a16:creationId xmlns:a16="http://schemas.microsoft.com/office/drawing/2014/main" id="{29EEA60A-1EDB-A44B-893A-3A7C8D5D51EA}"/>
              </a:ext>
            </a:extLst>
          </p:cNvPr>
          <p:cNvSpPr/>
          <p:nvPr/>
        </p:nvSpPr>
        <p:spPr>
          <a:xfrm>
            <a:off x="5035845" y="534447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テキスト ボックス 52">
            <a:extLst>
              <a:ext uri="{FF2B5EF4-FFF2-40B4-BE49-F238E27FC236}">
                <a16:creationId xmlns:a16="http://schemas.microsoft.com/office/drawing/2014/main" id="{55C042B5-BEB6-154E-9A0F-527D7515FFDC}"/>
              </a:ext>
            </a:extLst>
          </p:cNvPr>
          <p:cNvSpPr txBox="1"/>
          <p:nvPr/>
        </p:nvSpPr>
        <p:spPr>
          <a:xfrm>
            <a:off x="5035210" y="5569140"/>
            <a:ext cx="739603"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お見積</a:t>
            </a:r>
          </a:p>
        </p:txBody>
      </p:sp>
      <p:cxnSp>
        <p:nvCxnSpPr>
          <p:cNvPr id="55" name="直線コネクタ 54">
            <a:extLst>
              <a:ext uri="{FF2B5EF4-FFF2-40B4-BE49-F238E27FC236}">
                <a16:creationId xmlns:a16="http://schemas.microsoft.com/office/drawing/2014/main" id="{E3841400-EED2-C34D-BCDD-C3006CC8563F}"/>
              </a:ext>
            </a:extLst>
          </p:cNvPr>
          <p:cNvCxnSpPr>
            <a:cxnSpLocks/>
          </p:cNvCxnSpPr>
          <p:nvPr/>
        </p:nvCxnSpPr>
        <p:spPr>
          <a:xfrm>
            <a:off x="5880100" y="3785632"/>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grpSp>
        <p:nvGrpSpPr>
          <p:cNvPr id="58" name="グループ化 57">
            <a:extLst>
              <a:ext uri="{FF2B5EF4-FFF2-40B4-BE49-F238E27FC236}">
                <a16:creationId xmlns:a16="http://schemas.microsoft.com/office/drawing/2014/main" id="{C8880407-59E8-D744-B368-C4DF6A8E994D}"/>
              </a:ext>
            </a:extLst>
          </p:cNvPr>
          <p:cNvGrpSpPr/>
          <p:nvPr/>
        </p:nvGrpSpPr>
        <p:grpSpPr>
          <a:xfrm>
            <a:off x="5042402" y="3830871"/>
            <a:ext cx="739603" cy="739603"/>
            <a:chOff x="5042402" y="3087009"/>
            <a:chExt cx="739603" cy="739603"/>
          </a:xfrm>
        </p:grpSpPr>
        <p:sp>
          <p:nvSpPr>
            <p:cNvPr id="59" name="円/楕円 58">
              <a:extLst>
                <a:ext uri="{FF2B5EF4-FFF2-40B4-BE49-F238E27FC236}">
                  <a16:creationId xmlns:a16="http://schemas.microsoft.com/office/drawing/2014/main" id="{C67052A6-1156-D442-9D47-A2227E7B96FF}"/>
                </a:ext>
              </a:extLst>
            </p:cNvPr>
            <p:cNvSpPr/>
            <p:nvPr/>
          </p:nvSpPr>
          <p:spPr>
            <a:xfrm>
              <a:off x="5042402" y="308700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テキスト ボックス 59">
              <a:extLst>
                <a:ext uri="{FF2B5EF4-FFF2-40B4-BE49-F238E27FC236}">
                  <a16:creationId xmlns:a16="http://schemas.microsoft.com/office/drawing/2014/main" id="{C46DE592-F853-384F-90D2-3DA64C10996F}"/>
                </a:ext>
              </a:extLst>
            </p:cNvPr>
            <p:cNvSpPr txBox="1"/>
            <p:nvPr/>
          </p:nvSpPr>
          <p:spPr>
            <a:xfrm>
              <a:off x="5135150" y="3321734"/>
              <a:ext cx="569710"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納期</a:t>
              </a:r>
            </a:p>
          </p:txBody>
        </p:sp>
      </p:grpSp>
      <p:cxnSp>
        <p:nvCxnSpPr>
          <p:cNvPr id="61" name="直線コネクタ 60">
            <a:extLst>
              <a:ext uri="{FF2B5EF4-FFF2-40B4-BE49-F238E27FC236}">
                <a16:creationId xmlns:a16="http://schemas.microsoft.com/office/drawing/2014/main" id="{44FD12B9-01EA-6045-91B8-6A6C4B42426B}"/>
              </a:ext>
            </a:extLst>
          </p:cNvPr>
          <p:cNvCxnSpPr>
            <a:cxnSpLocks/>
          </p:cNvCxnSpPr>
          <p:nvPr/>
        </p:nvCxnSpPr>
        <p:spPr>
          <a:xfrm>
            <a:off x="5880100" y="4987421"/>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sp>
        <p:nvSpPr>
          <p:cNvPr id="62" name="テキスト ボックス 61">
            <a:extLst>
              <a:ext uri="{FF2B5EF4-FFF2-40B4-BE49-F238E27FC236}">
                <a16:creationId xmlns:a16="http://schemas.microsoft.com/office/drawing/2014/main" id="{43EEDBA3-5917-5749-A207-0D444DDE7256}"/>
              </a:ext>
            </a:extLst>
          </p:cNvPr>
          <p:cNvSpPr txBox="1"/>
          <p:nvPr/>
        </p:nvSpPr>
        <p:spPr>
          <a:xfrm>
            <a:off x="6071111" y="4206067"/>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納期スペース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63" name="テキスト ボックス 62">
            <a:extLst>
              <a:ext uri="{FF2B5EF4-FFF2-40B4-BE49-F238E27FC236}">
                <a16:creationId xmlns:a16="http://schemas.microsoft.com/office/drawing/2014/main" id="{7C84D0BA-2D0E-1A41-A9F4-073730B0C0B4}"/>
              </a:ext>
            </a:extLst>
          </p:cNvPr>
          <p:cNvSpPr txBox="1"/>
          <p:nvPr/>
        </p:nvSpPr>
        <p:spPr>
          <a:xfrm>
            <a:off x="6071111" y="5565834"/>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お見積りスペース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pic>
        <p:nvPicPr>
          <p:cNvPr id="4" name="図 3">
            <a:extLst>
              <a:ext uri="{FF2B5EF4-FFF2-40B4-BE49-F238E27FC236}">
                <a16:creationId xmlns:a16="http://schemas.microsoft.com/office/drawing/2014/main" id="{C195B682-C0DB-DC31-8077-604997019AE1}"/>
              </a:ext>
            </a:extLst>
          </p:cNvPr>
          <p:cNvPicPr>
            <a:picLocks noChangeAspect="1"/>
          </p:cNvPicPr>
          <p:nvPr/>
        </p:nvPicPr>
        <p:blipFill>
          <a:blip r:embed="rId5"/>
          <a:stretch>
            <a:fillRect/>
          </a:stretch>
        </p:blipFill>
        <p:spPr>
          <a:xfrm>
            <a:off x="688193" y="1398008"/>
            <a:ext cx="3576491" cy="3576491"/>
          </a:xfrm>
          <a:prstGeom prst="rect">
            <a:avLst/>
          </a:prstGeom>
        </p:spPr>
      </p:pic>
    </p:spTree>
    <p:extLst>
      <p:ext uri="{BB962C8B-B14F-4D97-AF65-F5344CB8AC3E}">
        <p14:creationId xmlns:p14="http://schemas.microsoft.com/office/powerpoint/2010/main" val="235649505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2" name="図 71">
            <a:extLst>
              <a:ext uri="{FF2B5EF4-FFF2-40B4-BE49-F238E27FC236}">
                <a16:creationId xmlns:a16="http://schemas.microsoft.com/office/drawing/2014/main" id="{AB6F10ED-C870-C69A-5856-6A3032CDAD72}"/>
              </a:ext>
            </a:extLst>
          </p:cNvPr>
          <p:cNvPicPr>
            <a:picLocks noChangeAspect="1"/>
          </p:cNvPicPr>
          <p:nvPr/>
        </p:nvPicPr>
        <p:blipFill>
          <a:blip r:embed="rId3"/>
          <a:stretch>
            <a:fillRect/>
          </a:stretch>
        </p:blipFill>
        <p:spPr>
          <a:xfrm>
            <a:off x="5074259" y="4646846"/>
            <a:ext cx="719390" cy="792549"/>
          </a:xfrm>
          <a:prstGeom prst="rect">
            <a:avLst/>
          </a:prstGeom>
        </p:spPr>
      </p:pic>
      <p:pic>
        <p:nvPicPr>
          <p:cNvPr id="71" name="図 70">
            <a:extLst>
              <a:ext uri="{FF2B5EF4-FFF2-40B4-BE49-F238E27FC236}">
                <a16:creationId xmlns:a16="http://schemas.microsoft.com/office/drawing/2014/main" id="{4D22B16B-65FB-3558-A041-6DBBD059CB6F}"/>
              </a:ext>
            </a:extLst>
          </p:cNvPr>
          <p:cNvPicPr>
            <a:picLocks noChangeAspect="1"/>
          </p:cNvPicPr>
          <p:nvPr/>
        </p:nvPicPr>
        <p:blipFill>
          <a:blip r:embed="rId4"/>
          <a:stretch>
            <a:fillRect/>
          </a:stretch>
        </p:blipFill>
        <p:spPr>
          <a:xfrm>
            <a:off x="5082933" y="3118957"/>
            <a:ext cx="707197" cy="816935"/>
          </a:xfrm>
          <a:prstGeom prst="rect">
            <a:avLst/>
          </a:prstGeom>
        </p:spPr>
      </p:pic>
      <p:sp>
        <p:nvSpPr>
          <p:cNvPr id="3" name="テキスト ボックス 2">
            <a:extLst>
              <a:ext uri="{FF2B5EF4-FFF2-40B4-BE49-F238E27FC236}">
                <a16:creationId xmlns:a16="http://schemas.microsoft.com/office/drawing/2014/main" id="{4CA50E79-0AEB-4A45-90DE-1EBFEF4913AE}"/>
              </a:ext>
            </a:extLst>
          </p:cNvPr>
          <p:cNvSpPr txBox="1"/>
          <p:nvPr/>
        </p:nvSpPr>
        <p:spPr>
          <a:xfrm>
            <a:off x="1098699" y="596421"/>
            <a:ext cx="7750462" cy="400110"/>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ボディ クールウェット </a:t>
            </a:r>
            <a:r>
              <a:rPr lang="en-US" altLang="ja-JP" sz="2000" dirty="0">
                <a:solidFill>
                  <a:schemeClr val="bg1"/>
                </a:solidFill>
                <a:latin typeface="Meiryo UI" panose="020B0604030504040204" pitchFamily="34" charset="-128"/>
                <a:ea typeface="Meiryo UI" panose="020B0604030504040204" pitchFamily="34" charset="-128"/>
              </a:rPr>
              <a:t>10</a:t>
            </a:r>
            <a:r>
              <a:rPr lang="ja-JP" altLang="en-US" sz="2000" dirty="0">
                <a:solidFill>
                  <a:schemeClr val="bg1"/>
                </a:solidFill>
                <a:latin typeface="Meiryo UI" panose="020B0604030504040204" pitchFamily="34" charset="-128"/>
                <a:ea typeface="Meiryo UI" panose="020B0604030504040204" pitchFamily="34" charset="-128"/>
              </a:rPr>
              <a:t>枚入 </a:t>
            </a:r>
          </a:p>
        </p:txBody>
      </p:sp>
      <p:sp>
        <p:nvSpPr>
          <p:cNvPr id="54" name="テキスト ボックス 53">
            <a:extLst>
              <a:ext uri="{FF2B5EF4-FFF2-40B4-BE49-F238E27FC236}">
                <a16:creationId xmlns:a16="http://schemas.microsoft.com/office/drawing/2014/main" id="{DB95C43C-93E8-974D-BE0B-E4B52F6953E9}"/>
              </a:ext>
            </a:extLst>
          </p:cNvPr>
          <p:cNvSpPr txBox="1"/>
          <p:nvPr/>
        </p:nvSpPr>
        <p:spPr>
          <a:xfrm>
            <a:off x="485900" y="5252121"/>
            <a:ext cx="4140913" cy="510012"/>
          </a:xfrm>
          <a:prstGeom prst="rect">
            <a:avLst/>
          </a:prstGeom>
          <a:noFill/>
        </p:spPr>
        <p:txBody>
          <a:bodyPr wrap="square" lIns="90000" tIns="46800" rIns="0" bIns="46800" rtlCol="0">
            <a:spAutoFit/>
          </a:bodyPr>
          <a:lstStyle/>
          <a:p>
            <a:r>
              <a:rPr lang="ja-JP" altLang="en-US" sz="900" dirty="0">
                <a:latin typeface="Meiryo UI" panose="020B0604030504040204" pitchFamily="34" charset="-128"/>
                <a:ea typeface="Meiryo UI" panose="020B0604030504040204" pitchFamily="34" charset="-128"/>
              </a:rPr>
              <a:t>素材：不織布</a:t>
            </a:r>
          </a:p>
          <a:p>
            <a:r>
              <a:rPr lang="ja-JP" altLang="en-US" sz="900" dirty="0">
                <a:latin typeface="Meiryo UI" panose="020B0604030504040204" pitchFamily="34" charset="-128"/>
                <a:ea typeface="Meiryo UI" panose="020B0604030504040204" pitchFamily="34" charset="-128"/>
              </a:rPr>
              <a:t>サイズ：横</a:t>
            </a:r>
            <a:r>
              <a:rPr lang="en-US" altLang="ja-JP" sz="900" dirty="0">
                <a:latin typeface="Meiryo UI" panose="020B0604030504040204" pitchFamily="34" charset="-128"/>
                <a:ea typeface="Meiryo UI" panose="020B0604030504040204" pitchFamily="34" charset="-128"/>
              </a:rPr>
              <a:t>135×</a:t>
            </a:r>
            <a:r>
              <a:rPr lang="ja-JP" altLang="en-US" sz="900" dirty="0">
                <a:latin typeface="Meiryo UI" panose="020B0604030504040204" pitchFamily="34" charset="-128"/>
                <a:ea typeface="Meiryo UI" panose="020B0604030504040204" pitchFamily="34" charset="-128"/>
              </a:rPr>
              <a:t>縦</a:t>
            </a:r>
            <a:r>
              <a:rPr lang="en-US" altLang="ja-JP" sz="900" dirty="0">
                <a:latin typeface="Meiryo UI" panose="020B0604030504040204" pitchFamily="34" charset="-128"/>
                <a:ea typeface="Meiryo UI" panose="020B0604030504040204" pitchFamily="34" charset="-128"/>
              </a:rPr>
              <a:t>×70mm</a:t>
            </a:r>
            <a:r>
              <a:rPr lang="ja-JP" altLang="en-US" sz="900" dirty="0">
                <a:latin typeface="Meiryo UI" panose="020B0604030504040204" pitchFamily="34" charset="-128"/>
                <a:ea typeface="Meiryo UI" panose="020B0604030504040204" pitchFamily="34" charset="-128"/>
              </a:rPr>
              <a:t>（紙：</a:t>
            </a:r>
            <a:r>
              <a:rPr lang="en-US" altLang="ja-JP" sz="900" dirty="0">
                <a:latin typeface="Meiryo UI" panose="020B0604030504040204" pitchFamily="34" charset="-128"/>
                <a:ea typeface="Meiryo UI" panose="020B0604030504040204" pitchFamily="34" charset="-128"/>
              </a:rPr>
              <a:t>150×200mm</a:t>
            </a:r>
            <a:r>
              <a:rPr lang="ja-JP" altLang="en-US" sz="900" dirty="0">
                <a:latin typeface="Meiryo UI" panose="020B0604030504040204" pitchFamily="34" charset="-128"/>
                <a:ea typeface="Meiryo UI" panose="020B0604030504040204" pitchFamily="34" charset="-128"/>
              </a:rPr>
              <a:t>）</a:t>
            </a:r>
          </a:p>
          <a:p>
            <a:r>
              <a:rPr lang="ja-JP" altLang="en-US" sz="900" dirty="0">
                <a:latin typeface="Meiryo UI" panose="020B0604030504040204" pitchFamily="34" charset="-128"/>
                <a:ea typeface="Meiryo UI" panose="020B0604030504040204" pitchFamily="34" charset="-128"/>
              </a:rPr>
              <a:t>備考：枚数：</a:t>
            </a:r>
            <a:r>
              <a:rPr lang="en-US" altLang="ja-JP" sz="900" dirty="0">
                <a:latin typeface="Meiryo UI" panose="020B0604030504040204" pitchFamily="34" charset="-128"/>
                <a:ea typeface="Meiryo UI" panose="020B0604030504040204" pitchFamily="34" charset="-128"/>
              </a:rPr>
              <a:t>10</a:t>
            </a:r>
            <a:r>
              <a:rPr lang="ja-JP" altLang="en-US" sz="900" dirty="0">
                <a:latin typeface="Meiryo UI" panose="020B0604030504040204" pitchFamily="34" charset="-128"/>
                <a:ea typeface="Meiryo UI" panose="020B0604030504040204" pitchFamily="34" charset="-128"/>
              </a:rPr>
              <a:t>枚入り </a:t>
            </a:r>
            <a:endParaRPr lang="en-US" altLang="ja-JP" sz="900" dirty="0">
              <a:latin typeface="Meiryo UI" panose="020B0604030504040204" pitchFamily="34" charset="-128"/>
              <a:ea typeface="Meiryo UI" panose="020B0604030504040204" pitchFamily="34" charset="-128"/>
            </a:endParaRPr>
          </a:p>
        </p:txBody>
      </p:sp>
      <p:sp>
        <p:nvSpPr>
          <p:cNvPr id="9" name="円/楕円 8">
            <a:extLst>
              <a:ext uri="{FF2B5EF4-FFF2-40B4-BE49-F238E27FC236}">
                <a16:creationId xmlns:a16="http://schemas.microsoft.com/office/drawing/2014/main" id="{5071E141-4680-1C45-8E9F-3E48DC46BD1C}"/>
              </a:ext>
            </a:extLst>
          </p:cNvPr>
          <p:cNvSpPr/>
          <p:nvPr/>
        </p:nvSpPr>
        <p:spPr>
          <a:xfrm>
            <a:off x="5035845" y="1268518"/>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4"/>
              </a:solidFill>
            </a:endParaRPr>
          </a:p>
        </p:txBody>
      </p:sp>
      <p:sp>
        <p:nvSpPr>
          <p:cNvPr id="43" name="テキスト ボックス 42">
            <a:extLst>
              <a:ext uri="{FF2B5EF4-FFF2-40B4-BE49-F238E27FC236}">
                <a16:creationId xmlns:a16="http://schemas.microsoft.com/office/drawing/2014/main" id="{C679F590-1798-F145-B307-DE0B7159F3E6}"/>
              </a:ext>
            </a:extLst>
          </p:cNvPr>
          <p:cNvSpPr txBox="1"/>
          <p:nvPr/>
        </p:nvSpPr>
        <p:spPr>
          <a:xfrm>
            <a:off x="5035210" y="1496155"/>
            <a:ext cx="739603" cy="323165"/>
          </a:xfrm>
          <a:prstGeom prst="rect">
            <a:avLst/>
          </a:prstGeom>
          <a:noFill/>
        </p:spPr>
        <p:txBody>
          <a:bodyPr wrap="square" rtlCol="0">
            <a:spAutoFit/>
          </a:bodyPr>
          <a:lstStyle/>
          <a:p>
            <a:pPr algn="ctr"/>
            <a:r>
              <a:rPr kumimoji="1" lang="ja-JP" altLang="en-US" sz="1500">
                <a:solidFill>
                  <a:schemeClr val="accent1">
                    <a:lumMod val="50000"/>
                  </a:schemeClr>
                </a:solidFill>
                <a:latin typeface="Meiryo UI" panose="020B0604030504040204" pitchFamily="34" charset="-128"/>
                <a:ea typeface="Meiryo UI" panose="020B0604030504040204" pitchFamily="34" charset="-128"/>
              </a:rPr>
              <a:t>特徴</a:t>
            </a:r>
          </a:p>
        </p:txBody>
      </p:sp>
      <p:cxnSp>
        <p:nvCxnSpPr>
          <p:cNvPr id="47" name="直線コネクタ 46">
            <a:extLst>
              <a:ext uri="{FF2B5EF4-FFF2-40B4-BE49-F238E27FC236}">
                <a16:creationId xmlns:a16="http://schemas.microsoft.com/office/drawing/2014/main" id="{06F736AD-50A3-9946-BE09-78B049790D86}"/>
              </a:ext>
            </a:extLst>
          </p:cNvPr>
          <p:cNvCxnSpPr>
            <a:cxnSpLocks/>
            <a:stCxn id="48" idx="3"/>
          </p:cNvCxnSpPr>
          <p:nvPr/>
        </p:nvCxnSpPr>
        <p:spPr>
          <a:xfrm>
            <a:off x="933347" y="5145172"/>
            <a:ext cx="3560089" cy="12701"/>
          </a:xfrm>
          <a:prstGeom prst="line">
            <a:avLst/>
          </a:prstGeom>
          <a:ln w="9525">
            <a:solidFill>
              <a:schemeClr val="bg2">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48" name="テキスト ボックス 47">
            <a:extLst>
              <a:ext uri="{FF2B5EF4-FFF2-40B4-BE49-F238E27FC236}">
                <a16:creationId xmlns:a16="http://schemas.microsoft.com/office/drawing/2014/main" id="{E2DC50B7-FC9D-9741-AB3D-886576F41BF6}"/>
              </a:ext>
            </a:extLst>
          </p:cNvPr>
          <p:cNvSpPr txBox="1"/>
          <p:nvPr/>
        </p:nvSpPr>
        <p:spPr>
          <a:xfrm>
            <a:off x="485901" y="5029756"/>
            <a:ext cx="447446" cy="230832"/>
          </a:xfrm>
          <a:prstGeom prst="rect">
            <a:avLst/>
          </a:prstGeom>
          <a:noFill/>
        </p:spPr>
        <p:txBody>
          <a:bodyPr wrap="square" rtlCol="0">
            <a:spAutoFit/>
          </a:bodyPr>
          <a:lstStyle/>
          <a:p>
            <a:r>
              <a:rPr lang="ja-JP" altLang="en-US" sz="900">
                <a:latin typeface="Meiryo UI" panose="020B0604030504040204" pitchFamily="34" charset="-128"/>
                <a:ea typeface="Meiryo UI" panose="020B0604030504040204" pitchFamily="34" charset="-128"/>
              </a:rPr>
              <a:t>仕様</a:t>
            </a:r>
          </a:p>
        </p:txBody>
      </p:sp>
      <p:sp>
        <p:nvSpPr>
          <p:cNvPr id="49" name="テキスト ボックス 48">
            <a:extLst>
              <a:ext uri="{FF2B5EF4-FFF2-40B4-BE49-F238E27FC236}">
                <a16:creationId xmlns:a16="http://schemas.microsoft.com/office/drawing/2014/main" id="{A01A4F1A-EF54-BF4E-99FC-739CD6DF617E}"/>
              </a:ext>
            </a:extLst>
          </p:cNvPr>
          <p:cNvSpPr txBox="1"/>
          <p:nvPr/>
        </p:nvSpPr>
        <p:spPr>
          <a:xfrm>
            <a:off x="296332" y="658339"/>
            <a:ext cx="855576" cy="276999"/>
          </a:xfrm>
          <a:prstGeom prst="rect">
            <a:avLst/>
          </a:prstGeom>
          <a:noFill/>
        </p:spPr>
        <p:txBody>
          <a:bodyPr wrap="square" rtlCol="0">
            <a:spAutoFit/>
          </a:bodyPr>
          <a:lstStyle/>
          <a:p>
            <a:pPr algn="ctr"/>
            <a:r>
              <a:rPr kumimoji="1" lang="en-US" altLang="ja-JP" sz="1200" dirty="0">
                <a:solidFill>
                  <a:schemeClr val="bg1"/>
                </a:solidFill>
                <a:latin typeface="Meiryo UI" panose="020B0604030504040204" pitchFamily="34" charset="-128"/>
                <a:ea typeface="Meiryo UI" panose="020B0604030504040204" pitchFamily="34" charset="-128"/>
              </a:rPr>
              <a:t>【</a:t>
            </a:r>
            <a:r>
              <a:rPr kumimoji="1" lang="ja-JP" altLang="en-US" sz="1200">
                <a:solidFill>
                  <a:schemeClr val="bg1"/>
                </a:solidFill>
                <a:latin typeface="Meiryo UI" panose="020B0604030504040204" pitchFamily="34" charset="-128"/>
                <a:ea typeface="Meiryo UI" panose="020B0604030504040204" pitchFamily="34" charset="-128"/>
              </a:rPr>
              <a:t>提案書</a:t>
            </a:r>
            <a:r>
              <a:rPr kumimoji="1" lang="en-US" altLang="ja-JP" sz="1200" dirty="0">
                <a:solidFill>
                  <a:schemeClr val="bg1"/>
                </a:solidFill>
                <a:latin typeface="Meiryo UI" panose="020B0604030504040204" pitchFamily="34" charset="-128"/>
                <a:ea typeface="Meiryo UI" panose="020B0604030504040204" pitchFamily="34" charset="-128"/>
              </a:rPr>
              <a:t>】</a:t>
            </a:r>
            <a:endParaRPr kumimoji="1" lang="ja-JP" altLang="en-US" sz="1200">
              <a:solidFill>
                <a:schemeClr val="bg1"/>
              </a:solidFill>
              <a:latin typeface="Meiryo UI" panose="020B0604030504040204" pitchFamily="34" charset="-128"/>
              <a:ea typeface="Meiryo UI" panose="020B0604030504040204" pitchFamily="34" charset="-128"/>
            </a:endParaRPr>
          </a:p>
        </p:txBody>
      </p:sp>
      <p:sp>
        <p:nvSpPr>
          <p:cNvPr id="52" name="テキスト ボックス 51">
            <a:extLst>
              <a:ext uri="{FF2B5EF4-FFF2-40B4-BE49-F238E27FC236}">
                <a16:creationId xmlns:a16="http://schemas.microsoft.com/office/drawing/2014/main" id="{666EFAC9-FA87-8F4E-97A7-2098EF99A221}"/>
              </a:ext>
            </a:extLst>
          </p:cNvPr>
          <p:cNvSpPr txBox="1"/>
          <p:nvPr/>
        </p:nvSpPr>
        <p:spPr>
          <a:xfrm>
            <a:off x="5932095" y="1422052"/>
            <a:ext cx="2917065" cy="2224969"/>
          </a:xfrm>
          <a:prstGeom prst="rect">
            <a:avLst/>
          </a:prstGeom>
          <a:noFill/>
        </p:spPr>
        <p:txBody>
          <a:bodyPr wrap="square" lIns="0" tIns="46800" rIns="0" spcCol="360000" rtlCol="0">
            <a:spAutoFit/>
          </a:bodyPr>
          <a:lstStyle/>
          <a:p>
            <a:pPr>
              <a:lnSpc>
                <a:spcPts val="2400"/>
              </a:lnSpc>
            </a:pPr>
            <a:r>
              <a:rPr lang="ja-JP" altLang="en-US" sz="1600" dirty="0"/>
              <a:t>スポーツを楽しんだ後や、暑い夏の日に最適です。シトラスフローラルの香りとメンソールの爽快感が汗を拭き取り、清々しい感覚を提供します。屋外イベントや夏のキャンペーンに最適なアイテムです。</a:t>
            </a:r>
            <a:endParaRPr lang="en-US" altLang="ja-JP" sz="1600" spc="-100" dirty="0">
              <a:latin typeface="Meiryo UI" panose="020B0604030504040204" pitchFamily="34" charset="-128"/>
              <a:ea typeface="Meiryo UI" panose="020B0604030504040204" pitchFamily="34" charset="-128"/>
            </a:endParaRPr>
          </a:p>
        </p:txBody>
      </p:sp>
      <p:sp>
        <p:nvSpPr>
          <p:cNvPr id="51" name="円/楕円 50">
            <a:extLst>
              <a:ext uri="{FF2B5EF4-FFF2-40B4-BE49-F238E27FC236}">
                <a16:creationId xmlns:a16="http://schemas.microsoft.com/office/drawing/2014/main" id="{29EEA60A-1EDB-A44B-893A-3A7C8D5D51EA}"/>
              </a:ext>
            </a:extLst>
          </p:cNvPr>
          <p:cNvSpPr/>
          <p:nvPr/>
        </p:nvSpPr>
        <p:spPr>
          <a:xfrm>
            <a:off x="5035845" y="534447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テキスト ボックス 52">
            <a:extLst>
              <a:ext uri="{FF2B5EF4-FFF2-40B4-BE49-F238E27FC236}">
                <a16:creationId xmlns:a16="http://schemas.microsoft.com/office/drawing/2014/main" id="{55C042B5-BEB6-154E-9A0F-527D7515FFDC}"/>
              </a:ext>
            </a:extLst>
          </p:cNvPr>
          <p:cNvSpPr txBox="1"/>
          <p:nvPr/>
        </p:nvSpPr>
        <p:spPr>
          <a:xfrm>
            <a:off x="5035210" y="5569140"/>
            <a:ext cx="739603"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お見積</a:t>
            </a:r>
          </a:p>
        </p:txBody>
      </p:sp>
      <p:cxnSp>
        <p:nvCxnSpPr>
          <p:cNvPr id="55" name="直線コネクタ 54">
            <a:extLst>
              <a:ext uri="{FF2B5EF4-FFF2-40B4-BE49-F238E27FC236}">
                <a16:creationId xmlns:a16="http://schemas.microsoft.com/office/drawing/2014/main" id="{E3841400-EED2-C34D-BCDD-C3006CC8563F}"/>
              </a:ext>
            </a:extLst>
          </p:cNvPr>
          <p:cNvCxnSpPr>
            <a:cxnSpLocks/>
          </p:cNvCxnSpPr>
          <p:nvPr/>
        </p:nvCxnSpPr>
        <p:spPr>
          <a:xfrm>
            <a:off x="5880100" y="3785632"/>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grpSp>
        <p:nvGrpSpPr>
          <p:cNvPr id="58" name="グループ化 57">
            <a:extLst>
              <a:ext uri="{FF2B5EF4-FFF2-40B4-BE49-F238E27FC236}">
                <a16:creationId xmlns:a16="http://schemas.microsoft.com/office/drawing/2014/main" id="{C8880407-59E8-D744-B368-C4DF6A8E994D}"/>
              </a:ext>
            </a:extLst>
          </p:cNvPr>
          <p:cNvGrpSpPr/>
          <p:nvPr/>
        </p:nvGrpSpPr>
        <p:grpSpPr>
          <a:xfrm>
            <a:off x="5042402" y="3830871"/>
            <a:ext cx="739603" cy="739603"/>
            <a:chOff x="5042402" y="3087009"/>
            <a:chExt cx="739603" cy="739603"/>
          </a:xfrm>
        </p:grpSpPr>
        <p:sp>
          <p:nvSpPr>
            <p:cNvPr id="59" name="円/楕円 58">
              <a:extLst>
                <a:ext uri="{FF2B5EF4-FFF2-40B4-BE49-F238E27FC236}">
                  <a16:creationId xmlns:a16="http://schemas.microsoft.com/office/drawing/2014/main" id="{C67052A6-1156-D442-9D47-A2227E7B96FF}"/>
                </a:ext>
              </a:extLst>
            </p:cNvPr>
            <p:cNvSpPr/>
            <p:nvPr/>
          </p:nvSpPr>
          <p:spPr>
            <a:xfrm>
              <a:off x="5042402" y="308700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テキスト ボックス 59">
              <a:extLst>
                <a:ext uri="{FF2B5EF4-FFF2-40B4-BE49-F238E27FC236}">
                  <a16:creationId xmlns:a16="http://schemas.microsoft.com/office/drawing/2014/main" id="{C46DE592-F853-384F-90D2-3DA64C10996F}"/>
                </a:ext>
              </a:extLst>
            </p:cNvPr>
            <p:cNvSpPr txBox="1"/>
            <p:nvPr/>
          </p:nvSpPr>
          <p:spPr>
            <a:xfrm>
              <a:off x="5135150" y="3321734"/>
              <a:ext cx="569710"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納期</a:t>
              </a:r>
            </a:p>
          </p:txBody>
        </p:sp>
      </p:grpSp>
      <p:cxnSp>
        <p:nvCxnSpPr>
          <p:cNvPr id="61" name="直線コネクタ 60">
            <a:extLst>
              <a:ext uri="{FF2B5EF4-FFF2-40B4-BE49-F238E27FC236}">
                <a16:creationId xmlns:a16="http://schemas.microsoft.com/office/drawing/2014/main" id="{44FD12B9-01EA-6045-91B8-6A6C4B42426B}"/>
              </a:ext>
            </a:extLst>
          </p:cNvPr>
          <p:cNvCxnSpPr>
            <a:cxnSpLocks/>
          </p:cNvCxnSpPr>
          <p:nvPr/>
        </p:nvCxnSpPr>
        <p:spPr>
          <a:xfrm>
            <a:off x="5880100" y="4987421"/>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sp>
        <p:nvSpPr>
          <p:cNvPr id="62" name="テキスト ボックス 61">
            <a:extLst>
              <a:ext uri="{FF2B5EF4-FFF2-40B4-BE49-F238E27FC236}">
                <a16:creationId xmlns:a16="http://schemas.microsoft.com/office/drawing/2014/main" id="{43EEDBA3-5917-5749-A207-0D444DDE7256}"/>
              </a:ext>
            </a:extLst>
          </p:cNvPr>
          <p:cNvSpPr txBox="1"/>
          <p:nvPr/>
        </p:nvSpPr>
        <p:spPr>
          <a:xfrm>
            <a:off x="6071111" y="4206067"/>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納期スペース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63" name="テキスト ボックス 62">
            <a:extLst>
              <a:ext uri="{FF2B5EF4-FFF2-40B4-BE49-F238E27FC236}">
                <a16:creationId xmlns:a16="http://schemas.microsoft.com/office/drawing/2014/main" id="{7C84D0BA-2D0E-1A41-A9F4-073730B0C0B4}"/>
              </a:ext>
            </a:extLst>
          </p:cNvPr>
          <p:cNvSpPr txBox="1"/>
          <p:nvPr/>
        </p:nvSpPr>
        <p:spPr>
          <a:xfrm>
            <a:off x="6071111" y="5565834"/>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お見積りスペース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pic>
        <p:nvPicPr>
          <p:cNvPr id="8" name="図 7">
            <a:extLst>
              <a:ext uri="{FF2B5EF4-FFF2-40B4-BE49-F238E27FC236}">
                <a16:creationId xmlns:a16="http://schemas.microsoft.com/office/drawing/2014/main" id="{02E41850-5BFA-7ABE-77E3-790377A532B1}"/>
              </a:ext>
            </a:extLst>
          </p:cNvPr>
          <p:cNvPicPr>
            <a:picLocks noChangeAspect="1"/>
          </p:cNvPicPr>
          <p:nvPr/>
        </p:nvPicPr>
        <p:blipFill>
          <a:blip r:embed="rId5"/>
          <a:stretch>
            <a:fillRect/>
          </a:stretch>
        </p:blipFill>
        <p:spPr>
          <a:xfrm>
            <a:off x="719626" y="1379167"/>
            <a:ext cx="3608253" cy="3608253"/>
          </a:xfrm>
          <a:prstGeom prst="rect">
            <a:avLst/>
          </a:prstGeom>
        </p:spPr>
      </p:pic>
    </p:spTree>
    <p:extLst>
      <p:ext uri="{BB962C8B-B14F-4D97-AF65-F5344CB8AC3E}">
        <p14:creationId xmlns:p14="http://schemas.microsoft.com/office/powerpoint/2010/main" val="144410255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927CB9EF-4E63-C348-91C2-B4EE6CED9AEC}"/>
              </a:ext>
            </a:extLst>
          </p:cNvPr>
          <p:cNvPicPr>
            <a:picLocks noChangeAspect="1"/>
          </p:cNvPicPr>
          <p:nvPr/>
        </p:nvPicPr>
        <p:blipFill>
          <a:blip r:embed="rId3"/>
          <a:stretch>
            <a:fillRect/>
          </a:stretch>
        </p:blipFill>
        <p:spPr>
          <a:xfrm>
            <a:off x="5100223" y="4667627"/>
            <a:ext cx="722044" cy="795472"/>
          </a:xfrm>
          <a:prstGeom prst="rect">
            <a:avLst/>
          </a:prstGeom>
        </p:spPr>
      </p:pic>
      <p:pic>
        <p:nvPicPr>
          <p:cNvPr id="8" name="図 7">
            <a:extLst>
              <a:ext uri="{FF2B5EF4-FFF2-40B4-BE49-F238E27FC236}">
                <a16:creationId xmlns:a16="http://schemas.microsoft.com/office/drawing/2014/main" id="{14C963AD-CFA1-094F-903A-A75F17FBB6F3}"/>
              </a:ext>
            </a:extLst>
          </p:cNvPr>
          <p:cNvPicPr>
            <a:picLocks noChangeAspect="1"/>
          </p:cNvPicPr>
          <p:nvPr/>
        </p:nvPicPr>
        <p:blipFill>
          <a:blip r:embed="rId4"/>
          <a:stretch>
            <a:fillRect/>
          </a:stretch>
        </p:blipFill>
        <p:spPr>
          <a:xfrm>
            <a:off x="5096907" y="3119079"/>
            <a:ext cx="704222" cy="815944"/>
          </a:xfrm>
          <a:prstGeom prst="rect">
            <a:avLst/>
          </a:prstGeom>
        </p:spPr>
      </p:pic>
      <p:sp>
        <p:nvSpPr>
          <p:cNvPr id="3" name="テキスト ボックス 2">
            <a:extLst>
              <a:ext uri="{FF2B5EF4-FFF2-40B4-BE49-F238E27FC236}">
                <a16:creationId xmlns:a16="http://schemas.microsoft.com/office/drawing/2014/main" id="{4CA50E79-0AEB-4A45-90DE-1EBFEF4913AE}"/>
              </a:ext>
            </a:extLst>
          </p:cNvPr>
          <p:cNvSpPr txBox="1"/>
          <p:nvPr/>
        </p:nvSpPr>
        <p:spPr>
          <a:xfrm>
            <a:off x="1098699" y="596421"/>
            <a:ext cx="7750462" cy="400110"/>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フローリング用水拭きシート </a:t>
            </a:r>
            <a:r>
              <a:rPr lang="en-US" altLang="ja-JP" sz="2000" dirty="0">
                <a:solidFill>
                  <a:schemeClr val="bg1"/>
                </a:solidFill>
                <a:latin typeface="Meiryo UI" panose="020B0604030504040204" pitchFamily="34" charset="-128"/>
                <a:ea typeface="Meiryo UI" panose="020B0604030504040204" pitchFamily="34" charset="-128"/>
              </a:rPr>
              <a:t>20</a:t>
            </a:r>
            <a:r>
              <a:rPr lang="ja-JP" altLang="en-US" sz="2000" dirty="0">
                <a:solidFill>
                  <a:schemeClr val="bg1"/>
                </a:solidFill>
                <a:latin typeface="Meiryo UI" panose="020B0604030504040204" pitchFamily="34" charset="-128"/>
                <a:ea typeface="Meiryo UI" panose="020B0604030504040204" pitchFamily="34" charset="-128"/>
              </a:rPr>
              <a:t>枚入</a:t>
            </a:r>
          </a:p>
        </p:txBody>
      </p:sp>
      <p:sp>
        <p:nvSpPr>
          <p:cNvPr id="54" name="テキスト ボックス 53">
            <a:extLst>
              <a:ext uri="{FF2B5EF4-FFF2-40B4-BE49-F238E27FC236}">
                <a16:creationId xmlns:a16="http://schemas.microsoft.com/office/drawing/2014/main" id="{DB95C43C-93E8-974D-BE0B-E4B52F6953E9}"/>
              </a:ext>
            </a:extLst>
          </p:cNvPr>
          <p:cNvSpPr txBox="1"/>
          <p:nvPr/>
        </p:nvSpPr>
        <p:spPr>
          <a:xfrm>
            <a:off x="485900" y="5122416"/>
            <a:ext cx="4140913" cy="510012"/>
          </a:xfrm>
          <a:prstGeom prst="rect">
            <a:avLst/>
          </a:prstGeom>
          <a:noFill/>
        </p:spPr>
        <p:txBody>
          <a:bodyPr wrap="square" lIns="90000" tIns="46800" rIns="0" bIns="46800" rtlCol="0">
            <a:spAutoFit/>
          </a:bodyPr>
          <a:lstStyle/>
          <a:p>
            <a:r>
              <a:rPr lang="ja-JP" altLang="en-US" sz="900" dirty="0">
                <a:latin typeface="Meiryo UI" panose="020B0604030504040204" pitchFamily="34" charset="-128"/>
                <a:ea typeface="Meiryo UI" panose="020B0604030504040204" pitchFamily="34" charset="-128"/>
              </a:rPr>
              <a:t>素材</a:t>
            </a:r>
            <a:r>
              <a:rPr lang="en-US" altLang="ja-JP" sz="900" dirty="0">
                <a:latin typeface="Meiryo UI" panose="020B0604030504040204" pitchFamily="34" charset="-128"/>
                <a:ea typeface="Meiryo UI" panose="020B0604030504040204" pitchFamily="34" charset="-128"/>
              </a:rPr>
              <a:t>:</a:t>
            </a:r>
            <a:r>
              <a:rPr lang="ja-JP" altLang="en-US" sz="900" dirty="0">
                <a:latin typeface="Meiryo UI" panose="020B0604030504040204" pitchFamily="34" charset="-128"/>
                <a:ea typeface="Meiryo UI" panose="020B0604030504040204" pitchFamily="34" charset="-128"/>
              </a:rPr>
              <a:t> 不織布</a:t>
            </a:r>
          </a:p>
          <a:p>
            <a:r>
              <a:rPr lang="ja-JP" altLang="en-US" sz="900" dirty="0">
                <a:latin typeface="Meiryo UI" panose="020B0604030504040204" pitchFamily="34" charset="-128"/>
                <a:ea typeface="Meiryo UI" panose="020B0604030504040204" pitchFamily="34" charset="-128"/>
              </a:rPr>
              <a:t>サイズ</a:t>
            </a:r>
            <a:r>
              <a:rPr lang="en-US" altLang="ja-JP" sz="900" dirty="0">
                <a:latin typeface="Meiryo UI" panose="020B0604030504040204" pitchFamily="34" charset="-128"/>
                <a:ea typeface="Meiryo UI" panose="020B0604030504040204" pitchFamily="34" charset="-128"/>
              </a:rPr>
              <a:t>:</a:t>
            </a:r>
            <a:r>
              <a:rPr lang="ja-JP" altLang="en-US" sz="900" dirty="0">
                <a:latin typeface="Meiryo UI" panose="020B0604030504040204" pitchFamily="34" charset="-128"/>
                <a:ea typeface="Meiryo UI" panose="020B0604030504040204" pitchFamily="34" charset="-128"/>
              </a:rPr>
              <a:t> 約</a:t>
            </a:r>
            <a:r>
              <a:rPr lang="en-US" altLang="ja-JP" sz="900" dirty="0">
                <a:latin typeface="Meiryo UI" panose="020B0604030504040204" pitchFamily="34" charset="-128"/>
                <a:ea typeface="Meiryo UI" panose="020B0604030504040204" pitchFamily="34" charset="-128"/>
              </a:rPr>
              <a:t>W200×H105×D25</a:t>
            </a:r>
            <a:r>
              <a:rPr lang="ja-JP" altLang="en-US" sz="900" dirty="0">
                <a:latin typeface="Meiryo UI" panose="020B0604030504040204" pitchFamily="34" charset="-128"/>
                <a:ea typeface="Meiryo UI" panose="020B0604030504040204" pitchFamily="34" charset="-128"/>
              </a:rPr>
              <a:t>（</a:t>
            </a:r>
            <a:r>
              <a:rPr lang="en-US" altLang="ja-JP" sz="900" dirty="0">
                <a:latin typeface="Meiryo UI" panose="020B0604030504040204" pitchFamily="34" charset="-128"/>
                <a:ea typeface="Meiryo UI" panose="020B0604030504040204" pitchFamily="34" charset="-128"/>
              </a:rPr>
              <a:t>mm</a:t>
            </a:r>
            <a:r>
              <a:rPr lang="ja-JP" altLang="en-US" sz="900" dirty="0">
                <a:latin typeface="Meiryo UI" panose="020B0604030504040204" pitchFamily="34" charset="-128"/>
                <a:ea typeface="Meiryo UI" panose="020B0604030504040204" pitchFamily="34" charset="-128"/>
              </a:rPr>
              <a:t>）</a:t>
            </a:r>
          </a:p>
          <a:p>
            <a:r>
              <a:rPr lang="ja-JP" altLang="en-US" sz="900" dirty="0">
                <a:latin typeface="Meiryo UI" panose="020B0604030504040204" pitchFamily="34" charset="-128"/>
                <a:ea typeface="Meiryo UI" panose="020B0604030504040204" pitchFamily="34" charset="-128"/>
              </a:rPr>
              <a:t>備考</a:t>
            </a:r>
            <a:r>
              <a:rPr lang="en-US" altLang="ja-JP" sz="900" dirty="0">
                <a:latin typeface="Meiryo UI" panose="020B0604030504040204" pitchFamily="34" charset="-128"/>
                <a:ea typeface="Meiryo UI" panose="020B0604030504040204" pitchFamily="34" charset="-128"/>
              </a:rPr>
              <a:t>:</a:t>
            </a:r>
            <a:r>
              <a:rPr lang="ja-JP" altLang="en-US" sz="900" dirty="0">
                <a:latin typeface="Meiryo UI" panose="020B0604030504040204" pitchFamily="34" charset="-128"/>
                <a:ea typeface="Meiryo UI" panose="020B0604030504040204" pitchFamily="34" charset="-128"/>
              </a:rPr>
              <a:t> オフセット印刷</a:t>
            </a:r>
            <a:endParaRPr lang="en-US" altLang="ja-JP" sz="900" dirty="0">
              <a:latin typeface="Meiryo UI" panose="020B0604030504040204" pitchFamily="34" charset="-128"/>
              <a:ea typeface="Meiryo UI" panose="020B0604030504040204" pitchFamily="34" charset="-128"/>
            </a:endParaRPr>
          </a:p>
        </p:txBody>
      </p:sp>
      <p:sp>
        <p:nvSpPr>
          <p:cNvPr id="4" name="テキスト ボックス 3">
            <a:extLst>
              <a:ext uri="{FF2B5EF4-FFF2-40B4-BE49-F238E27FC236}">
                <a16:creationId xmlns:a16="http://schemas.microsoft.com/office/drawing/2014/main" id="{131A1040-38AB-0647-BD57-A8AE861D20F5}"/>
              </a:ext>
            </a:extLst>
          </p:cNvPr>
          <p:cNvSpPr txBox="1"/>
          <p:nvPr/>
        </p:nvSpPr>
        <p:spPr>
          <a:xfrm>
            <a:off x="8151628" y="4033284"/>
            <a:ext cx="184731" cy="369332"/>
          </a:xfrm>
          <a:prstGeom prst="rect">
            <a:avLst/>
          </a:prstGeom>
          <a:noFill/>
        </p:spPr>
        <p:txBody>
          <a:bodyPr wrap="none" rtlCol="0">
            <a:spAutoFit/>
          </a:bodyPr>
          <a:lstStyle/>
          <a:p>
            <a:endParaRPr kumimoji="1" lang="ja-JP" altLang="en-US"/>
          </a:p>
        </p:txBody>
      </p:sp>
      <p:sp>
        <p:nvSpPr>
          <p:cNvPr id="7" name="テキスト ボックス 6">
            <a:extLst>
              <a:ext uri="{FF2B5EF4-FFF2-40B4-BE49-F238E27FC236}">
                <a16:creationId xmlns:a16="http://schemas.microsoft.com/office/drawing/2014/main" id="{6E0DEE68-B29B-4E44-B075-EC371AE600A8}"/>
              </a:ext>
            </a:extLst>
          </p:cNvPr>
          <p:cNvSpPr txBox="1"/>
          <p:nvPr/>
        </p:nvSpPr>
        <p:spPr>
          <a:xfrm>
            <a:off x="9838660" y="3926958"/>
            <a:ext cx="184731" cy="369332"/>
          </a:xfrm>
          <a:prstGeom prst="rect">
            <a:avLst/>
          </a:prstGeom>
          <a:noFill/>
        </p:spPr>
        <p:txBody>
          <a:bodyPr wrap="none" rtlCol="0">
            <a:spAutoFit/>
          </a:bodyPr>
          <a:lstStyle/>
          <a:p>
            <a:endParaRPr kumimoji="1" lang="ja-JP" altLang="en-US"/>
          </a:p>
        </p:txBody>
      </p:sp>
      <p:sp>
        <p:nvSpPr>
          <p:cNvPr id="9" name="円/楕円 8">
            <a:extLst>
              <a:ext uri="{FF2B5EF4-FFF2-40B4-BE49-F238E27FC236}">
                <a16:creationId xmlns:a16="http://schemas.microsoft.com/office/drawing/2014/main" id="{5071E141-4680-1C45-8E9F-3E48DC46BD1C}"/>
              </a:ext>
            </a:extLst>
          </p:cNvPr>
          <p:cNvSpPr/>
          <p:nvPr/>
        </p:nvSpPr>
        <p:spPr>
          <a:xfrm>
            <a:off x="5035845" y="1268518"/>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4"/>
              </a:solidFill>
            </a:endParaRPr>
          </a:p>
        </p:txBody>
      </p:sp>
      <p:sp>
        <p:nvSpPr>
          <p:cNvPr id="43" name="テキスト ボックス 42">
            <a:extLst>
              <a:ext uri="{FF2B5EF4-FFF2-40B4-BE49-F238E27FC236}">
                <a16:creationId xmlns:a16="http://schemas.microsoft.com/office/drawing/2014/main" id="{C679F590-1798-F145-B307-DE0B7159F3E6}"/>
              </a:ext>
            </a:extLst>
          </p:cNvPr>
          <p:cNvSpPr txBox="1"/>
          <p:nvPr/>
        </p:nvSpPr>
        <p:spPr>
          <a:xfrm>
            <a:off x="5035210" y="1496155"/>
            <a:ext cx="739603" cy="323165"/>
          </a:xfrm>
          <a:prstGeom prst="rect">
            <a:avLst/>
          </a:prstGeom>
          <a:noFill/>
        </p:spPr>
        <p:txBody>
          <a:bodyPr wrap="square" rtlCol="0">
            <a:spAutoFit/>
          </a:bodyPr>
          <a:lstStyle/>
          <a:p>
            <a:pPr algn="ctr"/>
            <a:r>
              <a:rPr kumimoji="1" lang="ja-JP" altLang="en-US" sz="1500">
                <a:solidFill>
                  <a:schemeClr val="accent1">
                    <a:lumMod val="50000"/>
                  </a:schemeClr>
                </a:solidFill>
                <a:latin typeface="Meiryo UI" panose="020B0604030504040204" pitchFamily="34" charset="-128"/>
                <a:ea typeface="Meiryo UI" panose="020B0604030504040204" pitchFamily="34" charset="-128"/>
              </a:rPr>
              <a:t>特徴</a:t>
            </a:r>
          </a:p>
        </p:txBody>
      </p:sp>
      <p:sp>
        <p:nvSpPr>
          <p:cNvPr id="6" name="テキスト ボックス 5">
            <a:extLst>
              <a:ext uri="{FF2B5EF4-FFF2-40B4-BE49-F238E27FC236}">
                <a16:creationId xmlns:a16="http://schemas.microsoft.com/office/drawing/2014/main" id="{5949CA04-F994-CB41-A9F7-DB00BFD8F160}"/>
              </a:ext>
            </a:extLst>
          </p:cNvPr>
          <p:cNvSpPr txBox="1"/>
          <p:nvPr/>
        </p:nvSpPr>
        <p:spPr>
          <a:xfrm>
            <a:off x="9540949" y="3466214"/>
            <a:ext cx="184731" cy="369332"/>
          </a:xfrm>
          <a:prstGeom prst="rect">
            <a:avLst/>
          </a:prstGeom>
          <a:noFill/>
        </p:spPr>
        <p:txBody>
          <a:bodyPr wrap="none" rtlCol="0">
            <a:spAutoFit/>
          </a:bodyPr>
          <a:lstStyle/>
          <a:p>
            <a:endParaRPr kumimoji="1" lang="ja-JP" altLang="en-US"/>
          </a:p>
        </p:txBody>
      </p:sp>
      <p:sp>
        <p:nvSpPr>
          <p:cNvPr id="14" name="テキスト ボックス 13">
            <a:extLst>
              <a:ext uri="{FF2B5EF4-FFF2-40B4-BE49-F238E27FC236}">
                <a16:creationId xmlns:a16="http://schemas.microsoft.com/office/drawing/2014/main" id="{B93A13B1-A79F-5A48-AF90-DCA933A6F93C}"/>
              </a:ext>
            </a:extLst>
          </p:cNvPr>
          <p:cNvSpPr txBox="1"/>
          <p:nvPr/>
        </p:nvSpPr>
        <p:spPr>
          <a:xfrm>
            <a:off x="10086753" y="2473842"/>
            <a:ext cx="184731" cy="369332"/>
          </a:xfrm>
          <a:prstGeom prst="rect">
            <a:avLst/>
          </a:prstGeom>
          <a:noFill/>
        </p:spPr>
        <p:txBody>
          <a:bodyPr wrap="none" rtlCol="0">
            <a:spAutoFit/>
          </a:bodyPr>
          <a:lstStyle/>
          <a:p>
            <a:endParaRPr kumimoji="1" lang="ja-JP" altLang="en-US"/>
          </a:p>
        </p:txBody>
      </p:sp>
      <p:sp>
        <p:nvSpPr>
          <p:cNvPr id="15" name="テキスト ボックス 14">
            <a:extLst>
              <a:ext uri="{FF2B5EF4-FFF2-40B4-BE49-F238E27FC236}">
                <a16:creationId xmlns:a16="http://schemas.microsoft.com/office/drawing/2014/main" id="{81947353-CE6B-5941-A69E-F8C69B4B7F8E}"/>
              </a:ext>
            </a:extLst>
          </p:cNvPr>
          <p:cNvSpPr txBox="1"/>
          <p:nvPr/>
        </p:nvSpPr>
        <p:spPr>
          <a:xfrm>
            <a:off x="-674557" y="1041816"/>
            <a:ext cx="184731" cy="369332"/>
          </a:xfrm>
          <a:prstGeom prst="rect">
            <a:avLst/>
          </a:prstGeom>
          <a:noFill/>
        </p:spPr>
        <p:txBody>
          <a:bodyPr wrap="none" rtlCol="0">
            <a:spAutoFit/>
          </a:bodyPr>
          <a:lstStyle/>
          <a:p>
            <a:endParaRPr kumimoji="1" lang="ja-JP" altLang="en-US"/>
          </a:p>
        </p:txBody>
      </p:sp>
      <p:sp>
        <p:nvSpPr>
          <p:cNvPr id="29" name="テキスト ボックス 28">
            <a:extLst>
              <a:ext uri="{FF2B5EF4-FFF2-40B4-BE49-F238E27FC236}">
                <a16:creationId xmlns:a16="http://schemas.microsoft.com/office/drawing/2014/main" id="{A694227E-35A0-BC45-B4B3-10C0BE19C792}"/>
              </a:ext>
            </a:extLst>
          </p:cNvPr>
          <p:cNvSpPr txBox="1"/>
          <p:nvPr/>
        </p:nvSpPr>
        <p:spPr>
          <a:xfrm>
            <a:off x="6223000" y="3441700"/>
            <a:ext cx="184731" cy="369332"/>
          </a:xfrm>
          <a:prstGeom prst="rect">
            <a:avLst/>
          </a:prstGeom>
          <a:noFill/>
        </p:spPr>
        <p:txBody>
          <a:bodyPr wrap="none" rtlCol="0">
            <a:spAutoFit/>
          </a:bodyPr>
          <a:lstStyle/>
          <a:p>
            <a:endParaRPr kumimoji="1" lang="ja-JP" altLang="en-US"/>
          </a:p>
        </p:txBody>
      </p:sp>
      <p:sp>
        <p:nvSpPr>
          <p:cNvPr id="30" name="テキスト ボックス 29">
            <a:extLst>
              <a:ext uri="{FF2B5EF4-FFF2-40B4-BE49-F238E27FC236}">
                <a16:creationId xmlns:a16="http://schemas.microsoft.com/office/drawing/2014/main" id="{168EF753-87BF-FA49-B3C8-FFADD62EDFAB}"/>
              </a:ext>
            </a:extLst>
          </p:cNvPr>
          <p:cNvSpPr txBox="1"/>
          <p:nvPr/>
        </p:nvSpPr>
        <p:spPr>
          <a:xfrm>
            <a:off x="5949950" y="3416300"/>
            <a:ext cx="184731" cy="369332"/>
          </a:xfrm>
          <a:prstGeom prst="rect">
            <a:avLst/>
          </a:prstGeom>
          <a:noFill/>
        </p:spPr>
        <p:txBody>
          <a:bodyPr wrap="none" rtlCol="0">
            <a:spAutoFit/>
          </a:bodyPr>
          <a:lstStyle/>
          <a:p>
            <a:endParaRPr kumimoji="1" lang="ja-JP" altLang="en-US"/>
          </a:p>
        </p:txBody>
      </p:sp>
      <p:sp>
        <p:nvSpPr>
          <p:cNvPr id="10" name="テキスト ボックス 9">
            <a:extLst>
              <a:ext uri="{FF2B5EF4-FFF2-40B4-BE49-F238E27FC236}">
                <a16:creationId xmlns:a16="http://schemas.microsoft.com/office/drawing/2014/main" id="{7324E41E-3866-E048-AA35-05280DE458D9}"/>
              </a:ext>
            </a:extLst>
          </p:cNvPr>
          <p:cNvSpPr txBox="1"/>
          <p:nvPr/>
        </p:nvSpPr>
        <p:spPr>
          <a:xfrm>
            <a:off x="9525000" y="3158067"/>
            <a:ext cx="184731" cy="369332"/>
          </a:xfrm>
          <a:prstGeom prst="rect">
            <a:avLst/>
          </a:prstGeom>
          <a:noFill/>
        </p:spPr>
        <p:txBody>
          <a:bodyPr wrap="none" rtlCol="0">
            <a:spAutoFit/>
          </a:bodyPr>
          <a:lstStyle/>
          <a:p>
            <a:endParaRPr kumimoji="1" lang="ja-JP" altLang="en-US"/>
          </a:p>
        </p:txBody>
      </p:sp>
      <p:sp>
        <p:nvSpPr>
          <p:cNvPr id="17" name="テキスト ボックス 16">
            <a:extLst>
              <a:ext uri="{FF2B5EF4-FFF2-40B4-BE49-F238E27FC236}">
                <a16:creationId xmlns:a16="http://schemas.microsoft.com/office/drawing/2014/main" id="{588061B6-B227-F945-9FD3-54E55A954891}"/>
              </a:ext>
            </a:extLst>
          </p:cNvPr>
          <p:cNvSpPr txBox="1"/>
          <p:nvPr/>
        </p:nvSpPr>
        <p:spPr>
          <a:xfrm>
            <a:off x="8390467" y="7332133"/>
            <a:ext cx="184731" cy="369332"/>
          </a:xfrm>
          <a:prstGeom prst="rect">
            <a:avLst/>
          </a:prstGeom>
          <a:noFill/>
        </p:spPr>
        <p:txBody>
          <a:bodyPr wrap="none" rtlCol="0">
            <a:spAutoFit/>
          </a:bodyPr>
          <a:lstStyle/>
          <a:p>
            <a:endParaRPr kumimoji="1" lang="ja-JP" altLang="en-US"/>
          </a:p>
        </p:txBody>
      </p:sp>
      <p:sp>
        <p:nvSpPr>
          <p:cNvPr id="18" name="テキスト ボックス 17">
            <a:extLst>
              <a:ext uri="{FF2B5EF4-FFF2-40B4-BE49-F238E27FC236}">
                <a16:creationId xmlns:a16="http://schemas.microsoft.com/office/drawing/2014/main" id="{B7B904E5-64B7-744A-9CEE-65B9899ED486}"/>
              </a:ext>
            </a:extLst>
          </p:cNvPr>
          <p:cNvSpPr txBox="1"/>
          <p:nvPr/>
        </p:nvSpPr>
        <p:spPr>
          <a:xfrm>
            <a:off x="8017933" y="-736600"/>
            <a:ext cx="184731" cy="369332"/>
          </a:xfrm>
          <a:prstGeom prst="rect">
            <a:avLst/>
          </a:prstGeom>
          <a:noFill/>
        </p:spPr>
        <p:txBody>
          <a:bodyPr wrap="none" rtlCol="0">
            <a:spAutoFit/>
          </a:bodyPr>
          <a:lstStyle/>
          <a:p>
            <a:endParaRPr kumimoji="1" lang="ja-JP" altLang="en-US"/>
          </a:p>
        </p:txBody>
      </p:sp>
      <p:cxnSp>
        <p:nvCxnSpPr>
          <p:cNvPr id="47" name="直線コネクタ 46">
            <a:extLst>
              <a:ext uri="{FF2B5EF4-FFF2-40B4-BE49-F238E27FC236}">
                <a16:creationId xmlns:a16="http://schemas.microsoft.com/office/drawing/2014/main" id="{06F736AD-50A3-9946-BE09-78B049790D86}"/>
              </a:ext>
            </a:extLst>
          </p:cNvPr>
          <p:cNvCxnSpPr>
            <a:cxnSpLocks/>
          </p:cNvCxnSpPr>
          <p:nvPr/>
        </p:nvCxnSpPr>
        <p:spPr>
          <a:xfrm>
            <a:off x="933347" y="5018641"/>
            <a:ext cx="3560089" cy="12701"/>
          </a:xfrm>
          <a:prstGeom prst="line">
            <a:avLst/>
          </a:prstGeom>
          <a:ln w="9525">
            <a:solidFill>
              <a:schemeClr val="bg2">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48" name="テキスト ボックス 47">
            <a:extLst>
              <a:ext uri="{FF2B5EF4-FFF2-40B4-BE49-F238E27FC236}">
                <a16:creationId xmlns:a16="http://schemas.microsoft.com/office/drawing/2014/main" id="{E2DC50B7-FC9D-9741-AB3D-886576F41BF6}"/>
              </a:ext>
            </a:extLst>
          </p:cNvPr>
          <p:cNvSpPr txBox="1"/>
          <p:nvPr/>
        </p:nvSpPr>
        <p:spPr>
          <a:xfrm>
            <a:off x="485901" y="4893700"/>
            <a:ext cx="447446" cy="230832"/>
          </a:xfrm>
          <a:prstGeom prst="rect">
            <a:avLst/>
          </a:prstGeom>
          <a:noFill/>
        </p:spPr>
        <p:txBody>
          <a:bodyPr wrap="square" rtlCol="0">
            <a:spAutoFit/>
          </a:bodyPr>
          <a:lstStyle/>
          <a:p>
            <a:r>
              <a:rPr lang="ja-JP" altLang="en-US" sz="900" dirty="0">
                <a:latin typeface="Meiryo UI" panose="020B0604030504040204" pitchFamily="34" charset="-128"/>
                <a:ea typeface="Meiryo UI" panose="020B0604030504040204" pitchFamily="34" charset="-128"/>
              </a:rPr>
              <a:t>仕様</a:t>
            </a:r>
          </a:p>
        </p:txBody>
      </p:sp>
      <p:sp>
        <p:nvSpPr>
          <p:cNvPr id="49" name="テキスト ボックス 48">
            <a:extLst>
              <a:ext uri="{FF2B5EF4-FFF2-40B4-BE49-F238E27FC236}">
                <a16:creationId xmlns:a16="http://schemas.microsoft.com/office/drawing/2014/main" id="{A01A4F1A-EF54-BF4E-99FC-739CD6DF617E}"/>
              </a:ext>
            </a:extLst>
          </p:cNvPr>
          <p:cNvSpPr txBox="1"/>
          <p:nvPr/>
        </p:nvSpPr>
        <p:spPr>
          <a:xfrm>
            <a:off x="296332" y="658339"/>
            <a:ext cx="855576" cy="276999"/>
          </a:xfrm>
          <a:prstGeom prst="rect">
            <a:avLst/>
          </a:prstGeom>
          <a:noFill/>
        </p:spPr>
        <p:txBody>
          <a:bodyPr wrap="square" rtlCol="0">
            <a:spAutoFit/>
          </a:bodyPr>
          <a:lstStyle/>
          <a:p>
            <a:pPr algn="ctr"/>
            <a:r>
              <a:rPr kumimoji="1" lang="en-US" altLang="ja-JP" sz="1200" dirty="0">
                <a:solidFill>
                  <a:schemeClr val="bg1"/>
                </a:solidFill>
                <a:latin typeface="Meiryo UI" panose="020B0604030504040204" pitchFamily="34" charset="-128"/>
                <a:ea typeface="Meiryo UI" panose="020B0604030504040204" pitchFamily="34" charset="-128"/>
              </a:rPr>
              <a:t>【</a:t>
            </a:r>
            <a:r>
              <a:rPr kumimoji="1" lang="ja-JP" altLang="en-US" sz="1200">
                <a:solidFill>
                  <a:schemeClr val="bg1"/>
                </a:solidFill>
                <a:latin typeface="Meiryo UI" panose="020B0604030504040204" pitchFamily="34" charset="-128"/>
                <a:ea typeface="Meiryo UI" panose="020B0604030504040204" pitchFamily="34" charset="-128"/>
              </a:rPr>
              <a:t>提案書</a:t>
            </a:r>
            <a:r>
              <a:rPr kumimoji="1" lang="en-US" altLang="ja-JP" sz="1200" dirty="0">
                <a:solidFill>
                  <a:schemeClr val="bg1"/>
                </a:solidFill>
                <a:latin typeface="Meiryo UI" panose="020B0604030504040204" pitchFamily="34" charset="-128"/>
                <a:ea typeface="Meiryo UI" panose="020B0604030504040204" pitchFamily="34" charset="-128"/>
              </a:rPr>
              <a:t>】</a:t>
            </a:r>
            <a:endParaRPr kumimoji="1" lang="ja-JP" altLang="en-US" sz="1200">
              <a:solidFill>
                <a:schemeClr val="bg1"/>
              </a:solidFill>
              <a:latin typeface="Meiryo UI" panose="020B0604030504040204" pitchFamily="34" charset="-128"/>
              <a:ea typeface="Meiryo UI" panose="020B0604030504040204" pitchFamily="34" charset="-128"/>
            </a:endParaRPr>
          </a:p>
        </p:txBody>
      </p:sp>
      <p:sp>
        <p:nvSpPr>
          <p:cNvPr id="52" name="テキスト ボックス 51">
            <a:extLst>
              <a:ext uri="{FF2B5EF4-FFF2-40B4-BE49-F238E27FC236}">
                <a16:creationId xmlns:a16="http://schemas.microsoft.com/office/drawing/2014/main" id="{666EFAC9-FA87-8F4E-97A7-2098EF99A221}"/>
              </a:ext>
            </a:extLst>
          </p:cNvPr>
          <p:cNvSpPr txBox="1"/>
          <p:nvPr/>
        </p:nvSpPr>
        <p:spPr>
          <a:xfrm>
            <a:off x="5932095" y="1422052"/>
            <a:ext cx="2917065" cy="1917193"/>
          </a:xfrm>
          <a:prstGeom prst="rect">
            <a:avLst/>
          </a:prstGeom>
          <a:noFill/>
        </p:spPr>
        <p:txBody>
          <a:bodyPr wrap="square" lIns="0" tIns="46800" rIns="0" spcCol="360000" rtlCol="0">
            <a:spAutoFit/>
          </a:bodyPr>
          <a:lstStyle/>
          <a:p>
            <a:pPr algn="just">
              <a:lnSpc>
                <a:spcPts val="2400"/>
              </a:lnSpc>
            </a:pPr>
            <a:r>
              <a:rPr lang="ja-JP" altLang="en-US" sz="1600" dirty="0"/>
              <a:t>メッシュ素材で汚れをしっかり絡め取ってくれる非常に便利な水拭きシート</a:t>
            </a:r>
            <a:r>
              <a:rPr lang="en-US" altLang="ja-JP" sz="1600" dirty="0"/>
              <a:t>20</a:t>
            </a:r>
            <a:r>
              <a:rPr lang="ja-JP" altLang="en-US" sz="1600" dirty="0"/>
              <a:t>枚入り。畳などにも利用可能な上、使い終わったらそのまま捨てられるため、時間のない方の強い味方！</a:t>
            </a:r>
            <a:endParaRPr lang="en-US" altLang="ja-JP" sz="1600" dirty="0">
              <a:latin typeface="Meiryo UI" panose="020B0604030504040204" pitchFamily="34" charset="-128"/>
              <a:ea typeface="Meiryo UI" panose="020B0604030504040204" pitchFamily="34" charset="-128"/>
            </a:endParaRPr>
          </a:p>
        </p:txBody>
      </p:sp>
      <p:sp>
        <p:nvSpPr>
          <p:cNvPr id="51" name="円/楕円 50">
            <a:extLst>
              <a:ext uri="{FF2B5EF4-FFF2-40B4-BE49-F238E27FC236}">
                <a16:creationId xmlns:a16="http://schemas.microsoft.com/office/drawing/2014/main" id="{29EEA60A-1EDB-A44B-893A-3A7C8D5D51EA}"/>
              </a:ext>
            </a:extLst>
          </p:cNvPr>
          <p:cNvSpPr/>
          <p:nvPr/>
        </p:nvSpPr>
        <p:spPr>
          <a:xfrm>
            <a:off x="5035845" y="534447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テキスト ボックス 52">
            <a:extLst>
              <a:ext uri="{FF2B5EF4-FFF2-40B4-BE49-F238E27FC236}">
                <a16:creationId xmlns:a16="http://schemas.microsoft.com/office/drawing/2014/main" id="{55C042B5-BEB6-154E-9A0F-527D7515FFDC}"/>
              </a:ext>
            </a:extLst>
          </p:cNvPr>
          <p:cNvSpPr txBox="1"/>
          <p:nvPr/>
        </p:nvSpPr>
        <p:spPr>
          <a:xfrm>
            <a:off x="5035210" y="5569140"/>
            <a:ext cx="739603"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お見積</a:t>
            </a:r>
          </a:p>
        </p:txBody>
      </p:sp>
      <p:cxnSp>
        <p:nvCxnSpPr>
          <p:cNvPr id="55" name="直線コネクタ 54">
            <a:extLst>
              <a:ext uri="{FF2B5EF4-FFF2-40B4-BE49-F238E27FC236}">
                <a16:creationId xmlns:a16="http://schemas.microsoft.com/office/drawing/2014/main" id="{E3841400-EED2-C34D-BCDD-C3006CC8563F}"/>
              </a:ext>
            </a:extLst>
          </p:cNvPr>
          <p:cNvCxnSpPr>
            <a:cxnSpLocks/>
          </p:cNvCxnSpPr>
          <p:nvPr/>
        </p:nvCxnSpPr>
        <p:spPr>
          <a:xfrm>
            <a:off x="5880100" y="3785632"/>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grpSp>
        <p:nvGrpSpPr>
          <p:cNvPr id="58" name="グループ化 57">
            <a:extLst>
              <a:ext uri="{FF2B5EF4-FFF2-40B4-BE49-F238E27FC236}">
                <a16:creationId xmlns:a16="http://schemas.microsoft.com/office/drawing/2014/main" id="{C8880407-59E8-D744-B368-C4DF6A8E994D}"/>
              </a:ext>
            </a:extLst>
          </p:cNvPr>
          <p:cNvGrpSpPr/>
          <p:nvPr/>
        </p:nvGrpSpPr>
        <p:grpSpPr>
          <a:xfrm>
            <a:off x="5042402" y="3830871"/>
            <a:ext cx="739603" cy="739603"/>
            <a:chOff x="5042402" y="3087009"/>
            <a:chExt cx="739603" cy="739603"/>
          </a:xfrm>
        </p:grpSpPr>
        <p:sp>
          <p:nvSpPr>
            <p:cNvPr id="59" name="円/楕円 58">
              <a:extLst>
                <a:ext uri="{FF2B5EF4-FFF2-40B4-BE49-F238E27FC236}">
                  <a16:creationId xmlns:a16="http://schemas.microsoft.com/office/drawing/2014/main" id="{C67052A6-1156-D442-9D47-A2227E7B96FF}"/>
                </a:ext>
              </a:extLst>
            </p:cNvPr>
            <p:cNvSpPr/>
            <p:nvPr/>
          </p:nvSpPr>
          <p:spPr>
            <a:xfrm>
              <a:off x="5042402" y="308700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テキスト ボックス 59">
              <a:extLst>
                <a:ext uri="{FF2B5EF4-FFF2-40B4-BE49-F238E27FC236}">
                  <a16:creationId xmlns:a16="http://schemas.microsoft.com/office/drawing/2014/main" id="{C46DE592-F853-384F-90D2-3DA64C10996F}"/>
                </a:ext>
              </a:extLst>
            </p:cNvPr>
            <p:cNvSpPr txBox="1"/>
            <p:nvPr/>
          </p:nvSpPr>
          <p:spPr>
            <a:xfrm>
              <a:off x="5135150" y="3321734"/>
              <a:ext cx="569710"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納期</a:t>
              </a:r>
            </a:p>
          </p:txBody>
        </p:sp>
      </p:grpSp>
      <p:cxnSp>
        <p:nvCxnSpPr>
          <p:cNvPr id="61" name="直線コネクタ 60">
            <a:extLst>
              <a:ext uri="{FF2B5EF4-FFF2-40B4-BE49-F238E27FC236}">
                <a16:creationId xmlns:a16="http://schemas.microsoft.com/office/drawing/2014/main" id="{44FD12B9-01EA-6045-91B8-6A6C4B42426B}"/>
              </a:ext>
            </a:extLst>
          </p:cNvPr>
          <p:cNvCxnSpPr>
            <a:cxnSpLocks/>
          </p:cNvCxnSpPr>
          <p:nvPr/>
        </p:nvCxnSpPr>
        <p:spPr>
          <a:xfrm>
            <a:off x="5880100" y="4987421"/>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sp>
        <p:nvSpPr>
          <p:cNvPr id="62" name="テキスト ボックス 61">
            <a:extLst>
              <a:ext uri="{FF2B5EF4-FFF2-40B4-BE49-F238E27FC236}">
                <a16:creationId xmlns:a16="http://schemas.microsoft.com/office/drawing/2014/main" id="{43EEDBA3-5917-5749-A207-0D444DDE7256}"/>
              </a:ext>
            </a:extLst>
          </p:cNvPr>
          <p:cNvSpPr txBox="1"/>
          <p:nvPr/>
        </p:nvSpPr>
        <p:spPr>
          <a:xfrm>
            <a:off x="6071111" y="4206067"/>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納期スペース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63" name="テキスト ボックス 62">
            <a:extLst>
              <a:ext uri="{FF2B5EF4-FFF2-40B4-BE49-F238E27FC236}">
                <a16:creationId xmlns:a16="http://schemas.microsoft.com/office/drawing/2014/main" id="{7C84D0BA-2D0E-1A41-A9F4-073730B0C0B4}"/>
              </a:ext>
            </a:extLst>
          </p:cNvPr>
          <p:cNvSpPr txBox="1"/>
          <p:nvPr/>
        </p:nvSpPr>
        <p:spPr>
          <a:xfrm>
            <a:off x="6071111" y="5565834"/>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お見積りスペース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2" name="テキスト ボックス 1">
            <a:extLst>
              <a:ext uri="{FF2B5EF4-FFF2-40B4-BE49-F238E27FC236}">
                <a16:creationId xmlns:a16="http://schemas.microsoft.com/office/drawing/2014/main" id="{8E281DBF-8DD7-8944-B461-C25086974C88}"/>
              </a:ext>
            </a:extLst>
          </p:cNvPr>
          <p:cNvSpPr txBox="1"/>
          <p:nvPr/>
        </p:nvSpPr>
        <p:spPr>
          <a:xfrm>
            <a:off x="8007178" y="-148281"/>
            <a:ext cx="184731" cy="369332"/>
          </a:xfrm>
          <a:prstGeom prst="rect">
            <a:avLst/>
          </a:prstGeom>
          <a:noFill/>
        </p:spPr>
        <p:txBody>
          <a:bodyPr wrap="none" rtlCol="0">
            <a:spAutoFit/>
          </a:bodyPr>
          <a:lstStyle/>
          <a:p>
            <a:endParaRPr kumimoji="1" lang="ja-JP" altLang="en-US"/>
          </a:p>
        </p:txBody>
      </p:sp>
      <p:pic>
        <p:nvPicPr>
          <p:cNvPr id="1036" name="Picture 12">
            <a:extLst>
              <a:ext uri="{FF2B5EF4-FFF2-40B4-BE49-F238E27FC236}">
                <a16:creationId xmlns:a16="http://schemas.microsoft.com/office/drawing/2014/main" id="{0AF930B0-76D5-3476-6520-4FD35E8C34A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33347" y="1496155"/>
            <a:ext cx="3292186" cy="329218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6578380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927CB9EF-4E63-C348-91C2-B4EE6CED9AEC}"/>
              </a:ext>
            </a:extLst>
          </p:cNvPr>
          <p:cNvPicPr>
            <a:picLocks noChangeAspect="1"/>
          </p:cNvPicPr>
          <p:nvPr/>
        </p:nvPicPr>
        <p:blipFill>
          <a:blip r:embed="rId3"/>
          <a:stretch>
            <a:fillRect/>
          </a:stretch>
        </p:blipFill>
        <p:spPr>
          <a:xfrm>
            <a:off x="5100223" y="4667627"/>
            <a:ext cx="722044" cy="795472"/>
          </a:xfrm>
          <a:prstGeom prst="rect">
            <a:avLst/>
          </a:prstGeom>
        </p:spPr>
      </p:pic>
      <p:pic>
        <p:nvPicPr>
          <p:cNvPr id="8" name="図 7">
            <a:extLst>
              <a:ext uri="{FF2B5EF4-FFF2-40B4-BE49-F238E27FC236}">
                <a16:creationId xmlns:a16="http://schemas.microsoft.com/office/drawing/2014/main" id="{14C963AD-CFA1-094F-903A-A75F17FBB6F3}"/>
              </a:ext>
            </a:extLst>
          </p:cNvPr>
          <p:cNvPicPr>
            <a:picLocks noChangeAspect="1"/>
          </p:cNvPicPr>
          <p:nvPr/>
        </p:nvPicPr>
        <p:blipFill>
          <a:blip r:embed="rId4"/>
          <a:stretch>
            <a:fillRect/>
          </a:stretch>
        </p:blipFill>
        <p:spPr>
          <a:xfrm>
            <a:off x="5096907" y="3119079"/>
            <a:ext cx="704222" cy="815944"/>
          </a:xfrm>
          <a:prstGeom prst="rect">
            <a:avLst/>
          </a:prstGeom>
        </p:spPr>
      </p:pic>
      <p:sp>
        <p:nvSpPr>
          <p:cNvPr id="3" name="テキスト ボックス 2">
            <a:extLst>
              <a:ext uri="{FF2B5EF4-FFF2-40B4-BE49-F238E27FC236}">
                <a16:creationId xmlns:a16="http://schemas.microsoft.com/office/drawing/2014/main" id="{4CA50E79-0AEB-4A45-90DE-1EBFEF4913AE}"/>
              </a:ext>
            </a:extLst>
          </p:cNvPr>
          <p:cNvSpPr txBox="1"/>
          <p:nvPr/>
        </p:nvSpPr>
        <p:spPr>
          <a:xfrm>
            <a:off x="1098699" y="596421"/>
            <a:ext cx="7750462" cy="400110"/>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キッチンクロスボンバー除菌ウェットクロス 大判</a:t>
            </a:r>
            <a:r>
              <a:rPr lang="en-US" altLang="ja-JP" sz="2000" dirty="0">
                <a:solidFill>
                  <a:schemeClr val="bg1"/>
                </a:solidFill>
                <a:latin typeface="Meiryo UI" panose="020B0604030504040204" pitchFamily="34" charset="-128"/>
                <a:ea typeface="Meiryo UI" panose="020B0604030504040204" pitchFamily="34" charset="-128"/>
              </a:rPr>
              <a:t>10</a:t>
            </a:r>
            <a:r>
              <a:rPr lang="ja-JP" altLang="en-US" sz="2000" dirty="0">
                <a:solidFill>
                  <a:schemeClr val="bg1"/>
                </a:solidFill>
                <a:latin typeface="Meiryo UI" panose="020B0604030504040204" pitchFamily="34" charset="-128"/>
                <a:ea typeface="Meiryo UI" panose="020B0604030504040204" pitchFamily="34" charset="-128"/>
              </a:rPr>
              <a:t>枚入</a:t>
            </a:r>
          </a:p>
        </p:txBody>
      </p:sp>
      <p:sp>
        <p:nvSpPr>
          <p:cNvPr id="54" name="テキスト ボックス 53">
            <a:extLst>
              <a:ext uri="{FF2B5EF4-FFF2-40B4-BE49-F238E27FC236}">
                <a16:creationId xmlns:a16="http://schemas.microsoft.com/office/drawing/2014/main" id="{DB95C43C-93E8-974D-BE0B-E4B52F6953E9}"/>
              </a:ext>
            </a:extLst>
          </p:cNvPr>
          <p:cNvSpPr txBox="1"/>
          <p:nvPr/>
        </p:nvSpPr>
        <p:spPr>
          <a:xfrm>
            <a:off x="485900" y="5360541"/>
            <a:ext cx="4140913" cy="510012"/>
          </a:xfrm>
          <a:prstGeom prst="rect">
            <a:avLst/>
          </a:prstGeom>
          <a:noFill/>
        </p:spPr>
        <p:txBody>
          <a:bodyPr wrap="square" lIns="90000" tIns="46800" rIns="0" bIns="46800" rtlCol="0">
            <a:spAutoFit/>
          </a:bodyPr>
          <a:lstStyle/>
          <a:p>
            <a:r>
              <a:rPr lang="ja-JP" altLang="en-US" sz="900" dirty="0">
                <a:latin typeface="Meiryo UI" panose="020B0604030504040204" pitchFamily="34" charset="-128"/>
                <a:ea typeface="Meiryo UI" panose="020B0604030504040204" pitchFamily="34" charset="-128"/>
              </a:rPr>
              <a:t>素材</a:t>
            </a:r>
            <a:r>
              <a:rPr lang="en-US" altLang="ja-JP" sz="900" dirty="0">
                <a:latin typeface="Meiryo UI" panose="020B0604030504040204" pitchFamily="34" charset="-128"/>
                <a:ea typeface="Meiryo UI" panose="020B0604030504040204" pitchFamily="34" charset="-128"/>
              </a:rPr>
              <a:t>:</a:t>
            </a:r>
            <a:r>
              <a:rPr lang="ja-JP" altLang="en-US" sz="900" dirty="0">
                <a:latin typeface="Meiryo UI" panose="020B0604030504040204" pitchFamily="34" charset="-128"/>
                <a:ea typeface="Meiryo UI" panose="020B0604030504040204" pitchFamily="34" charset="-128"/>
              </a:rPr>
              <a:t> 水、除菌剤、防腐剤、保湿剤、界面活性剤</a:t>
            </a:r>
          </a:p>
          <a:p>
            <a:r>
              <a:rPr lang="ja-JP" altLang="en-US" sz="900" dirty="0">
                <a:latin typeface="Meiryo UI" panose="020B0604030504040204" pitchFamily="34" charset="-128"/>
                <a:ea typeface="Meiryo UI" panose="020B0604030504040204" pitchFamily="34" charset="-128"/>
              </a:rPr>
              <a:t>サイズ</a:t>
            </a:r>
            <a:r>
              <a:rPr lang="en-US" altLang="ja-JP" sz="900" dirty="0">
                <a:latin typeface="Meiryo UI" panose="020B0604030504040204" pitchFamily="34" charset="-128"/>
                <a:ea typeface="Meiryo UI" panose="020B0604030504040204" pitchFamily="34" charset="-128"/>
              </a:rPr>
              <a:t>:</a:t>
            </a:r>
            <a:r>
              <a:rPr lang="ja-JP" altLang="en-US" sz="900" dirty="0">
                <a:latin typeface="Meiryo UI" panose="020B0604030504040204" pitchFamily="34" charset="-128"/>
                <a:ea typeface="Meiryo UI" panose="020B0604030504040204" pitchFamily="34" charset="-128"/>
              </a:rPr>
              <a:t> 約</a:t>
            </a:r>
            <a:r>
              <a:rPr lang="en-US" altLang="ja-JP" sz="900" dirty="0">
                <a:latin typeface="Meiryo UI" panose="020B0604030504040204" pitchFamily="34" charset="-128"/>
                <a:ea typeface="Meiryo UI" panose="020B0604030504040204" pitchFamily="34" charset="-128"/>
              </a:rPr>
              <a:t>W210×H125mm</a:t>
            </a:r>
          </a:p>
          <a:p>
            <a:r>
              <a:rPr lang="ja-JP" altLang="en-US" sz="900" dirty="0">
                <a:latin typeface="Meiryo UI" panose="020B0604030504040204" pitchFamily="34" charset="-128"/>
                <a:ea typeface="Meiryo UI" panose="020B0604030504040204" pitchFamily="34" charset="-128"/>
              </a:rPr>
              <a:t>備考</a:t>
            </a:r>
            <a:r>
              <a:rPr lang="en-US" altLang="ja-JP" sz="900">
                <a:latin typeface="Meiryo UI" panose="020B0604030504040204" pitchFamily="34" charset="-128"/>
                <a:ea typeface="Meiryo UI" panose="020B0604030504040204" pitchFamily="34" charset="-128"/>
              </a:rPr>
              <a:t>:</a:t>
            </a:r>
            <a:r>
              <a:rPr lang="ja-JP" altLang="en-US" sz="900">
                <a:latin typeface="Meiryo UI" panose="020B0604030504040204" pitchFamily="34" charset="-128"/>
                <a:ea typeface="Meiryo UI" panose="020B0604030504040204" pitchFamily="34" charset="-128"/>
              </a:rPr>
              <a:t> </a:t>
            </a:r>
            <a:r>
              <a:rPr lang="ja-JP" altLang="en-US" sz="900" dirty="0">
                <a:latin typeface="Meiryo UI" panose="020B0604030504040204" pitchFamily="34" charset="-128"/>
                <a:ea typeface="Meiryo UI" panose="020B0604030504040204" pitchFamily="34" charset="-128"/>
              </a:rPr>
              <a:t>凸版印刷</a:t>
            </a:r>
            <a:r>
              <a:rPr lang="en-US" altLang="ja-JP" sz="900" dirty="0">
                <a:latin typeface="Meiryo UI" panose="020B0604030504040204" pitchFamily="34" charset="-128"/>
                <a:ea typeface="Meiryo UI" panose="020B0604030504040204" pitchFamily="34" charset="-128"/>
              </a:rPr>
              <a:t>/</a:t>
            </a:r>
            <a:r>
              <a:rPr lang="ja-JP" altLang="en-US" sz="900" dirty="0">
                <a:latin typeface="Meiryo UI" panose="020B0604030504040204" pitchFamily="34" charset="-128"/>
                <a:ea typeface="Meiryo UI" panose="020B0604030504040204" pitchFamily="34" charset="-128"/>
              </a:rPr>
              <a:t>オフセット印刷</a:t>
            </a:r>
            <a:endParaRPr lang="en-US" altLang="ja-JP" sz="900" dirty="0">
              <a:latin typeface="Meiryo UI" panose="020B0604030504040204" pitchFamily="34" charset="-128"/>
              <a:ea typeface="Meiryo UI" panose="020B0604030504040204" pitchFamily="34" charset="-128"/>
            </a:endParaRPr>
          </a:p>
        </p:txBody>
      </p:sp>
      <p:sp>
        <p:nvSpPr>
          <p:cNvPr id="4" name="テキスト ボックス 3">
            <a:extLst>
              <a:ext uri="{FF2B5EF4-FFF2-40B4-BE49-F238E27FC236}">
                <a16:creationId xmlns:a16="http://schemas.microsoft.com/office/drawing/2014/main" id="{131A1040-38AB-0647-BD57-A8AE861D20F5}"/>
              </a:ext>
            </a:extLst>
          </p:cNvPr>
          <p:cNvSpPr txBox="1"/>
          <p:nvPr/>
        </p:nvSpPr>
        <p:spPr>
          <a:xfrm>
            <a:off x="8151628" y="4033284"/>
            <a:ext cx="184731" cy="369332"/>
          </a:xfrm>
          <a:prstGeom prst="rect">
            <a:avLst/>
          </a:prstGeom>
          <a:noFill/>
        </p:spPr>
        <p:txBody>
          <a:bodyPr wrap="none" rtlCol="0">
            <a:spAutoFit/>
          </a:bodyPr>
          <a:lstStyle/>
          <a:p>
            <a:endParaRPr kumimoji="1" lang="ja-JP" altLang="en-US"/>
          </a:p>
        </p:txBody>
      </p:sp>
      <p:sp>
        <p:nvSpPr>
          <p:cNvPr id="7" name="テキスト ボックス 6">
            <a:extLst>
              <a:ext uri="{FF2B5EF4-FFF2-40B4-BE49-F238E27FC236}">
                <a16:creationId xmlns:a16="http://schemas.microsoft.com/office/drawing/2014/main" id="{6E0DEE68-B29B-4E44-B075-EC371AE600A8}"/>
              </a:ext>
            </a:extLst>
          </p:cNvPr>
          <p:cNvSpPr txBox="1"/>
          <p:nvPr/>
        </p:nvSpPr>
        <p:spPr>
          <a:xfrm>
            <a:off x="9838660" y="3926958"/>
            <a:ext cx="184731" cy="369332"/>
          </a:xfrm>
          <a:prstGeom prst="rect">
            <a:avLst/>
          </a:prstGeom>
          <a:noFill/>
        </p:spPr>
        <p:txBody>
          <a:bodyPr wrap="none" rtlCol="0">
            <a:spAutoFit/>
          </a:bodyPr>
          <a:lstStyle/>
          <a:p>
            <a:endParaRPr kumimoji="1" lang="ja-JP" altLang="en-US"/>
          </a:p>
        </p:txBody>
      </p:sp>
      <p:sp>
        <p:nvSpPr>
          <p:cNvPr id="9" name="円/楕円 8">
            <a:extLst>
              <a:ext uri="{FF2B5EF4-FFF2-40B4-BE49-F238E27FC236}">
                <a16:creationId xmlns:a16="http://schemas.microsoft.com/office/drawing/2014/main" id="{5071E141-4680-1C45-8E9F-3E48DC46BD1C}"/>
              </a:ext>
            </a:extLst>
          </p:cNvPr>
          <p:cNvSpPr/>
          <p:nvPr/>
        </p:nvSpPr>
        <p:spPr>
          <a:xfrm>
            <a:off x="5035845" y="1268518"/>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4"/>
              </a:solidFill>
            </a:endParaRPr>
          </a:p>
        </p:txBody>
      </p:sp>
      <p:sp>
        <p:nvSpPr>
          <p:cNvPr id="43" name="テキスト ボックス 42">
            <a:extLst>
              <a:ext uri="{FF2B5EF4-FFF2-40B4-BE49-F238E27FC236}">
                <a16:creationId xmlns:a16="http://schemas.microsoft.com/office/drawing/2014/main" id="{C679F590-1798-F145-B307-DE0B7159F3E6}"/>
              </a:ext>
            </a:extLst>
          </p:cNvPr>
          <p:cNvSpPr txBox="1"/>
          <p:nvPr/>
        </p:nvSpPr>
        <p:spPr>
          <a:xfrm>
            <a:off x="5035210" y="1496155"/>
            <a:ext cx="739603" cy="323165"/>
          </a:xfrm>
          <a:prstGeom prst="rect">
            <a:avLst/>
          </a:prstGeom>
          <a:noFill/>
        </p:spPr>
        <p:txBody>
          <a:bodyPr wrap="square" rtlCol="0">
            <a:spAutoFit/>
          </a:bodyPr>
          <a:lstStyle/>
          <a:p>
            <a:pPr algn="ctr"/>
            <a:r>
              <a:rPr kumimoji="1" lang="ja-JP" altLang="en-US" sz="1500">
                <a:solidFill>
                  <a:schemeClr val="accent1">
                    <a:lumMod val="50000"/>
                  </a:schemeClr>
                </a:solidFill>
                <a:latin typeface="Meiryo UI" panose="020B0604030504040204" pitchFamily="34" charset="-128"/>
                <a:ea typeface="Meiryo UI" panose="020B0604030504040204" pitchFamily="34" charset="-128"/>
              </a:rPr>
              <a:t>特徴</a:t>
            </a:r>
          </a:p>
        </p:txBody>
      </p:sp>
      <p:sp>
        <p:nvSpPr>
          <p:cNvPr id="6" name="テキスト ボックス 5">
            <a:extLst>
              <a:ext uri="{FF2B5EF4-FFF2-40B4-BE49-F238E27FC236}">
                <a16:creationId xmlns:a16="http://schemas.microsoft.com/office/drawing/2014/main" id="{5949CA04-F994-CB41-A9F7-DB00BFD8F160}"/>
              </a:ext>
            </a:extLst>
          </p:cNvPr>
          <p:cNvSpPr txBox="1"/>
          <p:nvPr/>
        </p:nvSpPr>
        <p:spPr>
          <a:xfrm>
            <a:off x="9540949" y="3466214"/>
            <a:ext cx="184731" cy="369332"/>
          </a:xfrm>
          <a:prstGeom prst="rect">
            <a:avLst/>
          </a:prstGeom>
          <a:noFill/>
        </p:spPr>
        <p:txBody>
          <a:bodyPr wrap="none" rtlCol="0">
            <a:spAutoFit/>
          </a:bodyPr>
          <a:lstStyle/>
          <a:p>
            <a:endParaRPr kumimoji="1" lang="ja-JP" altLang="en-US"/>
          </a:p>
        </p:txBody>
      </p:sp>
      <p:sp>
        <p:nvSpPr>
          <p:cNvPr id="14" name="テキスト ボックス 13">
            <a:extLst>
              <a:ext uri="{FF2B5EF4-FFF2-40B4-BE49-F238E27FC236}">
                <a16:creationId xmlns:a16="http://schemas.microsoft.com/office/drawing/2014/main" id="{B93A13B1-A79F-5A48-AF90-DCA933A6F93C}"/>
              </a:ext>
            </a:extLst>
          </p:cNvPr>
          <p:cNvSpPr txBox="1"/>
          <p:nvPr/>
        </p:nvSpPr>
        <p:spPr>
          <a:xfrm>
            <a:off x="10086753" y="2473842"/>
            <a:ext cx="184731" cy="369332"/>
          </a:xfrm>
          <a:prstGeom prst="rect">
            <a:avLst/>
          </a:prstGeom>
          <a:noFill/>
        </p:spPr>
        <p:txBody>
          <a:bodyPr wrap="none" rtlCol="0">
            <a:spAutoFit/>
          </a:bodyPr>
          <a:lstStyle/>
          <a:p>
            <a:endParaRPr kumimoji="1" lang="ja-JP" altLang="en-US"/>
          </a:p>
        </p:txBody>
      </p:sp>
      <p:sp>
        <p:nvSpPr>
          <p:cNvPr id="15" name="テキスト ボックス 14">
            <a:extLst>
              <a:ext uri="{FF2B5EF4-FFF2-40B4-BE49-F238E27FC236}">
                <a16:creationId xmlns:a16="http://schemas.microsoft.com/office/drawing/2014/main" id="{81947353-CE6B-5941-A69E-F8C69B4B7F8E}"/>
              </a:ext>
            </a:extLst>
          </p:cNvPr>
          <p:cNvSpPr txBox="1"/>
          <p:nvPr/>
        </p:nvSpPr>
        <p:spPr>
          <a:xfrm>
            <a:off x="-674557" y="1041816"/>
            <a:ext cx="184731" cy="369332"/>
          </a:xfrm>
          <a:prstGeom prst="rect">
            <a:avLst/>
          </a:prstGeom>
          <a:noFill/>
        </p:spPr>
        <p:txBody>
          <a:bodyPr wrap="none" rtlCol="0">
            <a:spAutoFit/>
          </a:bodyPr>
          <a:lstStyle/>
          <a:p>
            <a:endParaRPr kumimoji="1" lang="ja-JP" altLang="en-US"/>
          </a:p>
        </p:txBody>
      </p:sp>
      <p:sp>
        <p:nvSpPr>
          <p:cNvPr id="29" name="テキスト ボックス 28">
            <a:extLst>
              <a:ext uri="{FF2B5EF4-FFF2-40B4-BE49-F238E27FC236}">
                <a16:creationId xmlns:a16="http://schemas.microsoft.com/office/drawing/2014/main" id="{A694227E-35A0-BC45-B4B3-10C0BE19C792}"/>
              </a:ext>
            </a:extLst>
          </p:cNvPr>
          <p:cNvSpPr txBox="1"/>
          <p:nvPr/>
        </p:nvSpPr>
        <p:spPr>
          <a:xfrm>
            <a:off x="6223000" y="3441700"/>
            <a:ext cx="184731" cy="369332"/>
          </a:xfrm>
          <a:prstGeom prst="rect">
            <a:avLst/>
          </a:prstGeom>
          <a:noFill/>
        </p:spPr>
        <p:txBody>
          <a:bodyPr wrap="none" rtlCol="0">
            <a:spAutoFit/>
          </a:bodyPr>
          <a:lstStyle/>
          <a:p>
            <a:endParaRPr kumimoji="1" lang="ja-JP" altLang="en-US"/>
          </a:p>
        </p:txBody>
      </p:sp>
      <p:sp>
        <p:nvSpPr>
          <p:cNvPr id="30" name="テキスト ボックス 29">
            <a:extLst>
              <a:ext uri="{FF2B5EF4-FFF2-40B4-BE49-F238E27FC236}">
                <a16:creationId xmlns:a16="http://schemas.microsoft.com/office/drawing/2014/main" id="{168EF753-87BF-FA49-B3C8-FFADD62EDFAB}"/>
              </a:ext>
            </a:extLst>
          </p:cNvPr>
          <p:cNvSpPr txBox="1"/>
          <p:nvPr/>
        </p:nvSpPr>
        <p:spPr>
          <a:xfrm>
            <a:off x="5949950" y="3416300"/>
            <a:ext cx="184731" cy="369332"/>
          </a:xfrm>
          <a:prstGeom prst="rect">
            <a:avLst/>
          </a:prstGeom>
          <a:noFill/>
        </p:spPr>
        <p:txBody>
          <a:bodyPr wrap="none" rtlCol="0">
            <a:spAutoFit/>
          </a:bodyPr>
          <a:lstStyle/>
          <a:p>
            <a:endParaRPr kumimoji="1" lang="ja-JP" altLang="en-US"/>
          </a:p>
        </p:txBody>
      </p:sp>
      <p:sp>
        <p:nvSpPr>
          <p:cNvPr id="10" name="テキスト ボックス 9">
            <a:extLst>
              <a:ext uri="{FF2B5EF4-FFF2-40B4-BE49-F238E27FC236}">
                <a16:creationId xmlns:a16="http://schemas.microsoft.com/office/drawing/2014/main" id="{7324E41E-3866-E048-AA35-05280DE458D9}"/>
              </a:ext>
            </a:extLst>
          </p:cNvPr>
          <p:cNvSpPr txBox="1"/>
          <p:nvPr/>
        </p:nvSpPr>
        <p:spPr>
          <a:xfrm>
            <a:off x="9525000" y="3158067"/>
            <a:ext cx="184731" cy="369332"/>
          </a:xfrm>
          <a:prstGeom prst="rect">
            <a:avLst/>
          </a:prstGeom>
          <a:noFill/>
        </p:spPr>
        <p:txBody>
          <a:bodyPr wrap="none" rtlCol="0">
            <a:spAutoFit/>
          </a:bodyPr>
          <a:lstStyle/>
          <a:p>
            <a:endParaRPr kumimoji="1" lang="ja-JP" altLang="en-US"/>
          </a:p>
        </p:txBody>
      </p:sp>
      <p:sp>
        <p:nvSpPr>
          <p:cNvPr id="17" name="テキスト ボックス 16">
            <a:extLst>
              <a:ext uri="{FF2B5EF4-FFF2-40B4-BE49-F238E27FC236}">
                <a16:creationId xmlns:a16="http://schemas.microsoft.com/office/drawing/2014/main" id="{588061B6-B227-F945-9FD3-54E55A954891}"/>
              </a:ext>
            </a:extLst>
          </p:cNvPr>
          <p:cNvSpPr txBox="1"/>
          <p:nvPr/>
        </p:nvSpPr>
        <p:spPr>
          <a:xfrm>
            <a:off x="8390467" y="7332133"/>
            <a:ext cx="184731" cy="369332"/>
          </a:xfrm>
          <a:prstGeom prst="rect">
            <a:avLst/>
          </a:prstGeom>
          <a:noFill/>
        </p:spPr>
        <p:txBody>
          <a:bodyPr wrap="none" rtlCol="0">
            <a:spAutoFit/>
          </a:bodyPr>
          <a:lstStyle/>
          <a:p>
            <a:endParaRPr kumimoji="1" lang="ja-JP" altLang="en-US"/>
          </a:p>
        </p:txBody>
      </p:sp>
      <p:sp>
        <p:nvSpPr>
          <p:cNvPr id="18" name="テキスト ボックス 17">
            <a:extLst>
              <a:ext uri="{FF2B5EF4-FFF2-40B4-BE49-F238E27FC236}">
                <a16:creationId xmlns:a16="http://schemas.microsoft.com/office/drawing/2014/main" id="{B7B904E5-64B7-744A-9CEE-65B9899ED486}"/>
              </a:ext>
            </a:extLst>
          </p:cNvPr>
          <p:cNvSpPr txBox="1"/>
          <p:nvPr/>
        </p:nvSpPr>
        <p:spPr>
          <a:xfrm>
            <a:off x="8017933" y="-736600"/>
            <a:ext cx="184731" cy="369332"/>
          </a:xfrm>
          <a:prstGeom prst="rect">
            <a:avLst/>
          </a:prstGeom>
          <a:noFill/>
        </p:spPr>
        <p:txBody>
          <a:bodyPr wrap="none" rtlCol="0">
            <a:spAutoFit/>
          </a:bodyPr>
          <a:lstStyle/>
          <a:p>
            <a:endParaRPr kumimoji="1" lang="ja-JP" altLang="en-US"/>
          </a:p>
        </p:txBody>
      </p:sp>
      <p:cxnSp>
        <p:nvCxnSpPr>
          <p:cNvPr id="47" name="直線コネクタ 46">
            <a:extLst>
              <a:ext uri="{FF2B5EF4-FFF2-40B4-BE49-F238E27FC236}">
                <a16:creationId xmlns:a16="http://schemas.microsoft.com/office/drawing/2014/main" id="{06F736AD-50A3-9946-BE09-78B049790D86}"/>
              </a:ext>
            </a:extLst>
          </p:cNvPr>
          <p:cNvCxnSpPr>
            <a:cxnSpLocks/>
          </p:cNvCxnSpPr>
          <p:nvPr/>
        </p:nvCxnSpPr>
        <p:spPr>
          <a:xfrm>
            <a:off x="933347" y="5263117"/>
            <a:ext cx="3560089" cy="12701"/>
          </a:xfrm>
          <a:prstGeom prst="line">
            <a:avLst/>
          </a:prstGeom>
          <a:ln w="9525">
            <a:solidFill>
              <a:schemeClr val="bg2">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48" name="テキスト ボックス 47">
            <a:extLst>
              <a:ext uri="{FF2B5EF4-FFF2-40B4-BE49-F238E27FC236}">
                <a16:creationId xmlns:a16="http://schemas.microsoft.com/office/drawing/2014/main" id="{E2DC50B7-FC9D-9741-AB3D-886576F41BF6}"/>
              </a:ext>
            </a:extLst>
          </p:cNvPr>
          <p:cNvSpPr txBox="1"/>
          <p:nvPr/>
        </p:nvSpPr>
        <p:spPr>
          <a:xfrm>
            <a:off x="485901" y="5138176"/>
            <a:ext cx="447446" cy="230832"/>
          </a:xfrm>
          <a:prstGeom prst="rect">
            <a:avLst/>
          </a:prstGeom>
          <a:noFill/>
        </p:spPr>
        <p:txBody>
          <a:bodyPr wrap="square" rtlCol="0">
            <a:spAutoFit/>
          </a:bodyPr>
          <a:lstStyle/>
          <a:p>
            <a:r>
              <a:rPr lang="ja-JP" altLang="en-US" sz="900" dirty="0">
                <a:latin typeface="Meiryo UI" panose="020B0604030504040204" pitchFamily="34" charset="-128"/>
                <a:ea typeface="Meiryo UI" panose="020B0604030504040204" pitchFamily="34" charset="-128"/>
              </a:rPr>
              <a:t>仕様</a:t>
            </a:r>
          </a:p>
        </p:txBody>
      </p:sp>
      <p:sp>
        <p:nvSpPr>
          <p:cNvPr id="49" name="テキスト ボックス 48">
            <a:extLst>
              <a:ext uri="{FF2B5EF4-FFF2-40B4-BE49-F238E27FC236}">
                <a16:creationId xmlns:a16="http://schemas.microsoft.com/office/drawing/2014/main" id="{A01A4F1A-EF54-BF4E-99FC-739CD6DF617E}"/>
              </a:ext>
            </a:extLst>
          </p:cNvPr>
          <p:cNvSpPr txBox="1"/>
          <p:nvPr/>
        </p:nvSpPr>
        <p:spPr>
          <a:xfrm>
            <a:off x="296332" y="658339"/>
            <a:ext cx="855576" cy="276999"/>
          </a:xfrm>
          <a:prstGeom prst="rect">
            <a:avLst/>
          </a:prstGeom>
          <a:noFill/>
        </p:spPr>
        <p:txBody>
          <a:bodyPr wrap="square" rtlCol="0">
            <a:spAutoFit/>
          </a:bodyPr>
          <a:lstStyle/>
          <a:p>
            <a:pPr algn="ctr"/>
            <a:r>
              <a:rPr kumimoji="1" lang="en-US" altLang="ja-JP" sz="1200" dirty="0">
                <a:solidFill>
                  <a:schemeClr val="bg1"/>
                </a:solidFill>
                <a:latin typeface="Meiryo UI" panose="020B0604030504040204" pitchFamily="34" charset="-128"/>
                <a:ea typeface="Meiryo UI" panose="020B0604030504040204" pitchFamily="34" charset="-128"/>
              </a:rPr>
              <a:t>【</a:t>
            </a:r>
            <a:r>
              <a:rPr kumimoji="1" lang="ja-JP" altLang="en-US" sz="1200">
                <a:solidFill>
                  <a:schemeClr val="bg1"/>
                </a:solidFill>
                <a:latin typeface="Meiryo UI" panose="020B0604030504040204" pitchFamily="34" charset="-128"/>
                <a:ea typeface="Meiryo UI" panose="020B0604030504040204" pitchFamily="34" charset="-128"/>
              </a:rPr>
              <a:t>提案書</a:t>
            </a:r>
            <a:r>
              <a:rPr kumimoji="1" lang="en-US" altLang="ja-JP" sz="1200" dirty="0">
                <a:solidFill>
                  <a:schemeClr val="bg1"/>
                </a:solidFill>
                <a:latin typeface="Meiryo UI" panose="020B0604030504040204" pitchFamily="34" charset="-128"/>
                <a:ea typeface="Meiryo UI" panose="020B0604030504040204" pitchFamily="34" charset="-128"/>
              </a:rPr>
              <a:t>】</a:t>
            </a:r>
            <a:endParaRPr kumimoji="1" lang="ja-JP" altLang="en-US" sz="1200">
              <a:solidFill>
                <a:schemeClr val="bg1"/>
              </a:solidFill>
              <a:latin typeface="Meiryo UI" panose="020B0604030504040204" pitchFamily="34" charset="-128"/>
              <a:ea typeface="Meiryo UI" panose="020B0604030504040204" pitchFamily="34" charset="-128"/>
            </a:endParaRPr>
          </a:p>
        </p:txBody>
      </p:sp>
      <p:sp>
        <p:nvSpPr>
          <p:cNvPr id="52" name="テキスト ボックス 51">
            <a:extLst>
              <a:ext uri="{FF2B5EF4-FFF2-40B4-BE49-F238E27FC236}">
                <a16:creationId xmlns:a16="http://schemas.microsoft.com/office/drawing/2014/main" id="{666EFAC9-FA87-8F4E-97A7-2098EF99A221}"/>
              </a:ext>
            </a:extLst>
          </p:cNvPr>
          <p:cNvSpPr txBox="1"/>
          <p:nvPr/>
        </p:nvSpPr>
        <p:spPr>
          <a:xfrm>
            <a:off x="5932095" y="1422052"/>
            <a:ext cx="2917065" cy="1917193"/>
          </a:xfrm>
          <a:prstGeom prst="rect">
            <a:avLst/>
          </a:prstGeom>
          <a:noFill/>
        </p:spPr>
        <p:txBody>
          <a:bodyPr wrap="square" lIns="0" tIns="46800" rIns="0" spcCol="360000" rtlCol="0">
            <a:spAutoFit/>
          </a:bodyPr>
          <a:lstStyle/>
          <a:p>
            <a:pPr algn="just">
              <a:lnSpc>
                <a:spcPts val="2400"/>
              </a:lnSpc>
            </a:pPr>
            <a:r>
              <a:rPr lang="en-US" altLang="ja-JP" sz="1600" dirty="0"/>
              <a:t>10</a:t>
            </a:r>
            <a:r>
              <a:rPr lang="ja-JP" altLang="en-US" sz="1600" dirty="0"/>
              <a:t>枚入りのキッチンウェットティッシュです。除菌効果が高いためウイルスや菌からしっかり身を守ってくれます。フラップ部分にオリジナル名入れ可能で販促用に最適！</a:t>
            </a:r>
            <a:endParaRPr lang="en-US" altLang="ja-JP" sz="1600" dirty="0">
              <a:latin typeface="Meiryo UI" panose="020B0604030504040204" pitchFamily="34" charset="-128"/>
              <a:ea typeface="Meiryo UI" panose="020B0604030504040204" pitchFamily="34" charset="-128"/>
            </a:endParaRPr>
          </a:p>
        </p:txBody>
      </p:sp>
      <p:sp>
        <p:nvSpPr>
          <p:cNvPr id="51" name="円/楕円 50">
            <a:extLst>
              <a:ext uri="{FF2B5EF4-FFF2-40B4-BE49-F238E27FC236}">
                <a16:creationId xmlns:a16="http://schemas.microsoft.com/office/drawing/2014/main" id="{29EEA60A-1EDB-A44B-893A-3A7C8D5D51EA}"/>
              </a:ext>
            </a:extLst>
          </p:cNvPr>
          <p:cNvSpPr/>
          <p:nvPr/>
        </p:nvSpPr>
        <p:spPr>
          <a:xfrm>
            <a:off x="5035845" y="534447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テキスト ボックス 52">
            <a:extLst>
              <a:ext uri="{FF2B5EF4-FFF2-40B4-BE49-F238E27FC236}">
                <a16:creationId xmlns:a16="http://schemas.microsoft.com/office/drawing/2014/main" id="{55C042B5-BEB6-154E-9A0F-527D7515FFDC}"/>
              </a:ext>
            </a:extLst>
          </p:cNvPr>
          <p:cNvSpPr txBox="1"/>
          <p:nvPr/>
        </p:nvSpPr>
        <p:spPr>
          <a:xfrm>
            <a:off x="5035210" y="5569140"/>
            <a:ext cx="739603"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お見積</a:t>
            </a:r>
          </a:p>
        </p:txBody>
      </p:sp>
      <p:cxnSp>
        <p:nvCxnSpPr>
          <p:cNvPr id="55" name="直線コネクタ 54">
            <a:extLst>
              <a:ext uri="{FF2B5EF4-FFF2-40B4-BE49-F238E27FC236}">
                <a16:creationId xmlns:a16="http://schemas.microsoft.com/office/drawing/2014/main" id="{E3841400-EED2-C34D-BCDD-C3006CC8563F}"/>
              </a:ext>
            </a:extLst>
          </p:cNvPr>
          <p:cNvCxnSpPr>
            <a:cxnSpLocks/>
          </p:cNvCxnSpPr>
          <p:nvPr/>
        </p:nvCxnSpPr>
        <p:spPr>
          <a:xfrm>
            <a:off x="5880100" y="3785632"/>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grpSp>
        <p:nvGrpSpPr>
          <p:cNvPr id="58" name="グループ化 57">
            <a:extLst>
              <a:ext uri="{FF2B5EF4-FFF2-40B4-BE49-F238E27FC236}">
                <a16:creationId xmlns:a16="http://schemas.microsoft.com/office/drawing/2014/main" id="{C8880407-59E8-D744-B368-C4DF6A8E994D}"/>
              </a:ext>
            </a:extLst>
          </p:cNvPr>
          <p:cNvGrpSpPr/>
          <p:nvPr/>
        </p:nvGrpSpPr>
        <p:grpSpPr>
          <a:xfrm>
            <a:off x="5042402" y="3830871"/>
            <a:ext cx="739603" cy="739603"/>
            <a:chOff x="5042402" y="3087009"/>
            <a:chExt cx="739603" cy="739603"/>
          </a:xfrm>
        </p:grpSpPr>
        <p:sp>
          <p:nvSpPr>
            <p:cNvPr id="59" name="円/楕円 58">
              <a:extLst>
                <a:ext uri="{FF2B5EF4-FFF2-40B4-BE49-F238E27FC236}">
                  <a16:creationId xmlns:a16="http://schemas.microsoft.com/office/drawing/2014/main" id="{C67052A6-1156-D442-9D47-A2227E7B96FF}"/>
                </a:ext>
              </a:extLst>
            </p:cNvPr>
            <p:cNvSpPr/>
            <p:nvPr/>
          </p:nvSpPr>
          <p:spPr>
            <a:xfrm>
              <a:off x="5042402" y="308700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テキスト ボックス 59">
              <a:extLst>
                <a:ext uri="{FF2B5EF4-FFF2-40B4-BE49-F238E27FC236}">
                  <a16:creationId xmlns:a16="http://schemas.microsoft.com/office/drawing/2014/main" id="{C46DE592-F853-384F-90D2-3DA64C10996F}"/>
                </a:ext>
              </a:extLst>
            </p:cNvPr>
            <p:cNvSpPr txBox="1"/>
            <p:nvPr/>
          </p:nvSpPr>
          <p:spPr>
            <a:xfrm>
              <a:off x="5135150" y="3321734"/>
              <a:ext cx="569710"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納期</a:t>
              </a:r>
            </a:p>
          </p:txBody>
        </p:sp>
      </p:grpSp>
      <p:cxnSp>
        <p:nvCxnSpPr>
          <p:cNvPr id="61" name="直線コネクタ 60">
            <a:extLst>
              <a:ext uri="{FF2B5EF4-FFF2-40B4-BE49-F238E27FC236}">
                <a16:creationId xmlns:a16="http://schemas.microsoft.com/office/drawing/2014/main" id="{44FD12B9-01EA-6045-91B8-6A6C4B42426B}"/>
              </a:ext>
            </a:extLst>
          </p:cNvPr>
          <p:cNvCxnSpPr>
            <a:cxnSpLocks/>
          </p:cNvCxnSpPr>
          <p:nvPr/>
        </p:nvCxnSpPr>
        <p:spPr>
          <a:xfrm>
            <a:off x="5880100" y="4987421"/>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sp>
        <p:nvSpPr>
          <p:cNvPr id="62" name="テキスト ボックス 61">
            <a:extLst>
              <a:ext uri="{FF2B5EF4-FFF2-40B4-BE49-F238E27FC236}">
                <a16:creationId xmlns:a16="http://schemas.microsoft.com/office/drawing/2014/main" id="{43EEDBA3-5917-5749-A207-0D444DDE7256}"/>
              </a:ext>
            </a:extLst>
          </p:cNvPr>
          <p:cNvSpPr txBox="1"/>
          <p:nvPr/>
        </p:nvSpPr>
        <p:spPr>
          <a:xfrm>
            <a:off x="6071111" y="4206067"/>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納期スペース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63" name="テキスト ボックス 62">
            <a:extLst>
              <a:ext uri="{FF2B5EF4-FFF2-40B4-BE49-F238E27FC236}">
                <a16:creationId xmlns:a16="http://schemas.microsoft.com/office/drawing/2014/main" id="{7C84D0BA-2D0E-1A41-A9F4-073730B0C0B4}"/>
              </a:ext>
            </a:extLst>
          </p:cNvPr>
          <p:cNvSpPr txBox="1"/>
          <p:nvPr/>
        </p:nvSpPr>
        <p:spPr>
          <a:xfrm>
            <a:off x="6071111" y="5565834"/>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お見積りスペース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2" name="テキスト ボックス 1">
            <a:extLst>
              <a:ext uri="{FF2B5EF4-FFF2-40B4-BE49-F238E27FC236}">
                <a16:creationId xmlns:a16="http://schemas.microsoft.com/office/drawing/2014/main" id="{8E281DBF-8DD7-8944-B461-C25086974C88}"/>
              </a:ext>
            </a:extLst>
          </p:cNvPr>
          <p:cNvSpPr txBox="1"/>
          <p:nvPr/>
        </p:nvSpPr>
        <p:spPr>
          <a:xfrm>
            <a:off x="8007178" y="-148281"/>
            <a:ext cx="184731" cy="369332"/>
          </a:xfrm>
          <a:prstGeom prst="rect">
            <a:avLst/>
          </a:prstGeom>
          <a:noFill/>
        </p:spPr>
        <p:txBody>
          <a:bodyPr wrap="none" rtlCol="0">
            <a:spAutoFit/>
          </a:bodyPr>
          <a:lstStyle/>
          <a:p>
            <a:endParaRPr kumimoji="1" lang="ja-JP" altLang="en-US"/>
          </a:p>
        </p:txBody>
      </p:sp>
      <p:pic>
        <p:nvPicPr>
          <p:cNvPr id="1030" name="Picture 6">
            <a:extLst>
              <a:ext uri="{FF2B5EF4-FFF2-40B4-BE49-F238E27FC236}">
                <a16:creationId xmlns:a16="http://schemas.microsoft.com/office/drawing/2014/main" id="{4C9BD451-780E-D311-7900-0288A8B5031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34888" y="1440268"/>
            <a:ext cx="3560090" cy="356009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9440729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927CB9EF-4E63-C348-91C2-B4EE6CED9AEC}"/>
              </a:ext>
            </a:extLst>
          </p:cNvPr>
          <p:cNvPicPr>
            <a:picLocks noChangeAspect="1"/>
          </p:cNvPicPr>
          <p:nvPr/>
        </p:nvPicPr>
        <p:blipFill>
          <a:blip r:embed="rId3"/>
          <a:stretch>
            <a:fillRect/>
          </a:stretch>
        </p:blipFill>
        <p:spPr>
          <a:xfrm>
            <a:off x="5100223" y="4667627"/>
            <a:ext cx="722044" cy="795472"/>
          </a:xfrm>
          <a:prstGeom prst="rect">
            <a:avLst/>
          </a:prstGeom>
        </p:spPr>
      </p:pic>
      <p:pic>
        <p:nvPicPr>
          <p:cNvPr id="8" name="図 7">
            <a:extLst>
              <a:ext uri="{FF2B5EF4-FFF2-40B4-BE49-F238E27FC236}">
                <a16:creationId xmlns:a16="http://schemas.microsoft.com/office/drawing/2014/main" id="{14C963AD-CFA1-094F-903A-A75F17FBB6F3}"/>
              </a:ext>
            </a:extLst>
          </p:cNvPr>
          <p:cNvPicPr>
            <a:picLocks noChangeAspect="1"/>
          </p:cNvPicPr>
          <p:nvPr/>
        </p:nvPicPr>
        <p:blipFill>
          <a:blip r:embed="rId4"/>
          <a:stretch>
            <a:fillRect/>
          </a:stretch>
        </p:blipFill>
        <p:spPr>
          <a:xfrm>
            <a:off x="5096907" y="3119079"/>
            <a:ext cx="704222" cy="815944"/>
          </a:xfrm>
          <a:prstGeom prst="rect">
            <a:avLst/>
          </a:prstGeom>
        </p:spPr>
      </p:pic>
      <p:sp>
        <p:nvSpPr>
          <p:cNvPr id="3" name="テキスト ボックス 2">
            <a:extLst>
              <a:ext uri="{FF2B5EF4-FFF2-40B4-BE49-F238E27FC236}">
                <a16:creationId xmlns:a16="http://schemas.microsoft.com/office/drawing/2014/main" id="{4CA50E79-0AEB-4A45-90DE-1EBFEF4913AE}"/>
              </a:ext>
            </a:extLst>
          </p:cNvPr>
          <p:cNvSpPr txBox="1"/>
          <p:nvPr/>
        </p:nvSpPr>
        <p:spPr>
          <a:xfrm>
            <a:off x="1098699" y="596421"/>
            <a:ext cx="7750462" cy="400110"/>
          </a:xfrm>
          <a:prstGeom prst="rect">
            <a:avLst/>
          </a:prstGeom>
          <a:noFill/>
        </p:spPr>
        <p:txBody>
          <a:bodyPr wrap="square" rtlCol="0">
            <a:spAutoFit/>
          </a:bodyPr>
          <a:lstStyle/>
          <a:p>
            <a:pPr algn="ctr"/>
            <a:r>
              <a:rPr lang="en-US" altLang="ja-JP" sz="2000" dirty="0">
                <a:solidFill>
                  <a:schemeClr val="bg1"/>
                </a:solidFill>
                <a:latin typeface="Meiryo UI" panose="020B0604030504040204" pitchFamily="34" charset="-128"/>
                <a:ea typeface="Meiryo UI" panose="020B0604030504040204" pitchFamily="34" charset="-128"/>
              </a:rPr>
              <a:t>3</a:t>
            </a:r>
            <a:r>
              <a:rPr lang="ja-JP" altLang="en-US" sz="2000" dirty="0">
                <a:solidFill>
                  <a:schemeClr val="bg1"/>
                </a:solidFill>
                <a:latin typeface="Meiryo UI" panose="020B0604030504040204" pitchFamily="34" charset="-128"/>
                <a:ea typeface="Meiryo UI" panose="020B0604030504040204" pitchFamily="34" charset="-128"/>
              </a:rPr>
              <a:t>色マーカーペン</a:t>
            </a:r>
          </a:p>
        </p:txBody>
      </p:sp>
      <p:sp>
        <p:nvSpPr>
          <p:cNvPr id="54" name="テキスト ボックス 53">
            <a:extLst>
              <a:ext uri="{FF2B5EF4-FFF2-40B4-BE49-F238E27FC236}">
                <a16:creationId xmlns:a16="http://schemas.microsoft.com/office/drawing/2014/main" id="{DB95C43C-93E8-974D-BE0B-E4B52F6953E9}"/>
              </a:ext>
            </a:extLst>
          </p:cNvPr>
          <p:cNvSpPr txBox="1"/>
          <p:nvPr/>
        </p:nvSpPr>
        <p:spPr>
          <a:xfrm>
            <a:off x="485900" y="5252121"/>
            <a:ext cx="4140913" cy="510012"/>
          </a:xfrm>
          <a:prstGeom prst="rect">
            <a:avLst/>
          </a:prstGeom>
          <a:noFill/>
        </p:spPr>
        <p:txBody>
          <a:bodyPr wrap="square" lIns="90000" tIns="46800" rIns="0" bIns="46800" rtlCol="0">
            <a:spAutoFit/>
          </a:bodyPr>
          <a:lstStyle/>
          <a:p>
            <a:pPr>
              <a:tabLst>
                <a:tab pos="450850" algn="l"/>
                <a:tab pos="631825" algn="l"/>
              </a:tabLst>
            </a:pPr>
            <a:r>
              <a:rPr lang="ja-JP" altLang="en-US" sz="900" dirty="0">
                <a:latin typeface="Meiryo UI" panose="020B0604030504040204" pitchFamily="34" charset="-128"/>
                <a:ea typeface="Meiryo UI" panose="020B0604030504040204" pitchFamily="34" charset="-128"/>
              </a:rPr>
              <a:t>素</a:t>
            </a:r>
            <a:r>
              <a:rPr lang="en-US" altLang="ja-JP" sz="900" dirty="0">
                <a:latin typeface="Meiryo UI" panose="020B0604030504040204" pitchFamily="34" charset="-128"/>
                <a:ea typeface="Meiryo UI" panose="020B0604030504040204" pitchFamily="34" charset="-128"/>
              </a:rPr>
              <a:t>   </a:t>
            </a:r>
            <a:r>
              <a:rPr lang="ja-JP" altLang="en-US" sz="900" dirty="0">
                <a:latin typeface="Meiryo UI" panose="020B0604030504040204" pitchFamily="34" charset="-128"/>
                <a:ea typeface="Meiryo UI" panose="020B0604030504040204" pitchFamily="34" charset="-128"/>
              </a:rPr>
              <a:t>材</a:t>
            </a:r>
            <a:r>
              <a:rPr lang="en-US" altLang="ja-JP" sz="900" dirty="0">
                <a:latin typeface="Meiryo UI" panose="020B0604030504040204" pitchFamily="34" charset="-128"/>
                <a:ea typeface="Meiryo UI" panose="020B0604030504040204" pitchFamily="34" charset="-128"/>
              </a:rPr>
              <a:t>	</a:t>
            </a:r>
            <a:r>
              <a:rPr lang="ja-JP" altLang="en-US" sz="900" dirty="0">
                <a:latin typeface="Meiryo UI" panose="020B0604030504040204" pitchFamily="34" charset="-128"/>
                <a:ea typeface="Meiryo UI" panose="020B0604030504040204" pitchFamily="34" charset="-128"/>
              </a:rPr>
              <a:t>：</a:t>
            </a:r>
            <a:r>
              <a:rPr lang="en-US" altLang="ja-JP" sz="900" dirty="0">
                <a:latin typeface="Meiryo UI" panose="020B0604030504040204" pitchFamily="34" charset="-128"/>
                <a:ea typeface="Meiryo UI" panose="020B0604030504040204" pitchFamily="34" charset="-128"/>
              </a:rPr>
              <a:t>	</a:t>
            </a:r>
            <a:r>
              <a:rPr lang="en-US" altLang="ja-JP" sz="900" b="0" i="0" dirty="0">
                <a:solidFill>
                  <a:srgbClr val="333333"/>
                </a:solidFill>
                <a:effectLst/>
                <a:latin typeface="-apple-system"/>
              </a:rPr>
              <a:t>ABS</a:t>
            </a:r>
            <a:r>
              <a:rPr lang="ja-JP" altLang="en-US" sz="900" b="0" i="0" dirty="0">
                <a:solidFill>
                  <a:srgbClr val="333333"/>
                </a:solidFill>
                <a:effectLst/>
                <a:latin typeface="-apple-system"/>
              </a:rPr>
              <a:t>・</a:t>
            </a:r>
            <a:r>
              <a:rPr lang="en-US" altLang="ja-JP" sz="900" b="0" i="0" dirty="0">
                <a:solidFill>
                  <a:srgbClr val="333333"/>
                </a:solidFill>
                <a:effectLst/>
                <a:latin typeface="-apple-system"/>
              </a:rPr>
              <a:t>PP</a:t>
            </a:r>
          </a:p>
          <a:p>
            <a:pPr>
              <a:tabLst>
                <a:tab pos="450850" algn="l"/>
                <a:tab pos="631825" algn="l"/>
              </a:tabLst>
            </a:pPr>
            <a:r>
              <a:rPr lang="ja-JP" altLang="en-US" sz="900" spc="200" dirty="0">
                <a:latin typeface="Meiryo UI" panose="020B0604030504040204" pitchFamily="34" charset="-128"/>
                <a:ea typeface="Meiryo UI" panose="020B0604030504040204" pitchFamily="34" charset="-128"/>
              </a:rPr>
              <a:t>サイズ</a:t>
            </a:r>
            <a:r>
              <a:rPr lang="en-US" altLang="ja-JP" sz="900" spc="200" dirty="0">
                <a:latin typeface="Meiryo UI" panose="020B0604030504040204" pitchFamily="34" charset="-128"/>
                <a:ea typeface="Meiryo UI" panose="020B0604030504040204" pitchFamily="34" charset="-128"/>
              </a:rPr>
              <a:t>	</a:t>
            </a:r>
            <a:r>
              <a:rPr lang="ja-JP" altLang="en-US" sz="900" dirty="0">
                <a:latin typeface="Meiryo UI" panose="020B0604030504040204" pitchFamily="34" charset="-128"/>
                <a:ea typeface="Meiryo UI" panose="020B0604030504040204" pitchFamily="34" charset="-128"/>
              </a:rPr>
              <a:t>：</a:t>
            </a:r>
            <a:r>
              <a:rPr lang="en-US" altLang="ja-JP" sz="900" dirty="0">
                <a:latin typeface="Meiryo UI" panose="020B0604030504040204" pitchFamily="34" charset="-128"/>
                <a:ea typeface="Meiryo UI" panose="020B0604030504040204" pitchFamily="34" charset="-128"/>
              </a:rPr>
              <a:t>	</a:t>
            </a:r>
            <a:r>
              <a:rPr lang="en-US" altLang="ja-JP" sz="900" b="0" i="0" dirty="0">
                <a:solidFill>
                  <a:srgbClr val="333333"/>
                </a:solidFill>
                <a:effectLst/>
                <a:latin typeface="-apple-system"/>
              </a:rPr>
              <a:t>90×96×17mm</a:t>
            </a:r>
          </a:p>
          <a:p>
            <a:pPr>
              <a:tabLst>
                <a:tab pos="450850" algn="l"/>
                <a:tab pos="631825" algn="l"/>
              </a:tabLst>
            </a:pPr>
            <a:r>
              <a:rPr lang="ja-JP" altLang="en-US" sz="900" spc="200" dirty="0">
                <a:latin typeface="Meiryo UI" panose="020B0604030504040204" pitchFamily="34" charset="-128"/>
                <a:ea typeface="Meiryo UI" panose="020B0604030504040204" pitchFamily="34" charset="-128"/>
              </a:rPr>
              <a:t>包　装</a:t>
            </a:r>
            <a:r>
              <a:rPr lang="en-US" altLang="ja-JP" sz="900" spc="200" dirty="0">
                <a:latin typeface="Meiryo UI" panose="020B0604030504040204" pitchFamily="34" charset="-128"/>
                <a:ea typeface="Meiryo UI" panose="020B0604030504040204" pitchFamily="34" charset="-128"/>
              </a:rPr>
              <a:t>	</a:t>
            </a:r>
            <a:r>
              <a:rPr lang="ja-JP" altLang="en-US" sz="900" dirty="0">
                <a:latin typeface="Meiryo UI" panose="020B0604030504040204" pitchFamily="34" charset="-128"/>
                <a:ea typeface="Meiryo UI" panose="020B0604030504040204" pitchFamily="34" charset="-128"/>
              </a:rPr>
              <a:t>：</a:t>
            </a:r>
            <a:r>
              <a:rPr lang="en-US" altLang="ja-JP" sz="900" dirty="0">
                <a:latin typeface="Meiryo UI" panose="020B0604030504040204" pitchFamily="34" charset="-128"/>
                <a:ea typeface="Meiryo UI" panose="020B0604030504040204" pitchFamily="34" charset="-128"/>
              </a:rPr>
              <a:t>	</a:t>
            </a:r>
            <a:r>
              <a:rPr lang="ja-JP" altLang="en-US" sz="900" b="0" i="0" dirty="0">
                <a:solidFill>
                  <a:srgbClr val="333333"/>
                </a:solidFill>
                <a:effectLst/>
                <a:latin typeface="-apple-system"/>
              </a:rPr>
              <a:t>ポリ入</a:t>
            </a:r>
            <a:endParaRPr lang="en-US" altLang="ja-JP" sz="900" b="0" i="0" dirty="0">
              <a:solidFill>
                <a:srgbClr val="333333"/>
              </a:solidFill>
              <a:effectLst/>
              <a:latin typeface="-apple-system"/>
            </a:endParaRPr>
          </a:p>
        </p:txBody>
      </p:sp>
      <p:sp>
        <p:nvSpPr>
          <p:cNvPr id="4" name="テキスト ボックス 3">
            <a:extLst>
              <a:ext uri="{FF2B5EF4-FFF2-40B4-BE49-F238E27FC236}">
                <a16:creationId xmlns:a16="http://schemas.microsoft.com/office/drawing/2014/main" id="{131A1040-38AB-0647-BD57-A8AE861D20F5}"/>
              </a:ext>
            </a:extLst>
          </p:cNvPr>
          <p:cNvSpPr txBox="1"/>
          <p:nvPr/>
        </p:nvSpPr>
        <p:spPr>
          <a:xfrm>
            <a:off x="8151628" y="4033284"/>
            <a:ext cx="184731" cy="369332"/>
          </a:xfrm>
          <a:prstGeom prst="rect">
            <a:avLst/>
          </a:prstGeom>
          <a:noFill/>
        </p:spPr>
        <p:txBody>
          <a:bodyPr wrap="none" rtlCol="0">
            <a:spAutoFit/>
          </a:bodyPr>
          <a:lstStyle/>
          <a:p>
            <a:endParaRPr kumimoji="1" lang="ja-JP" altLang="en-US"/>
          </a:p>
        </p:txBody>
      </p:sp>
      <p:sp>
        <p:nvSpPr>
          <p:cNvPr id="7" name="テキスト ボックス 6">
            <a:extLst>
              <a:ext uri="{FF2B5EF4-FFF2-40B4-BE49-F238E27FC236}">
                <a16:creationId xmlns:a16="http://schemas.microsoft.com/office/drawing/2014/main" id="{6E0DEE68-B29B-4E44-B075-EC371AE600A8}"/>
              </a:ext>
            </a:extLst>
          </p:cNvPr>
          <p:cNvSpPr txBox="1"/>
          <p:nvPr/>
        </p:nvSpPr>
        <p:spPr>
          <a:xfrm>
            <a:off x="9838660" y="3926958"/>
            <a:ext cx="184731" cy="369332"/>
          </a:xfrm>
          <a:prstGeom prst="rect">
            <a:avLst/>
          </a:prstGeom>
          <a:noFill/>
        </p:spPr>
        <p:txBody>
          <a:bodyPr wrap="none" rtlCol="0">
            <a:spAutoFit/>
          </a:bodyPr>
          <a:lstStyle/>
          <a:p>
            <a:endParaRPr kumimoji="1" lang="ja-JP" altLang="en-US"/>
          </a:p>
        </p:txBody>
      </p:sp>
      <p:sp>
        <p:nvSpPr>
          <p:cNvPr id="9" name="円/楕円 8">
            <a:extLst>
              <a:ext uri="{FF2B5EF4-FFF2-40B4-BE49-F238E27FC236}">
                <a16:creationId xmlns:a16="http://schemas.microsoft.com/office/drawing/2014/main" id="{5071E141-4680-1C45-8E9F-3E48DC46BD1C}"/>
              </a:ext>
            </a:extLst>
          </p:cNvPr>
          <p:cNvSpPr/>
          <p:nvPr/>
        </p:nvSpPr>
        <p:spPr>
          <a:xfrm>
            <a:off x="5035845" y="1268518"/>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4"/>
              </a:solidFill>
            </a:endParaRPr>
          </a:p>
        </p:txBody>
      </p:sp>
      <p:sp>
        <p:nvSpPr>
          <p:cNvPr id="43" name="テキスト ボックス 42">
            <a:extLst>
              <a:ext uri="{FF2B5EF4-FFF2-40B4-BE49-F238E27FC236}">
                <a16:creationId xmlns:a16="http://schemas.microsoft.com/office/drawing/2014/main" id="{C679F590-1798-F145-B307-DE0B7159F3E6}"/>
              </a:ext>
            </a:extLst>
          </p:cNvPr>
          <p:cNvSpPr txBox="1"/>
          <p:nvPr/>
        </p:nvSpPr>
        <p:spPr>
          <a:xfrm>
            <a:off x="5035210" y="1496155"/>
            <a:ext cx="739603" cy="323165"/>
          </a:xfrm>
          <a:prstGeom prst="rect">
            <a:avLst/>
          </a:prstGeom>
          <a:noFill/>
        </p:spPr>
        <p:txBody>
          <a:bodyPr wrap="square" rtlCol="0">
            <a:spAutoFit/>
          </a:bodyPr>
          <a:lstStyle/>
          <a:p>
            <a:pPr algn="ctr"/>
            <a:r>
              <a:rPr kumimoji="1" lang="ja-JP" altLang="en-US" sz="1500">
                <a:solidFill>
                  <a:schemeClr val="accent1">
                    <a:lumMod val="50000"/>
                  </a:schemeClr>
                </a:solidFill>
                <a:latin typeface="Meiryo UI" panose="020B0604030504040204" pitchFamily="34" charset="-128"/>
                <a:ea typeface="Meiryo UI" panose="020B0604030504040204" pitchFamily="34" charset="-128"/>
              </a:rPr>
              <a:t>特徴</a:t>
            </a:r>
          </a:p>
        </p:txBody>
      </p:sp>
      <p:sp>
        <p:nvSpPr>
          <p:cNvPr id="14" name="テキスト ボックス 13">
            <a:extLst>
              <a:ext uri="{FF2B5EF4-FFF2-40B4-BE49-F238E27FC236}">
                <a16:creationId xmlns:a16="http://schemas.microsoft.com/office/drawing/2014/main" id="{B93A13B1-A79F-5A48-AF90-DCA933A6F93C}"/>
              </a:ext>
            </a:extLst>
          </p:cNvPr>
          <p:cNvSpPr txBox="1"/>
          <p:nvPr/>
        </p:nvSpPr>
        <p:spPr>
          <a:xfrm>
            <a:off x="10086753" y="2473842"/>
            <a:ext cx="184731" cy="369332"/>
          </a:xfrm>
          <a:prstGeom prst="rect">
            <a:avLst/>
          </a:prstGeom>
          <a:noFill/>
        </p:spPr>
        <p:txBody>
          <a:bodyPr wrap="none" rtlCol="0">
            <a:spAutoFit/>
          </a:bodyPr>
          <a:lstStyle/>
          <a:p>
            <a:endParaRPr kumimoji="1" lang="ja-JP" altLang="en-US"/>
          </a:p>
        </p:txBody>
      </p:sp>
      <p:sp>
        <p:nvSpPr>
          <p:cNvPr id="15" name="テキスト ボックス 14">
            <a:extLst>
              <a:ext uri="{FF2B5EF4-FFF2-40B4-BE49-F238E27FC236}">
                <a16:creationId xmlns:a16="http://schemas.microsoft.com/office/drawing/2014/main" id="{81947353-CE6B-5941-A69E-F8C69B4B7F8E}"/>
              </a:ext>
            </a:extLst>
          </p:cNvPr>
          <p:cNvSpPr txBox="1"/>
          <p:nvPr/>
        </p:nvSpPr>
        <p:spPr>
          <a:xfrm>
            <a:off x="-674557" y="1041816"/>
            <a:ext cx="184731" cy="369332"/>
          </a:xfrm>
          <a:prstGeom prst="rect">
            <a:avLst/>
          </a:prstGeom>
          <a:noFill/>
        </p:spPr>
        <p:txBody>
          <a:bodyPr wrap="none" rtlCol="0">
            <a:spAutoFit/>
          </a:bodyPr>
          <a:lstStyle/>
          <a:p>
            <a:endParaRPr kumimoji="1" lang="ja-JP" altLang="en-US"/>
          </a:p>
        </p:txBody>
      </p:sp>
      <p:sp>
        <p:nvSpPr>
          <p:cNvPr id="29" name="テキスト ボックス 28">
            <a:extLst>
              <a:ext uri="{FF2B5EF4-FFF2-40B4-BE49-F238E27FC236}">
                <a16:creationId xmlns:a16="http://schemas.microsoft.com/office/drawing/2014/main" id="{A694227E-35A0-BC45-B4B3-10C0BE19C792}"/>
              </a:ext>
            </a:extLst>
          </p:cNvPr>
          <p:cNvSpPr txBox="1"/>
          <p:nvPr/>
        </p:nvSpPr>
        <p:spPr>
          <a:xfrm>
            <a:off x="6223000" y="3441700"/>
            <a:ext cx="184731" cy="369332"/>
          </a:xfrm>
          <a:prstGeom prst="rect">
            <a:avLst/>
          </a:prstGeom>
          <a:noFill/>
        </p:spPr>
        <p:txBody>
          <a:bodyPr wrap="none" rtlCol="0">
            <a:spAutoFit/>
          </a:bodyPr>
          <a:lstStyle/>
          <a:p>
            <a:endParaRPr kumimoji="1" lang="ja-JP" altLang="en-US"/>
          </a:p>
        </p:txBody>
      </p:sp>
      <p:sp>
        <p:nvSpPr>
          <p:cNvPr id="30" name="テキスト ボックス 29">
            <a:extLst>
              <a:ext uri="{FF2B5EF4-FFF2-40B4-BE49-F238E27FC236}">
                <a16:creationId xmlns:a16="http://schemas.microsoft.com/office/drawing/2014/main" id="{168EF753-87BF-FA49-B3C8-FFADD62EDFAB}"/>
              </a:ext>
            </a:extLst>
          </p:cNvPr>
          <p:cNvSpPr txBox="1"/>
          <p:nvPr/>
        </p:nvSpPr>
        <p:spPr>
          <a:xfrm>
            <a:off x="5949950" y="3416300"/>
            <a:ext cx="184731" cy="369332"/>
          </a:xfrm>
          <a:prstGeom prst="rect">
            <a:avLst/>
          </a:prstGeom>
          <a:noFill/>
        </p:spPr>
        <p:txBody>
          <a:bodyPr wrap="none" rtlCol="0">
            <a:spAutoFit/>
          </a:bodyPr>
          <a:lstStyle/>
          <a:p>
            <a:endParaRPr kumimoji="1" lang="ja-JP" altLang="en-US"/>
          </a:p>
        </p:txBody>
      </p:sp>
      <p:sp>
        <p:nvSpPr>
          <p:cNvPr id="17" name="テキスト ボックス 16">
            <a:extLst>
              <a:ext uri="{FF2B5EF4-FFF2-40B4-BE49-F238E27FC236}">
                <a16:creationId xmlns:a16="http://schemas.microsoft.com/office/drawing/2014/main" id="{588061B6-B227-F945-9FD3-54E55A954891}"/>
              </a:ext>
            </a:extLst>
          </p:cNvPr>
          <p:cNvSpPr txBox="1"/>
          <p:nvPr/>
        </p:nvSpPr>
        <p:spPr>
          <a:xfrm>
            <a:off x="8390467" y="7332133"/>
            <a:ext cx="184731" cy="369332"/>
          </a:xfrm>
          <a:prstGeom prst="rect">
            <a:avLst/>
          </a:prstGeom>
          <a:noFill/>
        </p:spPr>
        <p:txBody>
          <a:bodyPr wrap="none" rtlCol="0">
            <a:spAutoFit/>
          </a:bodyPr>
          <a:lstStyle/>
          <a:p>
            <a:endParaRPr kumimoji="1" lang="ja-JP" altLang="en-US"/>
          </a:p>
        </p:txBody>
      </p:sp>
      <p:sp>
        <p:nvSpPr>
          <p:cNvPr id="18" name="テキスト ボックス 17">
            <a:extLst>
              <a:ext uri="{FF2B5EF4-FFF2-40B4-BE49-F238E27FC236}">
                <a16:creationId xmlns:a16="http://schemas.microsoft.com/office/drawing/2014/main" id="{B7B904E5-64B7-744A-9CEE-65B9899ED486}"/>
              </a:ext>
            </a:extLst>
          </p:cNvPr>
          <p:cNvSpPr txBox="1"/>
          <p:nvPr/>
        </p:nvSpPr>
        <p:spPr>
          <a:xfrm>
            <a:off x="8017933" y="-736600"/>
            <a:ext cx="184731" cy="369332"/>
          </a:xfrm>
          <a:prstGeom prst="rect">
            <a:avLst/>
          </a:prstGeom>
          <a:noFill/>
        </p:spPr>
        <p:txBody>
          <a:bodyPr wrap="none" rtlCol="0">
            <a:spAutoFit/>
          </a:bodyPr>
          <a:lstStyle/>
          <a:p>
            <a:endParaRPr kumimoji="1" lang="ja-JP" altLang="en-US"/>
          </a:p>
        </p:txBody>
      </p:sp>
      <p:cxnSp>
        <p:nvCxnSpPr>
          <p:cNvPr id="47" name="直線コネクタ 46">
            <a:extLst>
              <a:ext uri="{FF2B5EF4-FFF2-40B4-BE49-F238E27FC236}">
                <a16:creationId xmlns:a16="http://schemas.microsoft.com/office/drawing/2014/main" id="{06F736AD-50A3-9946-BE09-78B049790D86}"/>
              </a:ext>
            </a:extLst>
          </p:cNvPr>
          <p:cNvCxnSpPr>
            <a:cxnSpLocks/>
            <a:stCxn id="48" idx="3"/>
          </p:cNvCxnSpPr>
          <p:nvPr/>
        </p:nvCxnSpPr>
        <p:spPr>
          <a:xfrm>
            <a:off x="933347" y="5145172"/>
            <a:ext cx="3560089" cy="12701"/>
          </a:xfrm>
          <a:prstGeom prst="line">
            <a:avLst/>
          </a:prstGeom>
          <a:ln w="9525">
            <a:solidFill>
              <a:schemeClr val="bg2">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48" name="テキスト ボックス 47">
            <a:extLst>
              <a:ext uri="{FF2B5EF4-FFF2-40B4-BE49-F238E27FC236}">
                <a16:creationId xmlns:a16="http://schemas.microsoft.com/office/drawing/2014/main" id="{E2DC50B7-FC9D-9741-AB3D-886576F41BF6}"/>
              </a:ext>
            </a:extLst>
          </p:cNvPr>
          <p:cNvSpPr txBox="1"/>
          <p:nvPr/>
        </p:nvSpPr>
        <p:spPr>
          <a:xfrm>
            <a:off x="485901" y="5029756"/>
            <a:ext cx="447446" cy="230832"/>
          </a:xfrm>
          <a:prstGeom prst="rect">
            <a:avLst/>
          </a:prstGeom>
          <a:noFill/>
        </p:spPr>
        <p:txBody>
          <a:bodyPr wrap="square" rtlCol="0">
            <a:spAutoFit/>
          </a:bodyPr>
          <a:lstStyle/>
          <a:p>
            <a:r>
              <a:rPr lang="ja-JP" altLang="en-US" sz="900">
                <a:latin typeface="Meiryo UI" panose="020B0604030504040204" pitchFamily="34" charset="-128"/>
                <a:ea typeface="Meiryo UI" panose="020B0604030504040204" pitchFamily="34" charset="-128"/>
              </a:rPr>
              <a:t>仕様</a:t>
            </a:r>
          </a:p>
        </p:txBody>
      </p:sp>
      <p:sp>
        <p:nvSpPr>
          <p:cNvPr id="49" name="テキスト ボックス 48">
            <a:extLst>
              <a:ext uri="{FF2B5EF4-FFF2-40B4-BE49-F238E27FC236}">
                <a16:creationId xmlns:a16="http://schemas.microsoft.com/office/drawing/2014/main" id="{A01A4F1A-EF54-BF4E-99FC-739CD6DF617E}"/>
              </a:ext>
            </a:extLst>
          </p:cNvPr>
          <p:cNvSpPr txBox="1"/>
          <p:nvPr/>
        </p:nvSpPr>
        <p:spPr>
          <a:xfrm>
            <a:off x="296332" y="658339"/>
            <a:ext cx="855576" cy="276999"/>
          </a:xfrm>
          <a:prstGeom prst="rect">
            <a:avLst/>
          </a:prstGeom>
          <a:noFill/>
        </p:spPr>
        <p:txBody>
          <a:bodyPr wrap="square" rtlCol="0">
            <a:spAutoFit/>
          </a:bodyPr>
          <a:lstStyle/>
          <a:p>
            <a:pPr algn="ctr"/>
            <a:r>
              <a:rPr kumimoji="1" lang="en-US" altLang="ja-JP" sz="1200" dirty="0">
                <a:solidFill>
                  <a:schemeClr val="bg1"/>
                </a:solidFill>
                <a:latin typeface="Meiryo UI" panose="020B0604030504040204" pitchFamily="34" charset="-128"/>
                <a:ea typeface="Meiryo UI" panose="020B0604030504040204" pitchFamily="34" charset="-128"/>
              </a:rPr>
              <a:t>【</a:t>
            </a:r>
            <a:r>
              <a:rPr kumimoji="1" lang="ja-JP" altLang="en-US" sz="1200">
                <a:solidFill>
                  <a:schemeClr val="bg1"/>
                </a:solidFill>
                <a:latin typeface="Meiryo UI" panose="020B0604030504040204" pitchFamily="34" charset="-128"/>
                <a:ea typeface="Meiryo UI" panose="020B0604030504040204" pitchFamily="34" charset="-128"/>
              </a:rPr>
              <a:t>提案書</a:t>
            </a:r>
            <a:r>
              <a:rPr kumimoji="1" lang="en-US" altLang="ja-JP" sz="1200" dirty="0">
                <a:solidFill>
                  <a:schemeClr val="bg1"/>
                </a:solidFill>
                <a:latin typeface="Meiryo UI" panose="020B0604030504040204" pitchFamily="34" charset="-128"/>
                <a:ea typeface="Meiryo UI" panose="020B0604030504040204" pitchFamily="34" charset="-128"/>
              </a:rPr>
              <a:t>】</a:t>
            </a:r>
            <a:endParaRPr kumimoji="1" lang="ja-JP" altLang="en-US" sz="1200">
              <a:solidFill>
                <a:schemeClr val="bg1"/>
              </a:solidFill>
              <a:latin typeface="Meiryo UI" panose="020B0604030504040204" pitchFamily="34" charset="-128"/>
              <a:ea typeface="Meiryo UI" panose="020B0604030504040204" pitchFamily="34" charset="-128"/>
            </a:endParaRPr>
          </a:p>
        </p:txBody>
      </p:sp>
      <p:sp>
        <p:nvSpPr>
          <p:cNvPr id="52" name="テキスト ボックス 51">
            <a:extLst>
              <a:ext uri="{FF2B5EF4-FFF2-40B4-BE49-F238E27FC236}">
                <a16:creationId xmlns:a16="http://schemas.microsoft.com/office/drawing/2014/main" id="{666EFAC9-FA87-8F4E-97A7-2098EF99A221}"/>
              </a:ext>
            </a:extLst>
          </p:cNvPr>
          <p:cNvSpPr txBox="1"/>
          <p:nvPr/>
        </p:nvSpPr>
        <p:spPr>
          <a:xfrm>
            <a:off x="5932095" y="1422052"/>
            <a:ext cx="2917065" cy="1917193"/>
          </a:xfrm>
          <a:prstGeom prst="rect">
            <a:avLst/>
          </a:prstGeom>
          <a:noFill/>
        </p:spPr>
        <p:txBody>
          <a:bodyPr wrap="square" lIns="0" tIns="46800" rIns="0" spcCol="360000" rtlCol="0">
            <a:spAutoFit/>
          </a:bodyPr>
          <a:lstStyle/>
          <a:p>
            <a:pPr algn="just">
              <a:lnSpc>
                <a:spcPts val="2400"/>
              </a:lnSpc>
            </a:pPr>
            <a:r>
              <a:rPr lang="ja-JP" altLang="en-US" sz="1600" b="0" i="0" dirty="0">
                <a:solidFill>
                  <a:srgbClr val="333333"/>
                </a:solidFill>
                <a:effectLst/>
                <a:latin typeface="-apple-system"/>
              </a:rPr>
              <a:t>とっても可愛らしくポップなデザインが使っていると楽しくなってくる</a:t>
            </a:r>
            <a:r>
              <a:rPr lang="en-US" altLang="ja-JP" sz="1600" b="0" i="0" dirty="0">
                <a:solidFill>
                  <a:srgbClr val="333333"/>
                </a:solidFill>
                <a:effectLst/>
                <a:latin typeface="-apple-system"/>
              </a:rPr>
              <a:t>3</a:t>
            </a:r>
            <a:r>
              <a:rPr lang="ja-JP" altLang="en-US" sz="1600" b="0" i="0" dirty="0">
                <a:solidFill>
                  <a:srgbClr val="333333"/>
                </a:solidFill>
                <a:effectLst/>
                <a:latin typeface="-apple-system"/>
              </a:rPr>
              <a:t>色マーカーペンです。名入れプリントも可能ですので、オリジナルグッズやノベルティアイテムにもおすすめ。</a:t>
            </a:r>
            <a:endParaRPr lang="ja-JP" altLang="en-US" sz="1600" dirty="0">
              <a:latin typeface="Meiryo UI" panose="020B0604030504040204" pitchFamily="34" charset="-128"/>
              <a:ea typeface="Meiryo UI" panose="020B0604030504040204" pitchFamily="34" charset="-128"/>
            </a:endParaRPr>
          </a:p>
        </p:txBody>
      </p:sp>
      <p:sp>
        <p:nvSpPr>
          <p:cNvPr id="51" name="円/楕円 50">
            <a:extLst>
              <a:ext uri="{FF2B5EF4-FFF2-40B4-BE49-F238E27FC236}">
                <a16:creationId xmlns:a16="http://schemas.microsoft.com/office/drawing/2014/main" id="{29EEA60A-1EDB-A44B-893A-3A7C8D5D51EA}"/>
              </a:ext>
            </a:extLst>
          </p:cNvPr>
          <p:cNvSpPr/>
          <p:nvPr/>
        </p:nvSpPr>
        <p:spPr>
          <a:xfrm>
            <a:off x="5035845" y="534447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テキスト ボックス 52">
            <a:extLst>
              <a:ext uri="{FF2B5EF4-FFF2-40B4-BE49-F238E27FC236}">
                <a16:creationId xmlns:a16="http://schemas.microsoft.com/office/drawing/2014/main" id="{55C042B5-BEB6-154E-9A0F-527D7515FFDC}"/>
              </a:ext>
            </a:extLst>
          </p:cNvPr>
          <p:cNvSpPr txBox="1"/>
          <p:nvPr/>
        </p:nvSpPr>
        <p:spPr>
          <a:xfrm>
            <a:off x="5035210" y="5569140"/>
            <a:ext cx="739603"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お見積</a:t>
            </a:r>
          </a:p>
        </p:txBody>
      </p:sp>
      <p:cxnSp>
        <p:nvCxnSpPr>
          <p:cNvPr id="55" name="直線コネクタ 54">
            <a:extLst>
              <a:ext uri="{FF2B5EF4-FFF2-40B4-BE49-F238E27FC236}">
                <a16:creationId xmlns:a16="http://schemas.microsoft.com/office/drawing/2014/main" id="{E3841400-EED2-C34D-BCDD-C3006CC8563F}"/>
              </a:ext>
            </a:extLst>
          </p:cNvPr>
          <p:cNvCxnSpPr>
            <a:cxnSpLocks/>
          </p:cNvCxnSpPr>
          <p:nvPr/>
        </p:nvCxnSpPr>
        <p:spPr>
          <a:xfrm>
            <a:off x="5880100" y="3785632"/>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grpSp>
        <p:nvGrpSpPr>
          <p:cNvPr id="58" name="グループ化 57">
            <a:extLst>
              <a:ext uri="{FF2B5EF4-FFF2-40B4-BE49-F238E27FC236}">
                <a16:creationId xmlns:a16="http://schemas.microsoft.com/office/drawing/2014/main" id="{C8880407-59E8-D744-B368-C4DF6A8E994D}"/>
              </a:ext>
            </a:extLst>
          </p:cNvPr>
          <p:cNvGrpSpPr/>
          <p:nvPr/>
        </p:nvGrpSpPr>
        <p:grpSpPr>
          <a:xfrm>
            <a:off x="5042402" y="3830871"/>
            <a:ext cx="739603" cy="739603"/>
            <a:chOff x="5042402" y="3087009"/>
            <a:chExt cx="739603" cy="739603"/>
          </a:xfrm>
        </p:grpSpPr>
        <p:sp>
          <p:nvSpPr>
            <p:cNvPr id="59" name="円/楕円 58">
              <a:extLst>
                <a:ext uri="{FF2B5EF4-FFF2-40B4-BE49-F238E27FC236}">
                  <a16:creationId xmlns:a16="http://schemas.microsoft.com/office/drawing/2014/main" id="{C67052A6-1156-D442-9D47-A2227E7B96FF}"/>
                </a:ext>
              </a:extLst>
            </p:cNvPr>
            <p:cNvSpPr/>
            <p:nvPr/>
          </p:nvSpPr>
          <p:spPr>
            <a:xfrm>
              <a:off x="5042402" y="308700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テキスト ボックス 59">
              <a:extLst>
                <a:ext uri="{FF2B5EF4-FFF2-40B4-BE49-F238E27FC236}">
                  <a16:creationId xmlns:a16="http://schemas.microsoft.com/office/drawing/2014/main" id="{C46DE592-F853-384F-90D2-3DA64C10996F}"/>
                </a:ext>
              </a:extLst>
            </p:cNvPr>
            <p:cNvSpPr txBox="1"/>
            <p:nvPr/>
          </p:nvSpPr>
          <p:spPr>
            <a:xfrm>
              <a:off x="5135150" y="3321734"/>
              <a:ext cx="569710"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納期</a:t>
              </a:r>
            </a:p>
          </p:txBody>
        </p:sp>
      </p:grpSp>
      <p:cxnSp>
        <p:nvCxnSpPr>
          <p:cNvPr id="61" name="直線コネクタ 60">
            <a:extLst>
              <a:ext uri="{FF2B5EF4-FFF2-40B4-BE49-F238E27FC236}">
                <a16:creationId xmlns:a16="http://schemas.microsoft.com/office/drawing/2014/main" id="{44FD12B9-01EA-6045-91B8-6A6C4B42426B}"/>
              </a:ext>
            </a:extLst>
          </p:cNvPr>
          <p:cNvCxnSpPr>
            <a:cxnSpLocks/>
          </p:cNvCxnSpPr>
          <p:nvPr/>
        </p:nvCxnSpPr>
        <p:spPr>
          <a:xfrm>
            <a:off x="5880100" y="4987421"/>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sp>
        <p:nvSpPr>
          <p:cNvPr id="62" name="テキスト ボックス 61">
            <a:extLst>
              <a:ext uri="{FF2B5EF4-FFF2-40B4-BE49-F238E27FC236}">
                <a16:creationId xmlns:a16="http://schemas.microsoft.com/office/drawing/2014/main" id="{43EEDBA3-5917-5749-A207-0D444DDE7256}"/>
              </a:ext>
            </a:extLst>
          </p:cNvPr>
          <p:cNvSpPr txBox="1"/>
          <p:nvPr/>
        </p:nvSpPr>
        <p:spPr>
          <a:xfrm>
            <a:off x="6071111" y="4206067"/>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納期スペース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63" name="テキスト ボックス 62">
            <a:extLst>
              <a:ext uri="{FF2B5EF4-FFF2-40B4-BE49-F238E27FC236}">
                <a16:creationId xmlns:a16="http://schemas.microsoft.com/office/drawing/2014/main" id="{7C84D0BA-2D0E-1A41-A9F4-073730B0C0B4}"/>
              </a:ext>
            </a:extLst>
          </p:cNvPr>
          <p:cNvSpPr txBox="1"/>
          <p:nvPr/>
        </p:nvSpPr>
        <p:spPr>
          <a:xfrm>
            <a:off x="6071111" y="5565834"/>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お見積りスペース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2" name="テキスト ボックス 1">
            <a:extLst>
              <a:ext uri="{FF2B5EF4-FFF2-40B4-BE49-F238E27FC236}">
                <a16:creationId xmlns:a16="http://schemas.microsoft.com/office/drawing/2014/main" id="{8E281DBF-8DD7-8944-B461-C25086974C88}"/>
              </a:ext>
            </a:extLst>
          </p:cNvPr>
          <p:cNvSpPr txBox="1"/>
          <p:nvPr/>
        </p:nvSpPr>
        <p:spPr>
          <a:xfrm>
            <a:off x="8007178" y="-148281"/>
            <a:ext cx="184731" cy="369332"/>
          </a:xfrm>
          <a:prstGeom prst="rect">
            <a:avLst/>
          </a:prstGeom>
          <a:noFill/>
        </p:spPr>
        <p:txBody>
          <a:bodyPr wrap="none" rtlCol="0">
            <a:spAutoFit/>
          </a:bodyPr>
          <a:lstStyle/>
          <a:p>
            <a:endParaRPr kumimoji="1" lang="ja-JP" altLang="en-US"/>
          </a:p>
        </p:txBody>
      </p:sp>
      <p:pic>
        <p:nvPicPr>
          <p:cNvPr id="6" name="図 5">
            <a:extLst>
              <a:ext uri="{FF2B5EF4-FFF2-40B4-BE49-F238E27FC236}">
                <a16:creationId xmlns:a16="http://schemas.microsoft.com/office/drawing/2014/main" id="{1DDC318B-404C-0651-F4C6-7757445713A4}"/>
              </a:ext>
            </a:extLst>
          </p:cNvPr>
          <p:cNvPicPr>
            <a:picLocks noChangeAspect="1"/>
          </p:cNvPicPr>
          <p:nvPr/>
        </p:nvPicPr>
        <p:blipFill>
          <a:blip r:embed="rId5"/>
          <a:stretch>
            <a:fillRect/>
          </a:stretch>
        </p:blipFill>
        <p:spPr>
          <a:xfrm>
            <a:off x="724120" y="1371901"/>
            <a:ext cx="3651841" cy="3651841"/>
          </a:xfrm>
          <a:prstGeom prst="rect">
            <a:avLst/>
          </a:prstGeom>
        </p:spPr>
      </p:pic>
    </p:spTree>
    <p:extLst>
      <p:ext uri="{BB962C8B-B14F-4D97-AF65-F5344CB8AC3E}">
        <p14:creationId xmlns:p14="http://schemas.microsoft.com/office/powerpoint/2010/main" val="77324846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927CB9EF-4E63-C348-91C2-B4EE6CED9AEC}"/>
              </a:ext>
            </a:extLst>
          </p:cNvPr>
          <p:cNvPicPr>
            <a:picLocks noChangeAspect="1"/>
          </p:cNvPicPr>
          <p:nvPr/>
        </p:nvPicPr>
        <p:blipFill>
          <a:blip r:embed="rId3"/>
          <a:stretch>
            <a:fillRect/>
          </a:stretch>
        </p:blipFill>
        <p:spPr>
          <a:xfrm>
            <a:off x="5100223" y="4667627"/>
            <a:ext cx="722044" cy="795472"/>
          </a:xfrm>
          <a:prstGeom prst="rect">
            <a:avLst/>
          </a:prstGeom>
        </p:spPr>
      </p:pic>
      <p:pic>
        <p:nvPicPr>
          <p:cNvPr id="8" name="図 7">
            <a:extLst>
              <a:ext uri="{FF2B5EF4-FFF2-40B4-BE49-F238E27FC236}">
                <a16:creationId xmlns:a16="http://schemas.microsoft.com/office/drawing/2014/main" id="{14C963AD-CFA1-094F-903A-A75F17FBB6F3}"/>
              </a:ext>
            </a:extLst>
          </p:cNvPr>
          <p:cNvPicPr>
            <a:picLocks noChangeAspect="1"/>
          </p:cNvPicPr>
          <p:nvPr/>
        </p:nvPicPr>
        <p:blipFill>
          <a:blip r:embed="rId4"/>
          <a:stretch>
            <a:fillRect/>
          </a:stretch>
        </p:blipFill>
        <p:spPr>
          <a:xfrm>
            <a:off x="5096907" y="3119079"/>
            <a:ext cx="704222" cy="815944"/>
          </a:xfrm>
          <a:prstGeom prst="rect">
            <a:avLst/>
          </a:prstGeom>
        </p:spPr>
      </p:pic>
      <p:sp>
        <p:nvSpPr>
          <p:cNvPr id="3" name="テキスト ボックス 2">
            <a:extLst>
              <a:ext uri="{FF2B5EF4-FFF2-40B4-BE49-F238E27FC236}">
                <a16:creationId xmlns:a16="http://schemas.microsoft.com/office/drawing/2014/main" id="{4CA50E79-0AEB-4A45-90DE-1EBFEF4913AE}"/>
              </a:ext>
            </a:extLst>
          </p:cNvPr>
          <p:cNvSpPr txBox="1"/>
          <p:nvPr/>
        </p:nvSpPr>
        <p:spPr>
          <a:xfrm>
            <a:off x="1098699" y="596421"/>
            <a:ext cx="7750462" cy="400110"/>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ウェットティッシュ さわやか</a:t>
            </a:r>
          </a:p>
        </p:txBody>
      </p:sp>
      <p:sp>
        <p:nvSpPr>
          <p:cNvPr id="54" name="テキスト ボックス 53">
            <a:extLst>
              <a:ext uri="{FF2B5EF4-FFF2-40B4-BE49-F238E27FC236}">
                <a16:creationId xmlns:a16="http://schemas.microsoft.com/office/drawing/2014/main" id="{DB95C43C-93E8-974D-BE0B-E4B52F6953E9}"/>
              </a:ext>
            </a:extLst>
          </p:cNvPr>
          <p:cNvSpPr txBox="1"/>
          <p:nvPr/>
        </p:nvSpPr>
        <p:spPr>
          <a:xfrm>
            <a:off x="485900" y="5252121"/>
            <a:ext cx="4140913" cy="787011"/>
          </a:xfrm>
          <a:prstGeom prst="rect">
            <a:avLst/>
          </a:prstGeom>
          <a:noFill/>
        </p:spPr>
        <p:txBody>
          <a:bodyPr wrap="square" lIns="90000" tIns="46800" rIns="0" bIns="46800" rtlCol="0">
            <a:spAutoFit/>
          </a:bodyPr>
          <a:lstStyle/>
          <a:p>
            <a:pPr>
              <a:tabLst>
                <a:tab pos="542925" algn="l"/>
                <a:tab pos="715963" algn="l"/>
              </a:tabLst>
            </a:pPr>
            <a:r>
              <a:rPr lang="ja-JP" altLang="en-US" sz="900" spc="200" dirty="0">
                <a:latin typeface="Meiryo UI" panose="020B0604030504040204" pitchFamily="34" charset="-128"/>
                <a:ea typeface="Meiryo UI" panose="020B0604030504040204" pitchFamily="34" charset="-128"/>
              </a:rPr>
              <a:t>素　材</a:t>
            </a:r>
            <a:r>
              <a:rPr lang="en-US" altLang="ja-JP" sz="900" spc="200" dirty="0">
                <a:latin typeface="Meiryo UI" panose="020B0604030504040204" pitchFamily="34" charset="-128"/>
                <a:ea typeface="Meiryo UI" panose="020B0604030504040204" pitchFamily="34" charset="-128"/>
              </a:rPr>
              <a:t>	</a:t>
            </a:r>
            <a:r>
              <a:rPr lang="ja-JP" altLang="en-US" sz="900" dirty="0">
                <a:latin typeface="Meiryo UI" panose="020B0604030504040204" pitchFamily="34" charset="-128"/>
                <a:ea typeface="Meiryo UI" panose="020B0604030504040204" pitchFamily="34" charset="-128"/>
              </a:rPr>
              <a:t>：</a:t>
            </a:r>
            <a:r>
              <a:rPr lang="en-US" altLang="ja-JP" sz="900" dirty="0">
                <a:latin typeface="Meiryo UI" panose="020B0604030504040204" pitchFamily="34" charset="-128"/>
                <a:ea typeface="Meiryo UI" panose="020B0604030504040204" pitchFamily="34" charset="-128"/>
              </a:rPr>
              <a:t>	</a:t>
            </a:r>
            <a:r>
              <a:rPr lang="ja-JP" altLang="en-US" sz="900" b="0" i="0" dirty="0">
                <a:solidFill>
                  <a:srgbClr val="333333"/>
                </a:solidFill>
                <a:effectLst/>
                <a:latin typeface="-apple-system"/>
              </a:rPr>
              <a:t>不織布</a:t>
            </a:r>
            <a:endParaRPr lang="en-US" altLang="ja-JP" sz="900" spc="200" dirty="0">
              <a:latin typeface="Meiryo UI" panose="020B0604030504040204" pitchFamily="34" charset="-128"/>
              <a:ea typeface="Meiryo UI" panose="020B0604030504040204" pitchFamily="34" charset="-128"/>
            </a:endParaRPr>
          </a:p>
          <a:p>
            <a:pPr>
              <a:tabLst>
                <a:tab pos="542925" algn="l"/>
                <a:tab pos="715963" algn="l"/>
              </a:tabLst>
            </a:pPr>
            <a:r>
              <a:rPr lang="ja-JP" altLang="en-US" sz="900" spc="200" dirty="0">
                <a:latin typeface="Meiryo UI" panose="020B0604030504040204" pitchFamily="34" charset="-128"/>
                <a:ea typeface="Meiryo UI" panose="020B0604030504040204" pitchFamily="34" charset="-128"/>
              </a:rPr>
              <a:t>サイズ</a:t>
            </a:r>
            <a:r>
              <a:rPr lang="en-US" altLang="ja-JP" sz="900" spc="200" dirty="0">
                <a:latin typeface="Meiryo UI" panose="020B0604030504040204" pitchFamily="34" charset="-128"/>
                <a:ea typeface="Meiryo UI" panose="020B0604030504040204" pitchFamily="34" charset="-128"/>
              </a:rPr>
              <a:t>	</a:t>
            </a:r>
            <a:r>
              <a:rPr lang="ja-JP" altLang="en-US" sz="900" dirty="0">
                <a:latin typeface="Meiryo UI" panose="020B0604030504040204" pitchFamily="34" charset="-128"/>
                <a:ea typeface="Meiryo UI" panose="020B0604030504040204" pitchFamily="34" charset="-128"/>
              </a:rPr>
              <a:t>：</a:t>
            </a:r>
            <a:r>
              <a:rPr lang="en-US" altLang="ja-JP" sz="900" dirty="0">
                <a:latin typeface="Meiryo UI" panose="020B0604030504040204" pitchFamily="34" charset="-128"/>
                <a:ea typeface="Meiryo UI" panose="020B0604030504040204" pitchFamily="34" charset="-128"/>
              </a:rPr>
              <a:t>	</a:t>
            </a:r>
            <a:r>
              <a:rPr lang="en-US" altLang="ja-JP" sz="900" b="0" i="0" dirty="0">
                <a:solidFill>
                  <a:srgbClr val="333333"/>
                </a:solidFill>
                <a:effectLst/>
                <a:latin typeface="-apple-system"/>
              </a:rPr>
              <a:t>70mm</a:t>
            </a:r>
            <a:r>
              <a:rPr lang="ja-JP" altLang="en-US" sz="900" b="0" i="0" dirty="0">
                <a:solidFill>
                  <a:srgbClr val="333333"/>
                </a:solidFill>
                <a:effectLst/>
                <a:latin typeface="-apple-system"/>
              </a:rPr>
              <a:t>（縦）</a:t>
            </a:r>
            <a:r>
              <a:rPr lang="en-US" altLang="ja-JP" sz="900" b="0" i="0" dirty="0">
                <a:solidFill>
                  <a:srgbClr val="333333"/>
                </a:solidFill>
                <a:effectLst/>
                <a:latin typeface="-apple-system"/>
              </a:rPr>
              <a:t>×135mm</a:t>
            </a:r>
            <a:r>
              <a:rPr lang="ja-JP" altLang="en-US" sz="900" b="0" i="0" dirty="0">
                <a:solidFill>
                  <a:srgbClr val="333333"/>
                </a:solidFill>
                <a:effectLst/>
                <a:latin typeface="-apple-system"/>
              </a:rPr>
              <a:t>（横）</a:t>
            </a:r>
            <a:endParaRPr lang="en-US" altLang="ja-JP" sz="900" b="0" i="0" dirty="0">
              <a:solidFill>
                <a:srgbClr val="333333"/>
              </a:solidFill>
              <a:effectLst/>
              <a:latin typeface="-apple-system"/>
            </a:endParaRPr>
          </a:p>
          <a:p>
            <a:pPr>
              <a:tabLst>
                <a:tab pos="542925" algn="l"/>
                <a:tab pos="715963" algn="l"/>
              </a:tabLst>
            </a:pPr>
            <a:r>
              <a:rPr lang="ja-JP" altLang="en-US" sz="900" dirty="0">
                <a:latin typeface="Meiryo UI" panose="020B0604030504040204" pitchFamily="34" charset="-128"/>
                <a:ea typeface="Meiryo UI" panose="020B0604030504040204" pitchFamily="34" charset="-128"/>
              </a:rPr>
              <a:t>注意事項</a:t>
            </a:r>
            <a:r>
              <a:rPr lang="en-US" altLang="ja-JP" sz="900" spc="200" dirty="0">
                <a:latin typeface="Meiryo UI" panose="020B0604030504040204" pitchFamily="34" charset="-128"/>
                <a:ea typeface="Meiryo UI" panose="020B0604030504040204" pitchFamily="34" charset="-128"/>
              </a:rPr>
              <a:t>	</a:t>
            </a:r>
            <a:r>
              <a:rPr lang="ja-JP" altLang="en-US" sz="900" dirty="0">
                <a:latin typeface="Meiryo UI" panose="020B0604030504040204" pitchFamily="34" charset="-128"/>
                <a:ea typeface="Meiryo UI" panose="020B0604030504040204" pitchFamily="34" charset="-128"/>
              </a:rPr>
              <a:t>：</a:t>
            </a:r>
            <a:r>
              <a:rPr lang="en-US" altLang="ja-JP" sz="900" dirty="0">
                <a:latin typeface="Meiryo UI" panose="020B0604030504040204" pitchFamily="34" charset="-128"/>
                <a:ea typeface="Meiryo UI" panose="020B0604030504040204" pitchFamily="34" charset="-128"/>
              </a:rPr>
              <a:t>	</a:t>
            </a:r>
            <a:r>
              <a:rPr lang="ja-JP" altLang="en-US" sz="900" b="0" i="0" dirty="0">
                <a:solidFill>
                  <a:srgbClr val="333333"/>
                </a:solidFill>
                <a:effectLst/>
                <a:latin typeface="-apple-system"/>
              </a:rPr>
              <a:t>在庫状況が流動的に変化する商品になります。納期等は担当より</a:t>
            </a:r>
            <a:r>
              <a:rPr lang="en-US" altLang="ja-JP" sz="900" b="0" i="0" dirty="0">
                <a:solidFill>
                  <a:srgbClr val="333333"/>
                </a:solidFill>
                <a:effectLst/>
                <a:latin typeface="-apple-system"/>
              </a:rPr>
              <a:t>		</a:t>
            </a:r>
            <a:r>
              <a:rPr lang="ja-JP" altLang="en-US" sz="900" b="0" i="0" dirty="0">
                <a:solidFill>
                  <a:srgbClr val="333333"/>
                </a:solidFill>
                <a:effectLst/>
                <a:latin typeface="-apple-system"/>
              </a:rPr>
              <a:t>ご連絡いたします。</a:t>
            </a:r>
            <a:endParaRPr lang="en-US" altLang="ja-JP" sz="900" b="0" i="0" dirty="0">
              <a:solidFill>
                <a:srgbClr val="333333"/>
              </a:solidFill>
              <a:effectLst/>
              <a:latin typeface="-apple-system"/>
            </a:endParaRPr>
          </a:p>
          <a:p>
            <a:pPr>
              <a:tabLst>
                <a:tab pos="542925" algn="l"/>
                <a:tab pos="715963" algn="l"/>
              </a:tabLst>
            </a:pPr>
            <a:r>
              <a:rPr lang="ja-JP" altLang="en-US" sz="900" spc="200" dirty="0">
                <a:latin typeface="Meiryo UI" panose="020B0604030504040204" pitchFamily="34" charset="-128"/>
                <a:ea typeface="Meiryo UI" panose="020B0604030504040204" pitchFamily="34" charset="-128"/>
              </a:rPr>
              <a:t>備　考</a:t>
            </a:r>
            <a:r>
              <a:rPr lang="en-US" altLang="ja-JP" sz="900" spc="200" dirty="0">
                <a:latin typeface="Meiryo UI" panose="020B0604030504040204" pitchFamily="34" charset="-128"/>
                <a:ea typeface="Meiryo UI" panose="020B0604030504040204" pitchFamily="34" charset="-128"/>
              </a:rPr>
              <a:t>	</a:t>
            </a:r>
            <a:r>
              <a:rPr lang="ja-JP" altLang="en-US" sz="900" dirty="0">
                <a:latin typeface="Meiryo UI" panose="020B0604030504040204" pitchFamily="34" charset="-128"/>
                <a:ea typeface="Meiryo UI" panose="020B0604030504040204" pitchFamily="34" charset="-128"/>
              </a:rPr>
              <a:t>：</a:t>
            </a:r>
            <a:r>
              <a:rPr lang="en-US" altLang="ja-JP" sz="900" dirty="0">
                <a:latin typeface="Meiryo UI" panose="020B0604030504040204" pitchFamily="34" charset="-128"/>
                <a:ea typeface="Meiryo UI" panose="020B0604030504040204" pitchFamily="34" charset="-128"/>
              </a:rPr>
              <a:t>	</a:t>
            </a:r>
            <a:r>
              <a:rPr lang="en-US" altLang="ja-JP" sz="900" b="0" i="0" dirty="0">
                <a:solidFill>
                  <a:srgbClr val="333333"/>
                </a:solidFill>
                <a:effectLst/>
                <a:latin typeface="-apple-system"/>
              </a:rPr>
              <a:t>10</a:t>
            </a:r>
            <a:r>
              <a:rPr lang="ja-JP" altLang="en-US" sz="900" b="0" i="0" dirty="0">
                <a:solidFill>
                  <a:srgbClr val="333333"/>
                </a:solidFill>
                <a:effectLst/>
                <a:latin typeface="-apple-system"/>
              </a:rPr>
              <a:t>枚入り</a:t>
            </a:r>
            <a:endParaRPr lang="en-US" altLang="ja-JP" sz="900" spc="200" dirty="0">
              <a:latin typeface="Meiryo UI" panose="020B0604030504040204" pitchFamily="34" charset="-128"/>
              <a:ea typeface="Meiryo UI" panose="020B0604030504040204" pitchFamily="34" charset="-128"/>
            </a:endParaRPr>
          </a:p>
        </p:txBody>
      </p:sp>
      <p:sp>
        <p:nvSpPr>
          <p:cNvPr id="4" name="テキスト ボックス 3">
            <a:extLst>
              <a:ext uri="{FF2B5EF4-FFF2-40B4-BE49-F238E27FC236}">
                <a16:creationId xmlns:a16="http://schemas.microsoft.com/office/drawing/2014/main" id="{131A1040-38AB-0647-BD57-A8AE861D20F5}"/>
              </a:ext>
            </a:extLst>
          </p:cNvPr>
          <p:cNvSpPr txBox="1"/>
          <p:nvPr/>
        </p:nvSpPr>
        <p:spPr>
          <a:xfrm>
            <a:off x="8151628" y="4033284"/>
            <a:ext cx="184731" cy="369332"/>
          </a:xfrm>
          <a:prstGeom prst="rect">
            <a:avLst/>
          </a:prstGeom>
          <a:noFill/>
        </p:spPr>
        <p:txBody>
          <a:bodyPr wrap="none" rtlCol="0">
            <a:spAutoFit/>
          </a:bodyPr>
          <a:lstStyle/>
          <a:p>
            <a:endParaRPr kumimoji="1" lang="ja-JP" altLang="en-US"/>
          </a:p>
        </p:txBody>
      </p:sp>
      <p:sp>
        <p:nvSpPr>
          <p:cNvPr id="9" name="円/楕円 8">
            <a:extLst>
              <a:ext uri="{FF2B5EF4-FFF2-40B4-BE49-F238E27FC236}">
                <a16:creationId xmlns:a16="http://schemas.microsoft.com/office/drawing/2014/main" id="{5071E141-4680-1C45-8E9F-3E48DC46BD1C}"/>
              </a:ext>
            </a:extLst>
          </p:cNvPr>
          <p:cNvSpPr/>
          <p:nvPr/>
        </p:nvSpPr>
        <p:spPr>
          <a:xfrm>
            <a:off x="5035845" y="1268518"/>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4"/>
              </a:solidFill>
            </a:endParaRPr>
          </a:p>
        </p:txBody>
      </p:sp>
      <p:sp>
        <p:nvSpPr>
          <p:cNvPr id="43" name="テキスト ボックス 42">
            <a:extLst>
              <a:ext uri="{FF2B5EF4-FFF2-40B4-BE49-F238E27FC236}">
                <a16:creationId xmlns:a16="http://schemas.microsoft.com/office/drawing/2014/main" id="{C679F590-1798-F145-B307-DE0B7159F3E6}"/>
              </a:ext>
            </a:extLst>
          </p:cNvPr>
          <p:cNvSpPr txBox="1"/>
          <p:nvPr/>
        </p:nvSpPr>
        <p:spPr>
          <a:xfrm>
            <a:off x="5035210" y="1496155"/>
            <a:ext cx="739603" cy="323165"/>
          </a:xfrm>
          <a:prstGeom prst="rect">
            <a:avLst/>
          </a:prstGeom>
          <a:noFill/>
        </p:spPr>
        <p:txBody>
          <a:bodyPr wrap="square" rtlCol="0">
            <a:spAutoFit/>
          </a:bodyPr>
          <a:lstStyle/>
          <a:p>
            <a:pPr algn="ctr"/>
            <a:r>
              <a:rPr kumimoji="1" lang="ja-JP" altLang="en-US" sz="1500">
                <a:solidFill>
                  <a:schemeClr val="accent1">
                    <a:lumMod val="50000"/>
                  </a:schemeClr>
                </a:solidFill>
                <a:latin typeface="Meiryo UI" panose="020B0604030504040204" pitchFamily="34" charset="-128"/>
                <a:ea typeface="Meiryo UI" panose="020B0604030504040204" pitchFamily="34" charset="-128"/>
              </a:rPr>
              <a:t>特徴</a:t>
            </a:r>
          </a:p>
        </p:txBody>
      </p:sp>
      <p:sp>
        <p:nvSpPr>
          <p:cNvPr id="15" name="テキスト ボックス 14">
            <a:extLst>
              <a:ext uri="{FF2B5EF4-FFF2-40B4-BE49-F238E27FC236}">
                <a16:creationId xmlns:a16="http://schemas.microsoft.com/office/drawing/2014/main" id="{81947353-CE6B-5941-A69E-F8C69B4B7F8E}"/>
              </a:ext>
            </a:extLst>
          </p:cNvPr>
          <p:cNvSpPr txBox="1"/>
          <p:nvPr/>
        </p:nvSpPr>
        <p:spPr>
          <a:xfrm>
            <a:off x="-674557" y="1041816"/>
            <a:ext cx="184731" cy="369332"/>
          </a:xfrm>
          <a:prstGeom prst="rect">
            <a:avLst/>
          </a:prstGeom>
          <a:noFill/>
        </p:spPr>
        <p:txBody>
          <a:bodyPr wrap="none" rtlCol="0">
            <a:spAutoFit/>
          </a:bodyPr>
          <a:lstStyle/>
          <a:p>
            <a:endParaRPr kumimoji="1" lang="ja-JP" altLang="en-US"/>
          </a:p>
        </p:txBody>
      </p:sp>
      <p:sp>
        <p:nvSpPr>
          <p:cNvPr id="29" name="テキスト ボックス 28">
            <a:extLst>
              <a:ext uri="{FF2B5EF4-FFF2-40B4-BE49-F238E27FC236}">
                <a16:creationId xmlns:a16="http://schemas.microsoft.com/office/drawing/2014/main" id="{A694227E-35A0-BC45-B4B3-10C0BE19C792}"/>
              </a:ext>
            </a:extLst>
          </p:cNvPr>
          <p:cNvSpPr txBox="1"/>
          <p:nvPr/>
        </p:nvSpPr>
        <p:spPr>
          <a:xfrm>
            <a:off x="6223000" y="3441700"/>
            <a:ext cx="184731" cy="369332"/>
          </a:xfrm>
          <a:prstGeom prst="rect">
            <a:avLst/>
          </a:prstGeom>
          <a:noFill/>
        </p:spPr>
        <p:txBody>
          <a:bodyPr wrap="none" rtlCol="0">
            <a:spAutoFit/>
          </a:bodyPr>
          <a:lstStyle/>
          <a:p>
            <a:endParaRPr kumimoji="1" lang="ja-JP" altLang="en-US"/>
          </a:p>
        </p:txBody>
      </p:sp>
      <p:sp>
        <p:nvSpPr>
          <p:cNvPr id="30" name="テキスト ボックス 29">
            <a:extLst>
              <a:ext uri="{FF2B5EF4-FFF2-40B4-BE49-F238E27FC236}">
                <a16:creationId xmlns:a16="http://schemas.microsoft.com/office/drawing/2014/main" id="{168EF753-87BF-FA49-B3C8-FFADD62EDFAB}"/>
              </a:ext>
            </a:extLst>
          </p:cNvPr>
          <p:cNvSpPr txBox="1"/>
          <p:nvPr/>
        </p:nvSpPr>
        <p:spPr>
          <a:xfrm>
            <a:off x="5949950" y="3416300"/>
            <a:ext cx="184731" cy="369332"/>
          </a:xfrm>
          <a:prstGeom prst="rect">
            <a:avLst/>
          </a:prstGeom>
          <a:noFill/>
        </p:spPr>
        <p:txBody>
          <a:bodyPr wrap="none" rtlCol="0">
            <a:spAutoFit/>
          </a:bodyPr>
          <a:lstStyle/>
          <a:p>
            <a:endParaRPr kumimoji="1" lang="ja-JP" altLang="en-US"/>
          </a:p>
        </p:txBody>
      </p:sp>
      <p:sp>
        <p:nvSpPr>
          <p:cNvPr id="17" name="テキスト ボックス 16">
            <a:extLst>
              <a:ext uri="{FF2B5EF4-FFF2-40B4-BE49-F238E27FC236}">
                <a16:creationId xmlns:a16="http://schemas.microsoft.com/office/drawing/2014/main" id="{588061B6-B227-F945-9FD3-54E55A954891}"/>
              </a:ext>
            </a:extLst>
          </p:cNvPr>
          <p:cNvSpPr txBox="1"/>
          <p:nvPr/>
        </p:nvSpPr>
        <p:spPr>
          <a:xfrm>
            <a:off x="8390467" y="7332133"/>
            <a:ext cx="184731" cy="369332"/>
          </a:xfrm>
          <a:prstGeom prst="rect">
            <a:avLst/>
          </a:prstGeom>
          <a:noFill/>
        </p:spPr>
        <p:txBody>
          <a:bodyPr wrap="none" rtlCol="0">
            <a:spAutoFit/>
          </a:bodyPr>
          <a:lstStyle/>
          <a:p>
            <a:endParaRPr kumimoji="1" lang="ja-JP" altLang="en-US"/>
          </a:p>
        </p:txBody>
      </p:sp>
      <p:sp>
        <p:nvSpPr>
          <p:cNvPr id="18" name="テキスト ボックス 17">
            <a:extLst>
              <a:ext uri="{FF2B5EF4-FFF2-40B4-BE49-F238E27FC236}">
                <a16:creationId xmlns:a16="http://schemas.microsoft.com/office/drawing/2014/main" id="{B7B904E5-64B7-744A-9CEE-65B9899ED486}"/>
              </a:ext>
            </a:extLst>
          </p:cNvPr>
          <p:cNvSpPr txBox="1"/>
          <p:nvPr/>
        </p:nvSpPr>
        <p:spPr>
          <a:xfrm>
            <a:off x="8017933" y="-736600"/>
            <a:ext cx="184731" cy="369332"/>
          </a:xfrm>
          <a:prstGeom prst="rect">
            <a:avLst/>
          </a:prstGeom>
          <a:noFill/>
        </p:spPr>
        <p:txBody>
          <a:bodyPr wrap="none" rtlCol="0">
            <a:spAutoFit/>
          </a:bodyPr>
          <a:lstStyle/>
          <a:p>
            <a:endParaRPr kumimoji="1" lang="ja-JP" altLang="en-US"/>
          </a:p>
        </p:txBody>
      </p:sp>
      <p:cxnSp>
        <p:nvCxnSpPr>
          <p:cNvPr id="47" name="直線コネクタ 46">
            <a:extLst>
              <a:ext uri="{FF2B5EF4-FFF2-40B4-BE49-F238E27FC236}">
                <a16:creationId xmlns:a16="http://schemas.microsoft.com/office/drawing/2014/main" id="{06F736AD-50A3-9946-BE09-78B049790D86}"/>
              </a:ext>
            </a:extLst>
          </p:cNvPr>
          <p:cNvCxnSpPr>
            <a:cxnSpLocks/>
            <a:stCxn id="48" idx="3"/>
          </p:cNvCxnSpPr>
          <p:nvPr/>
        </p:nvCxnSpPr>
        <p:spPr>
          <a:xfrm>
            <a:off x="933347" y="5145172"/>
            <a:ext cx="3560089" cy="12701"/>
          </a:xfrm>
          <a:prstGeom prst="line">
            <a:avLst/>
          </a:prstGeom>
          <a:ln w="9525">
            <a:solidFill>
              <a:schemeClr val="bg2">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48" name="テキスト ボックス 47">
            <a:extLst>
              <a:ext uri="{FF2B5EF4-FFF2-40B4-BE49-F238E27FC236}">
                <a16:creationId xmlns:a16="http://schemas.microsoft.com/office/drawing/2014/main" id="{E2DC50B7-FC9D-9741-AB3D-886576F41BF6}"/>
              </a:ext>
            </a:extLst>
          </p:cNvPr>
          <p:cNvSpPr txBox="1"/>
          <p:nvPr/>
        </p:nvSpPr>
        <p:spPr>
          <a:xfrm>
            <a:off x="485901" y="5029756"/>
            <a:ext cx="447446" cy="230832"/>
          </a:xfrm>
          <a:prstGeom prst="rect">
            <a:avLst/>
          </a:prstGeom>
          <a:noFill/>
        </p:spPr>
        <p:txBody>
          <a:bodyPr wrap="square" rtlCol="0">
            <a:spAutoFit/>
          </a:bodyPr>
          <a:lstStyle/>
          <a:p>
            <a:r>
              <a:rPr lang="ja-JP" altLang="en-US" sz="900">
                <a:latin typeface="Meiryo UI" panose="020B0604030504040204" pitchFamily="34" charset="-128"/>
                <a:ea typeface="Meiryo UI" panose="020B0604030504040204" pitchFamily="34" charset="-128"/>
              </a:rPr>
              <a:t>仕様</a:t>
            </a:r>
          </a:p>
        </p:txBody>
      </p:sp>
      <p:sp>
        <p:nvSpPr>
          <p:cNvPr id="49" name="テキスト ボックス 48">
            <a:extLst>
              <a:ext uri="{FF2B5EF4-FFF2-40B4-BE49-F238E27FC236}">
                <a16:creationId xmlns:a16="http://schemas.microsoft.com/office/drawing/2014/main" id="{A01A4F1A-EF54-BF4E-99FC-739CD6DF617E}"/>
              </a:ext>
            </a:extLst>
          </p:cNvPr>
          <p:cNvSpPr txBox="1"/>
          <p:nvPr/>
        </p:nvSpPr>
        <p:spPr>
          <a:xfrm>
            <a:off x="296332" y="658339"/>
            <a:ext cx="855576" cy="276999"/>
          </a:xfrm>
          <a:prstGeom prst="rect">
            <a:avLst/>
          </a:prstGeom>
          <a:noFill/>
        </p:spPr>
        <p:txBody>
          <a:bodyPr wrap="square" rtlCol="0">
            <a:spAutoFit/>
          </a:bodyPr>
          <a:lstStyle/>
          <a:p>
            <a:pPr algn="ctr"/>
            <a:r>
              <a:rPr kumimoji="1" lang="en-US" altLang="ja-JP" sz="1200" dirty="0">
                <a:solidFill>
                  <a:schemeClr val="bg1"/>
                </a:solidFill>
                <a:latin typeface="Meiryo UI" panose="020B0604030504040204" pitchFamily="34" charset="-128"/>
                <a:ea typeface="Meiryo UI" panose="020B0604030504040204" pitchFamily="34" charset="-128"/>
              </a:rPr>
              <a:t>【</a:t>
            </a:r>
            <a:r>
              <a:rPr kumimoji="1" lang="ja-JP" altLang="en-US" sz="1200">
                <a:solidFill>
                  <a:schemeClr val="bg1"/>
                </a:solidFill>
                <a:latin typeface="Meiryo UI" panose="020B0604030504040204" pitchFamily="34" charset="-128"/>
                <a:ea typeface="Meiryo UI" panose="020B0604030504040204" pitchFamily="34" charset="-128"/>
              </a:rPr>
              <a:t>提案書</a:t>
            </a:r>
            <a:r>
              <a:rPr kumimoji="1" lang="en-US" altLang="ja-JP" sz="1200" dirty="0">
                <a:solidFill>
                  <a:schemeClr val="bg1"/>
                </a:solidFill>
                <a:latin typeface="Meiryo UI" panose="020B0604030504040204" pitchFamily="34" charset="-128"/>
                <a:ea typeface="Meiryo UI" panose="020B0604030504040204" pitchFamily="34" charset="-128"/>
              </a:rPr>
              <a:t>】</a:t>
            </a:r>
            <a:endParaRPr kumimoji="1" lang="ja-JP" altLang="en-US" sz="1200">
              <a:solidFill>
                <a:schemeClr val="bg1"/>
              </a:solidFill>
              <a:latin typeface="Meiryo UI" panose="020B0604030504040204" pitchFamily="34" charset="-128"/>
              <a:ea typeface="Meiryo UI" panose="020B0604030504040204" pitchFamily="34" charset="-128"/>
            </a:endParaRPr>
          </a:p>
        </p:txBody>
      </p:sp>
      <p:sp>
        <p:nvSpPr>
          <p:cNvPr id="52" name="テキスト ボックス 51">
            <a:extLst>
              <a:ext uri="{FF2B5EF4-FFF2-40B4-BE49-F238E27FC236}">
                <a16:creationId xmlns:a16="http://schemas.microsoft.com/office/drawing/2014/main" id="{666EFAC9-FA87-8F4E-97A7-2098EF99A221}"/>
              </a:ext>
            </a:extLst>
          </p:cNvPr>
          <p:cNvSpPr txBox="1"/>
          <p:nvPr/>
        </p:nvSpPr>
        <p:spPr>
          <a:xfrm>
            <a:off x="5932095" y="1422052"/>
            <a:ext cx="2917065" cy="1917193"/>
          </a:xfrm>
          <a:prstGeom prst="rect">
            <a:avLst/>
          </a:prstGeom>
          <a:noFill/>
        </p:spPr>
        <p:txBody>
          <a:bodyPr wrap="square" lIns="0" tIns="46800" rIns="0" spcCol="360000" rtlCol="0">
            <a:spAutoFit/>
          </a:bodyPr>
          <a:lstStyle/>
          <a:p>
            <a:pPr algn="just">
              <a:lnSpc>
                <a:spcPts val="2400"/>
              </a:lnSpc>
            </a:pPr>
            <a:r>
              <a:rPr lang="ja-JP" altLang="en-US" sz="1600" b="0" i="0" dirty="0">
                <a:solidFill>
                  <a:srgbClr val="333333"/>
                </a:solidFill>
                <a:effectLst/>
                <a:latin typeface="-apple-system"/>
              </a:rPr>
              <a:t>コンパクトサイズで使い勝手の良いウェットティッシュです。外出先、ドライブ、旅行、スポーツの後など使う場面は様々です。食事の際や防災用としてもお使いいただけます。</a:t>
            </a:r>
            <a:endParaRPr lang="ja-JP" altLang="en-US" sz="1600" dirty="0">
              <a:latin typeface="Meiryo UI" panose="020B0604030504040204" pitchFamily="34" charset="-128"/>
              <a:ea typeface="Meiryo UI" panose="020B0604030504040204" pitchFamily="34" charset="-128"/>
            </a:endParaRPr>
          </a:p>
        </p:txBody>
      </p:sp>
      <p:sp>
        <p:nvSpPr>
          <p:cNvPr id="51" name="円/楕円 50">
            <a:extLst>
              <a:ext uri="{FF2B5EF4-FFF2-40B4-BE49-F238E27FC236}">
                <a16:creationId xmlns:a16="http://schemas.microsoft.com/office/drawing/2014/main" id="{29EEA60A-1EDB-A44B-893A-3A7C8D5D51EA}"/>
              </a:ext>
            </a:extLst>
          </p:cNvPr>
          <p:cNvSpPr/>
          <p:nvPr/>
        </p:nvSpPr>
        <p:spPr>
          <a:xfrm>
            <a:off x="5035845" y="534447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テキスト ボックス 52">
            <a:extLst>
              <a:ext uri="{FF2B5EF4-FFF2-40B4-BE49-F238E27FC236}">
                <a16:creationId xmlns:a16="http://schemas.microsoft.com/office/drawing/2014/main" id="{55C042B5-BEB6-154E-9A0F-527D7515FFDC}"/>
              </a:ext>
            </a:extLst>
          </p:cNvPr>
          <p:cNvSpPr txBox="1"/>
          <p:nvPr/>
        </p:nvSpPr>
        <p:spPr>
          <a:xfrm>
            <a:off x="5035210" y="5569140"/>
            <a:ext cx="739603"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お見積</a:t>
            </a:r>
          </a:p>
        </p:txBody>
      </p:sp>
      <p:cxnSp>
        <p:nvCxnSpPr>
          <p:cNvPr id="55" name="直線コネクタ 54">
            <a:extLst>
              <a:ext uri="{FF2B5EF4-FFF2-40B4-BE49-F238E27FC236}">
                <a16:creationId xmlns:a16="http://schemas.microsoft.com/office/drawing/2014/main" id="{E3841400-EED2-C34D-BCDD-C3006CC8563F}"/>
              </a:ext>
            </a:extLst>
          </p:cNvPr>
          <p:cNvCxnSpPr>
            <a:cxnSpLocks/>
          </p:cNvCxnSpPr>
          <p:nvPr/>
        </p:nvCxnSpPr>
        <p:spPr>
          <a:xfrm>
            <a:off x="5880100" y="3785632"/>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grpSp>
        <p:nvGrpSpPr>
          <p:cNvPr id="58" name="グループ化 57">
            <a:extLst>
              <a:ext uri="{FF2B5EF4-FFF2-40B4-BE49-F238E27FC236}">
                <a16:creationId xmlns:a16="http://schemas.microsoft.com/office/drawing/2014/main" id="{C8880407-59E8-D744-B368-C4DF6A8E994D}"/>
              </a:ext>
            </a:extLst>
          </p:cNvPr>
          <p:cNvGrpSpPr/>
          <p:nvPr/>
        </p:nvGrpSpPr>
        <p:grpSpPr>
          <a:xfrm>
            <a:off x="5042402" y="3830871"/>
            <a:ext cx="739603" cy="739603"/>
            <a:chOff x="5042402" y="3087009"/>
            <a:chExt cx="739603" cy="739603"/>
          </a:xfrm>
        </p:grpSpPr>
        <p:sp>
          <p:nvSpPr>
            <p:cNvPr id="59" name="円/楕円 58">
              <a:extLst>
                <a:ext uri="{FF2B5EF4-FFF2-40B4-BE49-F238E27FC236}">
                  <a16:creationId xmlns:a16="http://schemas.microsoft.com/office/drawing/2014/main" id="{C67052A6-1156-D442-9D47-A2227E7B96FF}"/>
                </a:ext>
              </a:extLst>
            </p:cNvPr>
            <p:cNvSpPr/>
            <p:nvPr/>
          </p:nvSpPr>
          <p:spPr>
            <a:xfrm>
              <a:off x="5042402" y="308700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テキスト ボックス 59">
              <a:extLst>
                <a:ext uri="{FF2B5EF4-FFF2-40B4-BE49-F238E27FC236}">
                  <a16:creationId xmlns:a16="http://schemas.microsoft.com/office/drawing/2014/main" id="{C46DE592-F853-384F-90D2-3DA64C10996F}"/>
                </a:ext>
              </a:extLst>
            </p:cNvPr>
            <p:cNvSpPr txBox="1"/>
            <p:nvPr/>
          </p:nvSpPr>
          <p:spPr>
            <a:xfrm>
              <a:off x="5135150" y="3321734"/>
              <a:ext cx="569710"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納期</a:t>
              </a:r>
            </a:p>
          </p:txBody>
        </p:sp>
      </p:grpSp>
      <p:cxnSp>
        <p:nvCxnSpPr>
          <p:cNvPr id="61" name="直線コネクタ 60">
            <a:extLst>
              <a:ext uri="{FF2B5EF4-FFF2-40B4-BE49-F238E27FC236}">
                <a16:creationId xmlns:a16="http://schemas.microsoft.com/office/drawing/2014/main" id="{44FD12B9-01EA-6045-91B8-6A6C4B42426B}"/>
              </a:ext>
            </a:extLst>
          </p:cNvPr>
          <p:cNvCxnSpPr>
            <a:cxnSpLocks/>
          </p:cNvCxnSpPr>
          <p:nvPr/>
        </p:nvCxnSpPr>
        <p:spPr>
          <a:xfrm>
            <a:off x="5880100" y="4987421"/>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sp>
        <p:nvSpPr>
          <p:cNvPr id="62" name="テキスト ボックス 61">
            <a:extLst>
              <a:ext uri="{FF2B5EF4-FFF2-40B4-BE49-F238E27FC236}">
                <a16:creationId xmlns:a16="http://schemas.microsoft.com/office/drawing/2014/main" id="{43EEDBA3-5917-5749-A207-0D444DDE7256}"/>
              </a:ext>
            </a:extLst>
          </p:cNvPr>
          <p:cNvSpPr txBox="1"/>
          <p:nvPr/>
        </p:nvSpPr>
        <p:spPr>
          <a:xfrm>
            <a:off x="6071111" y="4206067"/>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納期スペース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63" name="テキスト ボックス 62">
            <a:extLst>
              <a:ext uri="{FF2B5EF4-FFF2-40B4-BE49-F238E27FC236}">
                <a16:creationId xmlns:a16="http://schemas.microsoft.com/office/drawing/2014/main" id="{7C84D0BA-2D0E-1A41-A9F4-073730B0C0B4}"/>
              </a:ext>
            </a:extLst>
          </p:cNvPr>
          <p:cNvSpPr txBox="1"/>
          <p:nvPr/>
        </p:nvSpPr>
        <p:spPr>
          <a:xfrm>
            <a:off x="6071111" y="5565834"/>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お見積りスペース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2" name="テキスト ボックス 1">
            <a:extLst>
              <a:ext uri="{FF2B5EF4-FFF2-40B4-BE49-F238E27FC236}">
                <a16:creationId xmlns:a16="http://schemas.microsoft.com/office/drawing/2014/main" id="{8E281DBF-8DD7-8944-B461-C25086974C88}"/>
              </a:ext>
            </a:extLst>
          </p:cNvPr>
          <p:cNvSpPr txBox="1"/>
          <p:nvPr/>
        </p:nvSpPr>
        <p:spPr>
          <a:xfrm>
            <a:off x="8007178" y="-148281"/>
            <a:ext cx="184731" cy="369332"/>
          </a:xfrm>
          <a:prstGeom prst="rect">
            <a:avLst/>
          </a:prstGeom>
          <a:noFill/>
        </p:spPr>
        <p:txBody>
          <a:bodyPr wrap="none" rtlCol="0">
            <a:spAutoFit/>
          </a:bodyPr>
          <a:lstStyle/>
          <a:p>
            <a:endParaRPr kumimoji="1" lang="ja-JP" altLang="en-US"/>
          </a:p>
        </p:txBody>
      </p:sp>
      <p:pic>
        <p:nvPicPr>
          <p:cNvPr id="46" name="図 45">
            <a:extLst>
              <a:ext uri="{FF2B5EF4-FFF2-40B4-BE49-F238E27FC236}">
                <a16:creationId xmlns:a16="http://schemas.microsoft.com/office/drawing/2014/main" id="{4A46F78F-84F6-B647-9522-0F50BCDC95A1}"/>
              </a:ext>
            </a:extLst>
          </p:cNvPr>
          <p:cNvPicPr>
            <a:picLocks noChangeAspect="1"/>
          </p:cNvPicPr>
          <p:nvPr/>
        </p:nvPicPr>
        <p:blipFill>
          <a:blip r:embed="rId5"/>
          <a:srcRect/>
          <a:stretch/>
        </p:blipFill>
        <p:spPr>
          <a:xfrm>
            <a:off x="905769" y="1635301"/>
            <a:ext cx="3174086" cy="3174086"/>
          </a:xfrm>
          <a:prstGeom prst="rect">
            <a:avLst/>
          </a:prstGeom>
        </p:spPr>
      </p:pic>
    </p:spTree>
    <p:extLst>
      <p:ext uri="{BB962C8B-B14F-4D97-AF65-F5344CB8AC3E}">
        <p14:creationId xmlns:p14="http://schemas.microsoft.com/office/powerpoint/2010/main" val="373528303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2" name="図 71">
            <a:extLst>
              <a:ext uri="{FF2B5EF4-FFF2-40B4-BE49-F238E27FC236}">
                <a16:creationId xmlns:a16="http://schemas.microsoft.com/office/drawing/2014/main" id="{AB6F10ED-C870-C69A-5856-6A3032CDAD72}"/>
              </a:ext>
            </a:extLst>
          </p:cNvPr>
          <p:cNvPicPr>
            <a:picLocks noChangeAspect="1"/>
          </p:cNvPicPr>
          <p:nvPr/>
        </p:nvPicPr>
        <p:blipFill>
          <a:blip r:embed="rId3"/>
          <a:stretch>
            <a:fillRect/>
          </a:stretch>
        </p:blipFill>
        <p:spPr>
          <a:xfrm>
            <a:off x="5074259" y="4646846"/>
            <a:ext cx="719390" cy="792549"/>
          </a:xfrm>
          <a:prstGeom prst="rect">
            <a:avLst/>
          </a:prstGeom>
        </p:spPr>
      </p:pic>
      <p:pic>
        <p:nvPicPr>
          <p:cNvPr id="71" name="図 70">
            <a:extLst>
              <a:ext uri="{FF2B5EF4-FFF2-40B4-BE49-F238E27FC236}">
                <a16:creationId xmlns:a16="http://schemas.microsoft.com/office/drawing/2014/main" id="{4D22B16B-65FB-3558-A041-6DBBD059CB6F}"/>
              </a:ext>
            </a:extLst>
          </p:cNvPr>
          <p:cNvPicPr>
            <a:picLocks noChangeAspect="1"/>
          </p:cNvPicPr>
          <p:nvPr/>
        </p:nvPicPr>
        <p:blipFill>
          <a:blip r:embed="rId4"/>
          <a:stretch>
            <a:fillRect/>
          </a:stretch>
        </p:blipFill>
        <p:spPr>
          <a:xfrm>
            <a:off x="5082933" y="3118957"/>
            <a:ext cx="707197" cy="816935"/>
          </a:xfrm>
          <a:prstGeom prst="rect">
            <a:avLst/>
          </a:prstGeom>
        </p:spPr>
      </p:pic>
      <p:sp>
        <p:nvSpPr>
          <p:cNvPr id="3" name="テキスト ボックス 2">
            <a:extLst>
              <a:ext uri="{FF2B5EF4-FFF2-40B4-BE49-F238E27FC236}">
                <a16:creationId xmlns:a16="http://schemas.microsoft.com/office/drawing/2014/main" id="{4CA50E79-0AEB-4A45-90DE-1EBFEF4913AE}"/>
              </a:ext>
            </a:extLst>
          </p:cNvPr>
          <p:cNvSpPr txBox="1"/>
          <p:nvPr/>
        </p:nvSpPr>
        <p:spPr>
          <a:xfrm>
            <a:off x="1098699" y="596421"/>
            <a:ext cx="7750462" cy="400110"/>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紙包装綿棒 </a:t>
            </a:r>
            <a:r>
              <a:rPr lang="en-US" altLang="ja-JP" sz="2000" dirty="0">
                <a:solidFill>
                  <a:schemeClr val="bg1"/>
                </a:solidFill>
                <a:latin typeface="Meiryo UI" panose="020B0604030504040204" pitchFamily="34" charset="-128"/>
                <a:ea typeface="Meiryo UI" panose="020B0604030504040204" pitchFamily="34" charset="-128"/>
              </a:rPr>
              <a:t>5P</a:t>
            </a:r>
            <a:endParaRPr lang="ja-JP" altLang="en-US" sz="2000" dirty="0">
              <a:solidFill>
                <a:schemeClr val="bg1"/>
              </a:solidFill>
              <a:latin typeface="Meiryo UI" panose="020B0604030504040204" pitchFamily="34" charset="-128"/>
              <a:ea typeface="Meiryo UI" panose="020B0604030504040204" pitchFamily="34" charset="-128"/>
            </a:endParaRPr>
          </a:p>
        </p:txBody>
      </p:sp>
      <p:sp>
        <p:nvSpPr>
          <p:cNvPr id="54" name="テキスト ボックス 53">
            <a:extLst>
              <a:ext uri="{FF2B5EF4-FFF2-40B4-BE49-F238E27FC236}">
                <a16:creationId xmlns:a16="http://schemas.microsoft.com/office/drawing/2014/main" id="{DB95C43C-93E8-974D-BE0B-E4B52F6953E9}"/>
              </a:ext>
            </a:extLst>
          </p:cNvPr>
          <p:cNvSpPr txBox="1"/>
          <p:nvPr/>
        </p:nvSpPr>
        <p:spPr>
          <a:xfrm>
            <a:off x="485900" y="5252121"/>
            <a:ext cx="4140913" cy="510012"/>
          </a:xfrm>
          <a:prstGeom prst="rect">
            <a:avLst/>
          </a:prstGeom>
          <a:noFill/>
        </p:spPr>
        <p:txBody>
          <a:bodyPr wrap="square" lIns="90000" tIns="46800" rIns="0" bIns="46800" rtlCol="0">
            <a:spAutoFit/>
          </a:bodyPr>
          <a:lstStyle/>
          <a:p>
            <a:r>
              <a:rPr lang="ja-JP" altLang="en-US" sz="900" dirty="0">
                <a:latin typeface="Meiryo UI" panose="020B0604030504040204" pitchFamily="34" charset="-128"/>
                <a:ea typeface="Meiryo UI" panose="020B0604030504040204" pitchFamily="34" charset="-128"/>
              </a:rPr>
              <a:t>素材：紙</a:t>
            </a:r>
            <a:r>
              <a:rPr lang="en-US" altLang="ja-JP" sz="900" dirty="0">
                <a:latin typeface="Meiryo UI" panose="020B0604030504040204" pitchFamily="34" charset="-128"/>
                <a:ea typeface="Meiryo UI" panose="020B0604030504040204" pitchFamily="34" charset="-128"/>
              </a:rPr>
              <a:t>+</a:t>
            </a:r>
            <a:r>
              <a:rPr lang="ja-JP" altLang="en-US" sz="900" dirty="0">
                <a:latin typeface="Meiryo UI" panose="020B0604030504040204" pitchFamily="34" charset="-128"/>
                <a:ea typeface="Meiryo UI" panose="020B0604030504040204" pitchFamily="34" charset="-128"/>
              </a:rPr>
              <a:t>綿</a:t>
            </a:r>
          </a:p>
          <a:p>
            <a:r>
              <a:rPr lang="ja-JP" altLang="en-US" sz="900" dirty="0">
                <a:latin typeface="Meiryo UI" panose="020B0604030504040204" pitchFamily="34" charset="-128"/>
                <a:ea typeface="Meiryo UI" panose="020B0604030504040204" pitchFamily="34" charset="-128"/>
              </a:rPr>
              <a:t>サイズ：綿棒本体</a:t>
            </a:r>
            <a:r>
              <a:rPr lang="en-US" altLang="ja-JP" sz="900" dirty="0">
                <a:latin typeface="Meiryo UI" panose="020B0604030504040204" pitchFamily="34" charset="-128"/>
                <a:ea typeface="Meiryo UI" panose="020B0604030504040204" pitchFamily="34" charset="-128"/>
              </a:rPr>
              <a:t>78×5mm/</a:t>
            </a:r>
            <a:r>
              <a:rPr lang="ja-JP" altLang="en-US" sz="900" dirty="0">
                <a:latin typeface="Meiryo UI" panose="020B0604030504040204" pitchFamily="34" charset="-128"/>
                <a:ea typeface="Meiryo UI" panose="020B0604030504040204" pitchFamily="34" charset="-128"/>
              </a:rPr>
              <a:t>綿棒外装</a:t>
            </a:r>
            <a:r>
              <a:rPr lang="en-US" altLang="ja-JP" sz="900" dirty="0">
                <a:latin typeface="Meiryo UI" panose="020B0604030504040204" pitchFamily="34" charset="-128"/>
                <a:ea typeface="Meiryo UI" panose="020B0604030504040204" pitchFamily="34" charset="-128"/>
              </a:rPr>
              <a:t>96×60mm</a:t>
            </a:r>
          </a:p>
          <a:p>
            <a:r>
              <a:rPr lang="ja-JP" altLang="en-US" sz="900" dirty="0">
                <a:latin typeface="Meiryo UI" panose="020B0604030504040204" pitchFamily="34" charset="-128"/>
                <a:ea typeface="Meiryo UI" panose="020B0604030504040204" pitchFamily="34" charset="-128"/>
              </a:rPr>
              <a:t>包装：台紙 </a:t>
            </a:r>
          </a:p>
        </p:txBody>
      </p:sp>
      <p:sp>
        <p:nvSpPr>
          <p:cNvPr id="9" name="円/楕円 8">
            <a:extLst>
              <a:ext uri="{FF2B5EF4-FFF2-40B4-BE49-F238E27FC236}">
                <a16:creationId xmlns:a16="http://schemas.microsoft.com/office/drawing/2014/main" id="{5071E141-4680-1C45-8E9F-3E48DC46BD1C}"/>
              </a:ext>
            </a:extLst>
          </p:cNvPr>
          <p:cNvSpPr/>
          <p:nvPr/>
        </p:nvSpPr>
        <p:spPr>
          <a:xfrm>
            <a:off x="5035845" y="1268518"/>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4"/>
              </a:solidFill>
            </a:endParaRPr>
          </a:p>
        </p:txBody>
      </p:sp>
      <p:sp>
        <p:nvSpPr>
          <p:cNvPr id="43" name="テキスト ボックス 42">
            <a:extLst>
              <a:ext uri="{FF2B5EF4-FFF2-40B4-BE49-F238E27FC236}">
                <a16:creationId xmlns:a16="http://schemas.microsoft.com/office/drawing/2014/main" id="{C679F590-1798-F145-B307-DE0B7159F3E6}"/>
              </a:ext>
            </a:extLst>
          </p:cNvPr>
          <p:cNvSpPr txBox="1"/>
          <p:nvPr/>
        </p:nvSpPr>
        <p:spPr>
          <a:xfrm>
            <a:off x="5035210" y="1496155"/>
            <a:ext cx="739603" cy="323165"/>
          </a:xfrm>
          <a:prstGeom prst="rect">
            <a:avLst/>
          </a:prstGeom>
          <a:noFill/>
        </p:spPr>
        <p:txBody>
          <a:bodyPr wrap="square" rtlCol="0">
            <a:spAutoFit/>
          </a:bodyPr>
          <a:lstStyle/>
          <a:p>
            <a:pPr algn="ctr"/>
            <a:r>
              <a:rPr kumimoji="1" lang="ja-JP" altLang="en-US" sz="1500">
                <a:solidFill>
                  <a:schemeClr val="accent1">
                    <a:lumMod val="50000"/>
                  </a:schemeClr>
                </a:solidFill>
                <a:latin typeface="Meiryo UI" panose="020B0604030504040204" pitchFamily="34" charset="-128"/>
                <a:ea typeface="Meiryo UI" panose="020B0604030504040204" pitchFamily="34" charset="-128"/>
              </a:rPr>
              <a:t>特徴</a:t>
            </a:r>
          </a:p>
        </p:txBody>
      </p:sp>
      <p:cxnSp>
        <p:nvCxnSpPr>
          <p:cNvPr id="47" name="直線コネクタ 46">
            <a:extLst>
              <a:ext uri="{FF2B5EF4-FFF2-40B4-BE49-F238E27FC236}">
                <a16:creationId xmlns:a16="http://schemas.microsoft.com/office/drawing/2014/main" id="{06F736AD-50A3-9946-BE09-78B049790D86}"/>
              </a:ext>
            </a:extLst>
          </p:cNvPr>
          <p:cNvCxnSpPr>
            <a:cxnSpLocks/>
            <a:stCxn id="48" idx="3"/>
          </p:cNvCxnSpPr>
          <p:nvPr/>
        </p:nvCxnSpPr>
        <p:spPr>
          <a:xfrm>
            <a:off x="933347" y="5145172"/>
            <a:ext cx="3560089" cy="12701"/>
          </a:xfrm>
          <a:prstGeom prst="line">
            <a:avLst/>
          </a:prstGeom>
          <a:ln w="9525">
            <a:solidFill>
              <a:schemeClr val="bg2">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48" name="テキスト ボックス 47">
            <a:extLst>
              <a:ext uri="{FF2B5EF4-FFF2-40B4-BE49-F238E27FC236}">
                <a16:creationId xmlns:a16="http://schemas.microsoft.com/office/drawing/2014/main" id="{E2DC50B7-FC9D-9741-AB3D-886576F41BF6}"/>
              </a:ext>
            </a:extLst>
          </p:cNvPr>
          <p:cNvSpPr txBox="1"/>
          <p:nvPr/>
        </p:nvSpPr>
        <p:spPr>
          <a:xfrm>
            <a:off x="485901" y="5029756"/>
            <a:ext cx="447446" cy="230832"/>
          </a:xfrm>
          <a:prstGeom prst="rect">
            <a:avLst/>
          </a:prstGeom>
          <a:noFill/>
        </p:spPr>
        <p:txBody>
          <a:bodyPr wrap="square" rtlCol="0">
            <a:spAutoFit/>
          </a:bodyPr>
          <a:lstStyle/>
          <a:p>
            <a:r>
              <a:rPr lang="ja-JP" altLang="en-US" sz="900">
                <a:latin typeface="Meiryo UI" panose="020B0604030504040204" pitchFamily="34" charset="-128"/>
                <a:ea typeface="Meiryo UI" panose="020B0604030504040204" pitchFamily="34" charset="-128"/>
              </a:rPr>
              <a:t>仕様</a:t>
            </a:r>
          </a:p>
        </p:txBody>
      </p:sp>
      <p:sp>
        <p:nvSpPr>
          <p:cNvPr id="49" name="テキスト ボックス 48">
            <a:extLst>
              <a:ext uri="{FF2B5EF4-FFF2-40B4-BE49-F238E27FC236}">
                <a16:creationId xmlns:a16="http://schemas.microsoft.com/office/drawing/2014/main" id="{A01A4F1A-EF54-BF4E-99FC-739CD6DF617E}"/>
              </a:ext>
            </a:extLst>
          </p:cNvPr>
          <p:cNvSpPr txBox="1"/>
          <p:nvPr/>
        </p:nvSpPr>
        <p:spPr>
          <a:xfrm>
            <a:off x="296332" y="658339"/>
            <a:ext cx="855576" cy="276999"/>
          </a:xfrm>
          <a:prstGeom prst="rect">
            <a:avLst/>
          </a:prstGeom>
          <a:noFill/>
        </p:spPr>
        <p:txBody>
          <a:bodyPr wrap="square" rtlCol="0">
            <a:spAutoFit/>
          </a:bodyPr>
          <a:lstStyle/>
          <a:p>
            <a:pPr algn="ctr"/>
            <a:r>
              <a:rPr kumimoji="1" lang="en-US" altLang="ja-JP" sz="1200" dirty="0">
                <a:solidFill>
                  <a:schemeClr val="bg1"/>
                </a:solidFill>
                <a:latin typeface="Meiryo UI" panose="020B0604030504040204" pitchFamily="34" charset="-128"/>
                <a:ea typeface="Meiryo UI" panose="020B0604030504040204" pitchFamily="34" charset="-128"/>
              </a:rPr>
              <a:t>【</a:t>
            </a:r>
            <a:r>
              <a:rPr kumimoji="1" lang="ja-JP" altLang="en-US" sz="1200">
                <a:solidFill>
                  <a:schemeClr val="bg1"/>
                </a:solidFill>
                <a:latin typeface="Meiryo UI" panose="020B0604030504040204" pitchFamily="34" charset="-128"/>
                <a:ea typeface="Meiryo UI" panose="020B0604030504040204" pitchFamily="34" charset="-128"/>
              </a:rPr>
              <a:t>提案書</a:t>
            </a:r>
            <a:r>
              <a:rPr kumimoji="1" lang="en-US" altLang="ja-JP" sz="1200" dirty="0">
                <a:solidFill>
                  <a:schemeClr val="bg1"/>
                </a:solidFill>
                <a:latin typeface="Meiryo UI" panose="020B0604030504040204" pitchFamily="34" charset="-128"/>
                <a:ea typeface="Meiryo UI" panose="020B0604030504040204" pitchFamily="34" charset="-128"/>
              </a:rPr>
              <a:t>】</a:t>
            </a:r>
            <a:endParaRPr kumimoji="1" lang="ja-JP" altLang="en-US" sz="1200">
              <a:solidFill>
                <a:schemeClr val="bg1"/>
              </a:solidFill>
              <a:latin typeface="Meiryo UI" panose="020B0604030504040204" pitchFamily="34" charset="-128"/>
              <a:ea typeface="Meiryo UI" panose="020B0604030504040204" pitchFamily="34" charset="-128"/>
            </a:endParaRPr>
          </a:p>
        </p:txBody>
      </p:sp>
      <p:sp>
        <p:nvSpPr>
          <p:cNvPr id="52" name="テキスト ボックス 51">
            <a:extLst>
              <a:ext uri="{FF2B5EF4-FFF2-40B4-BE49-F238E27FC236}">
                <a16:creationId xmlns:a16="http://schemas.microsoft.com/office/drawing/2014/main" id="{666EFAC9-FA87-8F4E-97A7-2098EF99A221}"/>
              </a:ext>
            </a:extLst>
          </p:cNvPr>
          <p:cNvSpPr txBox="1"/>
          <p:nvPr/>
        </p:nvSpPr>
        <p:spPr>
          <a:xfrm>
            <a:off x="5932095" y="1422052"/>
            <a:ext cx="2917065" cy="2234972"/>
          </a:xfrm>
          <a:prstGeom prst="rect">
            <a:avLst/>
          </a:prstGeom>
          <a:noFill/>
        </p:spPr>
        <p:txBody>
          <a:bodyPr wrap="square" lIns="0" tIns="46800" rIns="0" spcCol="360000" rtlCol="0">
            <a:spAutoFit/>
          </a:bodyPr>
          <a:lstStyle/>
          <a:p>
            <a:pPr>
              <a:lnSpc>
                <a:spcPts val="2400"/>
              </a:lnSpc>
            </a:pPr>
            <a:r>
              <a:rPr lang="ja-JP" altLang="en-US" sz="1600" dirty="0"/>
              <a:t>脱プラスチックで地球環境にも優しい紙包装仕様の綿棒</a:t>
            </a:r>
            <a:r>
              <a:rPr lang="en-US" altLang="ja-JP" sz="1600" dirty="0"/>
              <a:t>5</a:t>
            </a:r>
            <a:r>
              <a:rPr lang="ja-JP" altLang="en-US" sz="1600" dirty="0"/>
              <a:t>本セットです。非常にコンパクトなサイズ感のため貰って困るものでもないし、イベントやキャンペーンのノベルティ用にもおすすめ。 </a:t>
            </a:r>
          </a:p>
        </p:txBody>
      </p:sp>
      <p:sp>
        <p:nvSpPr>
          <p:cNvPr id="51" name="円/楕円 50">
            <a:extLst>
              <a:ext uri="{FF2B5EF4-FFF2-40B4-BE49-F238E27FC236}">
                <a16:creationId xmlns:a16="http://schemas.microsoft.com/office/drawing/2014/main" id="{29EEA60A-1EDB-A44B-893A-3A7C8D5D51EA}"/>
              </a:ext>
            </a:extLst>
          </p:cNvPr>
          <p:cNvSpPr/>
          <p:nvPr/>
        </p:nvSpPr>
        <p:spPr>
          <a:xfrm>
            <a:off x="5035845" y="534447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テキスト ボックス 52">
            <a:extLst>
              <a:ext uri="{FF2B5EF4-FFF2-40B4-BE49-F238E27FC236}">
                <a16:creationId xmlns:a16="http://schemas.microsoft.com/office/drawing/2014/main" id="{55C042B5-BEB6-154E-9A0F-527D7515FFDC}"/>
              </a:ext>
            </a:extLst>
          </p:cNvPr>
          <p:cNvSpPr txBox="1"/>
          <p:nvPr/>
        </p:nvSpPr>
        <p:spPr>
          <a:xfrm>
            <a:off x="5035210" y="5569140"/>
            <a:ext cx="739603"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お見積</a:t>
            </a:r>
          </a:p>
        </p:txBody>
      </p:sp>
      <p:cxnSp>
        <p:nvCxnSpPr>
          <p:cNvPr id="55" name="直線コネクタ 54">
            <a:extLst>
              <a:ext uri="{FF2B5EF4-FFF2-40B4-BE49-F238E27FC236}">
                <a16:creationId xmlns:a16="http://schemas.microsoft.com/office/drawing/2014/main" id="{E3841400-EED2-C34D-BCDD-C3006CC8563F}"/>
              </a:ext>
            </a:extLst>
          </p:cNvPr>
          <p:cNvCxnSpPr>
            <a:cxnSpLocks/>
          </p:cNvCxnSpPr>
          <p:nvPr/>
        </p:nvCxnSpPr>
        <p:spPr>
          <a:xfrm>
            <a:off x="5880100" y="3785632"/>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grpSp>
        <p:nvGrpSpPr>
          <p:cNvPr id="58" name="グループ化 57">
            <a:extLst>
              <a:ext uri="{FF2B5EF4-FFF2-40B4-BE49-F238E27FC236}">
                <a16:creationId xmlns:a16="http://schemas.microsoft.com/office/drawing/2014/main" id="{C8880407-59E8-D744-B368-C4DF6A8E994D}"/>
              </a:ext>
            </a:extLst>
          </p:cNvPr>
          <p:cNvGrpSpPr/>
          <p:nvPr/>
        </p:nvGrpSpPr>
        <p:grpSpPr>
          <a:xfrm>
            <a:off x="5042402" y="3830871"/>
            <a:ext cx="739603" cy="739603"/>
            <a:chOff x="5042402" y="3087009"/>
            <a:chExt cx="739603" cy="739603"/>
          </a:xfrm>
        </p:grpSpPr>
        <p:sp>
          <p:nvSpPr>
            <p:cNvPr id="59" name="円/楕円 58">
              <a:extLst>
                <a:ext uri="{FF2B5EF4-FFF2-40B4-BE49-F238E27FC236}">
                  <a16:creationId xmlns:a16="http://schemas.microsoft.com/office/drawing/2014/main" id="{C67052A6-1156-D442-9D47-A2227E7B96FF}"/>
                </a:ext>
              </a:extLst>
            </p:cNvPr>
            <p:cNvSpPr/>
            <p:nvPr/>
          </p:nvSpPr>
          <p:spPr>
            <a:xfrm>
              <a:off x="5042402" y="308700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テキスト ボックス 59">
              <a:extLst>
                <a:ext uri="{FF2B5EF4-FFF2-40B4-BE49-F238E27FC236}">
                  <a16:creationId xmlns:a16="http://schemas.microsoft.com/office/drawing/2014/main" id="{C46DE592-F853-384F-90D2-3DA64C10996F}"/>
                </a:ext>
              </a:extLst>
            </p:cNvPr>
            <p:cNvSpPr txBox="1"/>
            <p:nvPr/>
          </p:nvSpPr>
          <p:spPr>
            <a:xfrm>
              <a:off x="5135150" y="3321734"/>
              <a:ext cx="569710"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納期</a:t>
              </a:r>
            </a:p>
          </p:txBody>
        </p:sp>
      </p:grpSp>
      <p:cxnSp>
        <p:nvCxnSpPr>
          <p:cNvPr id="61" name="直線コネクタ 60">
            <a:extLst>
              <a:ext uri="{FF2B5EF4-FFF2-40B4-BE49-F238E27FC236}">
                <a16:creationId xmlns:a16="http://schemas.microsoft.com/office/drawing/2014/main" id="{44FD12B9-01EA-6045-91B8-6A6C4B42426B}"/>
              </a:ext>
            </a:extLst>
          </p:cNvPr>
          <p:cNvCxnSpPr>
            <a:cxnSpLocks/>
          </p:cNvCxnSpPr>
          <p:nvPr/>
        </p:nvCxnSpPr>
        <p:spPr>
          <a:xfrm>
            <a:off x="5880100" y="4987421"/>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sp>
        <p:nvSpPr>
          <p:cNvPr id="62" name="テキスト ボックス 61">
            <a:extLst>
              <a:ext uri="{FF2B5EF4-FFF2-40B4-BE49-F238E27FC236}">
                <a16:creationId xmlns:a16="http://schemas.microsoft.com/office/drawing/2014/main" id="{43EEDBA3-5917-5749-A207-0D444DDE7256}"/>
              </a:ext>
            </a:extLst>
          </p:cNvPr>
          <p:cNvSpPr txBox="1"/>
          <p:nvPr/>
        </p:nvSpPr>
        <p:spPr>
          <a:xfrm>
            <a:off x="6071111" y="4206067"/>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納期スペース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63" name="テキスト ボックス 62">
            <a:extLst>
              <a:ext uri="{FF2B5EF4-FFF2-40B4-BE49-F238E27FC236}">
                <a16:creationId xmlns:a16="http://schemas.microsoft.com/office/drawing/2014/main" id="{7C84D0BA-2D0E-1A41-A9F4-073730B0C0B4}"/>
              </a:ext>
            </a:extLst>
          </p:cNvPr>
          <p:cNvSpPr txBox="1"/>
          <p:nvPr/>
        </p:nvSpPr>
        <p:spPr>
          <a:xfrm>
            <a:off x="6071111" y="5565834"/>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お見積りスペース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pic>
        <p:nvPicPr>
          <p:cNvPr id="5" name="図 4">
            <a:extLst>
              <a:ext uri="{FF2B5EF4-FFF2-40B4-BE49-F238E27FC236}">
                <a16:creationId xmlns:a16="http://schemas.microsoft.com/office/drawing/2014/main" id="{8C76FDA0-55D2-D71A-8DAE-6838C72DF1AC}"/>
              </a:ext>
            </a:extLst>
          </p:cNvPr>
          <p:cNvPicPr>
            <a:picLocks noChangeAspect="1"/>
          </p:cNvPicPr>
          <p:nvPr/>
        </p:nvPicPr>
        <p:blipFill>
          <a:blip r:embed="rId5"/>
          <a:stretch>
            <a:fillRect/>
          </a:stretch>
        </p:blipFill>
        <p:spPr>
          <a:xfrm>
            <a:off x="776311" y="1374878"/>
            <a:ext cx="3560089" cy="3560089"/>
          </a:xfrm>
          <a:prstGeom prst="rect">
            <a:avLst/>
          </a:prstGeom>
        </p:spPr>
      </p:pic>
    </p:spTree>
    <p:extLst>
      <p:ext uri="{BB962C8B-B14F-4D97-AF65-F5344CB8AC3E}">
        <p14:creationId xmlns:p14="http://schemas.microsoft.com/office/powerpoint/2010/main" val="362518844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2" name="図 71">
            <a:extLst>
              <a:ext uri="{FF2B5EF4-FFF2-40B4-BE49-F238E27FC236}">
                <a16:creationId xmlns:a16="http://schemas.microsoft.com/office/drawing/2014/main" id="{AB6F10ED-C870-C69A-5856-6A3032CDAD72}"/>
              </a:ext>
            </a:extLst>
          </p:cNvPr>
          <p:cNvPicPr>
            <a:picLocks noChangeAspect="1"/>
          </p:cNvPicPr>
          <p:nvPr/>
        </p:nvPicPr>
        <p:blipFill>
          <a:blip r:embed="rId3"/>
          <a:stretch>
            <a:fillRect/>
          </a:stretch>
        </p:blipFill>
        <p:spPr>
          <a:xfrm>
            <a:off x="5074259" y="4646846"/>
            <a:ext cx="719390" cy="792549"/>
          </a:xfrm>
          <a:prstGeom prst="rect">
            <a:avLst/>
          </a:prstGeom>
        </p:spPr>
      </p:pic>
      <p:pic>
        <p:nvPicPr>
          <p:cNvPr id="71" name="図 70">
            <a:extLst>
              <a:ext uri="{FF2B5EF4-FFF2-40B4-BE49-F238E27FC236}">
                <a16:creationId xmlns:a16="http://schemas.microsoft.com/office/drawing/2014/main" id="{4D22B16B-65FB-3558-A041-6DBBD059CB6F}"/>
              </a:ext>
            </a:extLst>
          </p:cNvPr>
          <p:cNvPicPr>
            <a:picLocks noChangeAspect="1"/>
          </p:cNvPicPr>
          <p:nvPr/>
        </p:nvPicPr>
        <p:blipFill>
          <a:blip r:embed="rId4"/>
          <a:stretch>
            <a:fillRect/>
          </a:stretch>
        </p:blipFill>
        <p:spPr>
          <a:xfrm>
            <a:off x="5082933" y="3118957"/>
            <a:ext cx="707197" cy="816935"/>
          </a:xfrm>
          <a:prstGeom prst="rect">
            <a:avLst/>
          </a:prstGeom>
        </p:spPr>
      </p:pic>
      <p:sp>
        <p:nvSpPr>
          <p:cNvPr id="3" name="テキスト ボックス 2">
            <a:extLst>
              <a:ext uri="{FF2B5EF4-FFF2-40B4-BE49-F238E27FC236}">
                <a16:creationId xmlns:a16="http://schemas.microsoft.com/office/drawing/2014/main" id="{4CA50E79-0AEB-4A45-90DE-1EBFEF4913AE}"/>
              </a:ext>
            </a:extLst>
          </p:cNvPr>
          <p:cNvSpPr txBox="1"/>
          <p:nvPr/>
        </p:nvSpPr>
        <p:spPr>
          <a:xfrm>
            <a:off x="1098699" y="596421"/>
            <a:ext cx="7750462" cy="400110"/>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スマートフォンクリーナー </a:t>
            </a:r>
            <a:r>
              <a:rPr lang="en-US" altLang="ja-JP" sz="2000" dirty="0">
                <a:solidFill>
                  <a:schemeClr val="bg1"/>
                </a:solidFill>
                <a:latin typeface="Meiryo UI" panose="020B0604030504040204" pitchFamily="34" charset="-128"/>
                <a:ea typeface="Meiryo UI" panose="020B0604030504040204" pitchFamily="34" charset="-128"/>
              </a:rPr>
              <a:t>5</a:t>
            </a:r>
            <a:r>
              <a:rPr lang="ja-JP" altLang="en-US" sz="2000" dirty="0">
                <a:solidFill>
                  <a:schemeClr val="bg1"/>
                </a:solidFill>
                <a:latin typeface="Meiryo UI" panose="020B0604030504040204" pitchFamily="34" charset="-128"/>
                <a:ea typeface="Meiryo UI" panose="020B0604030504040204" pitchFamily="34" charset="-128"/>
              </a:rPr>
              <a:t>枚</a:t>
            </a:r>
          </a:p>
        </p:txBody>
      </p:sp>
      <p:sp>
        <p:nvSpPr>
          <p:cNvPr id="54" name="テキスト ボックス 53">
            <a:extLst>
              <a:ext uri="{FF2B5EF4-FFF2-40B4-BE49-F238E27FC236}">
                <a16:creationId xmlns:a16="http://schemas.microsoft.com/office/drawing/2014/main" id="{DB95C43C-93E8-974D-BE0B-E4B52F6953E9}"/>
              </a:ext>
            </a:extLst>
          </p:cNvPr>
          <p:cNvSpPr txBox="1"/>
          <p:nvPr/>
        </p:nvSpPr>
        <p:spPr>
          <a:xfrm>
            <a:off x="485900" y="5252121"/>
            <a:ext cx="4140913" cy="648512"/>
          </a:xfrm>
          <a:prstGeom prst="rect">
            <a:avLst/>
          </a:prstGeom>
          <a:noFill/>
        </p:spPr>
        <p:txBody>
          <a:bodyPr wrap="square" lIns="90000" tIns="46800" rIns="0" bIns="46800" rtlCol="0">
            <a:spAutoFit/>
          </a:bodyPr>
          <a:lstStyle/>
          <a:p>
            <a:r>
              <a:rPr lang="ja-JP" altLang="en-US" sz="900" dirty="0">
                <a:latin typeface="Meiryo UI" panose="020B0604030504040204" pitchFamily="34" charset="-128"/>
                <a:ea typeface="Meiryo UI" panose="020B0604030504040204" pitchFamily="34" charset="-128"/>
              </a:rPr>
              <a:t>素材：不織布</a:t>
            </a:r>
          </a:p>
          <a:p>
            <a:r>
              <a:rPr lang="ja-JP" altLang="en-US" sz="900" dirty="0">
                <a:latin typeface="Meiryo UI" panose="020B0604030504040204" pitchFamily="34" charset="-128"/>
                <a:ea typeface="Meiryo UI" panose="020B0604030504040204" pitchFamily="34" charset="-128"/>
              </a:rPr>
              <a:t>サイズ：</a:t>
            </a:r>
            <a:r>
              <a:rPr lang="en-US" altLang="ja-JP" sz="900" dirty="0">
                <a:latin typeface="Meiryo UI" panose="020B0604030504040204" pitchFamily="34" charset="-128"/>
                <a:ea typeface="Meiryo UI" panose="020B0604030504040204" pitchFamily="34" charset="-128"/>
              </a:rPr>
              <a:t>70×95mm</a:t>
            </a:r>
          </a:p>
          <a:p>
            <a:r>
              <a:rPr lang="ja-JP" altLang="en-US" sz="900" dirty="0">
                <a:latin typeface="Meiryo UI" panose="020B0604030504040204" pitchFamily="34" charset="-128"/>
                <a:ea typeface="Meiryo UI" panose="020B0604030504040204" pitchFamily="34" charset="-128"/>
              </a:rPr>
              <a:t>包装：</a:t>
            </a:r>
            <a:r>
              <a:rPr lang="en-US" altLang="ja-JP" sz="900" dirty="0">
                <a:latin typeface="Meiryo UI" panose="020B0604030504040204" pitchFamily="34" charset="-128"/>
                <a:ea typeface="Meiryo UI" panose="020B0604030504040204" pitchFamily="34" charset="-128"/>
              </a:rPr>
              <a:t>PP</a:t>
            </a:r>
            <a:r>
              <a:rPr lang="ja-JP" altLang="en-US" sz="900" dirty="0">
                <a:latin typeface="Meiryo UI" panose="020B0604030504040204" pitchFamily="34" charset="-128"/>
                <a:ea typeface="Meiryo UI" panose="020B0604030504040204" pitchFamily="34" charset="-128"/>
              </a:rPr>
              <a:t>袋入り</a:t>
            </a:r>
          </a:p>
          <a:p>
            <a:r>
              <a:rPr lang="ja-JP" altLang="en-US" sz="900" dirty="0">
                <a:latin typeface="Meiryo UI" panose="020B0604030504040204" pitchFamily="34" charset="-128"/>
                <a:ea typeface="Meiryo UI" panose="020B0604030504040204" pitchFamily="34" charset="-128"/>
              </a:rPr>
              <a:t>備考：内容：</a:t>
            </a:r>
            <a:r>
              <a:rPr lang="en-US" altLang="ja-JP" sz="900" dirty="0">
                <a:latin typeface="Meiryo UI" panose="020B0604030504040204" pitchFamily="34" charset="-128"/>
                <a:ea typeface="Meiryo UI" panose="020B0604030504040204" pitchFamily="34" charset="-128"/>
              </a:rPr>
              <a:t>5</a:t>
            </a:r>
            <a:r>
              <a:rPr lang="ja-JP" altLang="en-US" sz="900" dirty="0">
                <a:latin typeface="Meiryo UI" panose="020B0604030504040204" pitchFamily="34" charset="-128"/>
                <a:ea typeface="Meiryo UI" panose="020B0604030504040204" pitchFamily="34" charset="-128"/>
              </a:rPr>
              <a:t>枚入り </a:t>
            </a:r>
          </a:p>
        </p:txBody>
      </p:sp>
      <p:sp>
        <p:nvSpPr>
          <p:cNvPr id="9" name="円/楕円 8">
            <a:extLst>
              <a:ext uri="{FF2B5EF4-FFF2-40B4-BE49-F238E27FC236}">
                <a16:creationId xmlns:a16="http://schemas.microsoft.com/office/drawing/2014/main" id="{5071E141-4680-1C45-8E9F-3E48DC46BD1C}"/>
              </a:ext>
            </a:extLst>
          </p:cNvPr>
          <p:cNvSpPr/>
          <p:nvPr/>
        </p:nvSpPr>
        <p:spPr>
          <a:xfrm>
            <a:off x="5035845" y="1268518"/>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4"/>
              </a:solidFill>
            </a:endParaRPr>
          </a:p>
        </p:txBody>
      </p:sp>
      <p:sp>
        <p:nvSpPr>
          <p:cNvPr id="43" name="テキスト ボックス 42">
            <a:extLst>
              <a:ext uri="{FF2B5EF4-FFF2-40B4-BE49-F238E27FC236}">
                <a16:creationId xmlns:a16="http://schemas.microsoft.com/office/drawing/2014/main" id="{C679F590-1798-F145-B307-DE0B7159F3E6}"/>
              </a:ext>
            </a:extLst>
          </p:cNvPr>
          <p:cNvSpPr txBox="1"/>
          <p:nvPr/>
        </p:nvSpPr>
        <p:spPr>
          <a:xfrm>
            <a:off x="5035210" y="1496155"/>
            <a:ext cx="739603" cy="323165"/>
          </a:xfrm>
          <a:prstGeom prst="rect">
            <a:avLst/>
          </a:prstGeom>
          <a:noFill/>
        </p:spPr>
        <p:txBody>
          <a:bodyPr wrap="square" rtlCol="0">
            <a:spAutoFit/>
          </a:bodyPr>
          <a:lstStyle/>
          <a:p>
            <a:pPr algn="ctr"/>
            <a:r>
              <a:rPr kumimoji="1" lang="ja-JP" altLang="en-US" sz="1500">
                <a:solidFill>
                  <a:schemeClr val="accent1">
                    <a:lumMod val="50000"/>
                  </a:schemeClr>
                </a:solidFill>
                <a:latin typeface="Meiryo UI" panose="020B0604030504040204" pitchFamily="34" charset="-128"/>
                <a:ea typeface="Meiryo UI" panose="020B0604030504040204" pitchFamily="34" charset="-128"/>
              </a:rPr>
              <a:t>特徴</a:t>
            </a:r>
          </a:p>
        </p:txBody>
      </p:sp>
      <p:cxnSp>
        <p:nvCxnSpPr>
          <p:cNvPr id="47" name="直線コネクタ 46">
            <a:extLst>
              <a:ext uri="{FF2B5EF4-FFF2-40B4-BE49-F238E27FC236}">
                <a16:creationId xmlns:a16="http://schemas.microsoft.com/office/drawing/2014/main" id="{06F736AD-50A3-9946-BE09-78B049790D86}"/>
              </a:ext>
            </a:extLst>
          </p:cNvPr>
          <p:cNvCxnSpPr>
            <a:cxnSpLocks/>
            <a:stCxn id="48" idx="3"/>
          </p:cNvCxnSpPr>
          <p:nvPr/>
        </p:nvCxnSpPr>
        <p:spPr>
          <a:xfrm>
            <a:off x="933347" y="5145172"/>
            <a:ext cx="3560089" cy="12701"/>
          </a:xfrm>
          <a:prstGeom prst="line">
            <a:avLst/>
          </a:prstGeom>
          <a:ln w="9525">
            <a:solidFill>
              <a:schemeClr val="bg2">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48" name="テキスト ボックス 47">
            <a:extLst>
              <a:ext uri="{FF2B5EF4-FFF2-40B4-BE49-F238E27FC236}">
                <a16:creationId xmlns:a16="http://schemas.microsoft.com/office/drawing/2014/main" id="{E2DC50B7-FC9D-9741-AB3D-886576F41BF6}"/>
              </a:ext>
            </a:extLst>
          </p:cNvPr>
          <p:cNvSpPr txBox="1"/>
          <p:nvPr/>
        </p:nvSpPr>
        <p:spPr>
          <a:xfrm>
            <a:off x="485901" y="5029756"/>
            <a:ext cx="447446" cy="230832"/>
          </a:xfrm>
          <a:prstGeom prst="rect">
            <a:avLst/>
          </a:prstGeom>
          <a:noFill/>
        </p:spPr>
        <p:txBody>
          <a:bodyPr wrap="square" rtlCol="0">
            <a:spAutoFit/>
          </a:bodyPr>
          <a:lstStyle/>
          <a:p>
            <a:r>
              <a:rPr lang="ja-JP" altLang="en-US" sz="900">
                <a:latin typeface="Meiryo UI" panose="020B0604030504040204" pitchFamily="34" charset="-128"/>
                <a:ea typeface="Meiryo UI" panose="020B0604030504040204" pitchFamily="34" charset="-128"/>
              </a:rPr>
              <a:t>仕様</a:t>
            </a:r>
          </a:p>
        </p:txBody>
      </p:sp>
      <p:sp>
        <p:nvSpPr>
          <p:cNvPr id="49" name="テキスト ボックス 48">
            <a:extLst>
              <a:ext uri="{FF2B5EF4-FFF2-40B4-BE49-F238E27FC236}">
                <a16:creationId xmlns:a16="http://schemas.microsoft.com/office/drawing/2014/main" id="{A01A4F1A-EF54-BF4E-99FC-739CD6DF617E}"/>
              </a:ext>
            </a:extLst>
          </p:cNvPr>
          <p:cNvSpPr txBox="1"/>
          <p:nvPr/>
        </p:nvSpPr>
        <p:spPr>
          <a:xfrm>
            <a:off x="296332" y="658339"/>
            <a:ext cx="855576" cy="276999"/>
          </a:xfrm>
          <a:prstGeom prst="rect">
            <a:avLst/>
          </a:prstGeom>
          <a:noFill/>
        </p:spPr>
        <p:txBody>
          <a:bodyPr wrap="square" rtlCol="0">
            <a:spAutoFit/>
          </a:bodyPr>
          <a:lstStyle/>
          <a:p>
            <a:pPr algn="ctr"/>
            <a:r>
              <a:rPr kumimoji="1" lang="en-US" altLang="ja-JP" sz="1200" dirty="0">
                <a:solidFill>
                  <a:schemeClr val="bg1"/>
                </a:solidFill>
                <a:latin typeface="Meiryo UI" panose="020B0604030504040204" pitchFamily="34" charset="-128"/>
                <a:ea typeface="Meiryo UI" panose="020B0604030504040204" pitchFamily="34" charset="-128"/>
              </a:rPr>
              <a:t>【</a:t>
            </a:r>
            <a:r>
              <a:rPr kumimoji="1" lang="ja-JP" altLang="en-US" sz="1200">
                <a:solidFill>
                  <a:schemeClr val="bg1"/>
                </a:solidFill>
                <a:latin typeface="Meiryo UI" panose="020B0604030504040204" pitchFamily="34" charset="-128"/>
                <a:ea typeface="Meiryo UI" panose="020B0604030504040204" pitchFamily="34" charset="-128"/>
              </a:rPr>
              <a:t>提案書</a:t>
            </a:r>
            <a:r>
              <a:rPr kumimoji="1" lang="en-US" altLang="ja-JP" sz="1200" dirty="0">
                <a:solidFill>
                  <a:schemeClr val="bg1"/>
                </a:solidFill>
                <a:latin typeface="Meiryo UI" panose="020B0604030504040204" pitchFamily="34" charset="-128"/>
                <a:ea typeface="Meiryo UI" panose="020B0604030504040204" pitchFamily="34" charset="-128"/>
              </a:rPr>
              <a:t>】</a:t>
            </a:r>
            <a:endParaRPr kumimoji="1" lang="ja-JP" altLang="en-US" sz="1200">
              <a:solidFill>
                <a:schemeClr val="bg1"/>
              </a:solidFill>
              <a:latin typeface="Meiryo UI" panose="020B0604030504040204" pitchFamily="34" charset="-128"/>
              <a:ea typeface="Meiryo UI" panose="020B0604030504040204" pitchFamily="34" charset="-128"/>
            </a:endParaRPr>
          </a:p>
        </p:txBody>
      </p:sp>
      <p:sp>
        <p:nvSpPr>
          <p:cNvPr id="52" name="テキスト ボックス 51">
            <a:extLst>
              <a:ext uri="{FF2B5EF4-FFF2-40B4-BE49-F238E27FC236}">
                <a16:creationId xmlns:a16="http://schemas.microsoft.com/office/drawing/2014/main" id="{666EFAC9-FA87-8F4E-97A7-2098EF99A221}"/>
              </a:ext>
            </a:extLst>
          </p:cNvPr>
          <p:cNvSpPr txBox="1"/>
          <p:nvPr/>
        </p:nvSpPr>
        <p:spPr>
          <a:xfrm>
            <a:off x="5932095" y="1422052"/>
            <a:ext cx="2917065" cy="1920142"/>
          </a:xfrm>
          <a:prstGeom prst="rect">
            <a:avLst/>
          </a:prstGeom>
          <a:noFill/>
        </p:spPr>
        <p:txBody>
          <a:bodyPr wrap="square" lIns="0" tIns="46800" rIns="0" spcCol="360000" rtlCol="0">
            <a:spAutoFit/>
          </a:bodyPr>
          <a:lstStyle/>
          <a:p>
            <a:pPr>
              <a:lnSpc>
                <a:spcPts val="2400"/>
              </a:lnSpc>
            </a:pPr>
            <a:r>
              <a:rPr lang="ja-JP" altLang="en-US" sz="1600" dirty="0"/>
              <a:t>スマートフォンの液晶がサッと拭くだけでピカピカになるスマートフォンクリーナー</a:t>
            </a:r>
            <a:r>
              <a:rPr lang="en-US" altLang="ja-JP" sz="1600" dirty="0"/>
              <a:t>5</a:t>
            </a:r>
            <a:r>
              <a:rPr lang="ja-JP" altLang="en-US" sz="1600" dirty="0"/>
              <a:t>枚入り。今やスマホは持っていない人などいないくらいの普及率のため販促用にもおすすめ。 </a:t>
            </a:r>
          </a:p>
        </p:txBody>
      </p:sp>
      <p:sp>
        <p:nvSpPr>
          <p:cNvPr id="51" name="円/楕円 50">
            <a:extLst>
              <a:ext uri="{FF2B5EF4-FFF2-40B4-BE49-F238E27FC236}">
                <a16:creationId xmlns:a16="http://schemas.microsoft.com/office/drawing/2014/main" id="{29EEA60A-1EDB-A44B-893A-3A7C8D5D51EA}"/>
              </a:ext>
            </a:extLst>
          </p:cNvPr>
          <p:cNvSpPr/>
          <p:nvPr/>
        </p:nvSpPr>
        <p:spPr>
          <a:xfrm>
            <a:off x="5035845" y="534447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テキスト ボックス 52">
            <a:extLst>
              <a:ext uri="{FF2B5EF4-FFF2-40B4-BE49-F238E27FC236}">
                <a16:creationId xmlns:a16="http://schemas.microsoft.com/office/drawing/2014/main" id="{55C042B5-BEB6-154E-9A0F-527D7515FFDC}"/>
              </a:ext>
            </a:extLst>
          </p:cNvPr>
          <p:cNvSpPr txBox="1"/>
          <p:nvPr/>
        </p:nvSpPr>
        <p:spPr>
          <a:xfrm>
            <a:off x="5035210" y="5569140"/>
            <a:ext cx="739603"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お見積</a:t>
            </a:r>
          </a:p>
        </p:txBody>
      </p:sp>
      <p:cxnSp>
        <p:nvCxnSpPr>
          <p:cNvPr id="55" name="直線コネクタ 54">
            <a:extLst>
              <a:ext uri="{FF2B5EF4-FFF2-40B4-BE49-F238E27FC236}">
                <a16:creationId xmlns:a16="http://schemas.microsoft.com/office/drawing/2014/main" id="{E3841400-EED2-C34D-BCDD-C3006CC8563F}"/>
              </a:ext>
            </a:extLst>
          </p:cNvPr>
          <p:cNvCxnSpPr>
            <a:cxnSpLocks/>
          </p:cNvCxnSpPr>
          <p:nvPr/>
        </p:nvCxnSpPr>
        <p:spPr>
          <a:xfrm>
            <a:off x="5880100" y="3785632"/>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grpSp>
        <p:nvGrpSpPr>
          <p:cNvPr id="58" name="グループ化 57">
            <a:extLst>
              <a:ext uri="{FF2B5EF4-FFF2-40B4-BE49-F238E27FC236}">
                <a16:creationId xmlns:a16="http://schemas.microsoft.com/office/drawing/2014/main" id="{C8880407-59E8-D744-B368-C4DF6A8E994D}"/>
              </a:ext>
            </a:extLst>
          </p:cNvPr>
          <p:cNvGrpSpPr/>
          <p:nvPr/>
        </p:nvGrpSpPr>
        <p:grpSpPr>
          <a:xfrm>
            <a:off x="5042402" y="3830871"/>
            <a:ext cx="739603" cy="739603"/>
            <a:chOff x="5042402" y="3087009"/>
            <a:chExt cx="739603" cy="739603"/>
          </a:xfrm>
        </p:grpSpPr>
        <p:sp>
          <p:nvSpPr>
            <p:cNvPr id="59" name="円/楕円 58">
              <a:extLst>
                <a:ext uri="{FF2B5EF4-FFF2-40B4-BE49-F238E27FC236}">
                  <a16:creationId xmlns:a16="http://schemas.microsoft.com/office/drawing/2014/main" id="{C67052A6-1156-D442-9D47-A2227E7B96FF}"/>
                </a:ext>
              </a:extLst>
            </p:cNvPr>
            <p:cNvSpPr/>
            <p:nvPr/>
          </p:nvSpPr>
          <p:spPr>
            <a:xfrm>
              <a:off x="5042402" y="308700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テキスト ボックス 59">
              <a:extLst>
                <a:ext uri="{FF2B5EF4-FFF2-40B4-BE49-F238E27FC236}">
                  <a16:creationId xmlns:a16="http://schemas.microsoft.com/office/drawing/2014/main" id="{C46DE592-F853-384F-90D2-3DA64C10996F}"/>
                </a:ext>
              </a:extLst>
            </p:cNvPr>
            <p:cNvSpPr txBox="1"/>
            <p:nvPr/>
          </p:nvSpPr>
          <p:spPr>
            <a:xfrm>
              <a:off x="5135150" y="3321734"/>
              <a:ext cx="569710"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納期</a:t>
              </a:r>
            </a:p>
          </p:txBody>
        </p:sp>
      </p:grpSp>
      <p:cxnSp>
        <p:nvCxnSpPr>
          <p:cNvPr id="61" name="直線コネクタ 60">
            <a:extLst>
              <a:ext uri="{FF2B5EF4-FFF2-40B4-BE49-F238E27FC236}">
                <a16:creationId xmlns:a16="http://schemas.microsoft.com/office/drawing/2014/main" id="{44FD12B9-01EA-6045-91B8-6A6C4B42426B}"/>
              </a:ext>
            </a:extLst>
          </p:cNvPr>
          <p:cNvCxnSpPr>
            <a:cxnSpLocks/>
          </p:cNvCxnSpPr>
          <p:nvPr/>
        </p:nvCxnSpPr>
        <p:spPr>
          <a:xfrm>
            <a:off x="5880100" y="4987421"/>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sp>
        <p:nvSpPr>
          <p:cNvPr id="62" name="テキスト ボックス 61">
            <a:extLst>
              <a:ext uri="{FF2B5EF4-FFF2-40B4-BE49-F238E27FC236}">
                <a16:creationId xmlns:a16="http://schemas.microsoft.com/office/drawing/2014/main" id="{43EEDBA3-5917-5749-A207-0D444DDE7256}"/>
              </a:ext>
            </a:extLst>
          </p:cNvPr>
          <p:cNvSpPr txBox="1"/>
          <p:nvPr/>
        </p:nvSpPr>
        <p:spPr>
          <a:xfrm>
            <a:off x="6071111" y="4206067"/>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納期スペース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63" name="テキスト ボックス 62">
            <a:extLst>
              <a:ext uri="{FF2B5EF4-FFF2-40B4-BE49-F238E27FC236}">
                <a16:creationId xmlns:a16="http://schemas.microsoft.com/office/drawing/2014/main" id="{7C84D0BA-2D0E-1A41-A9F4-073730B0C0B4}"/>
              </a:ext>
            </a:extLst>
          </p:cNvPr>
          <p:cNvSpPr txBox="1"/>
          <p:nvPr/>
        </p:nvSpPr>
        <p:spPr>
          <a:xfrm>
            <a:off x="6071111" y="5565834"/>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お見積りスペース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pic>
        <p:nvPicPr>
          <p:cNvPr id="4" name="図 3">
            <a:extLst>
              <a:ext uri="{FF2B5EF4-FFF2-40B4-BE49-F238E27FC236}">
                <a16:creationId xmlns:a16="http://schemas.microsoft.com/office/drawing/2014/main" id="{FB3E9F1A-4661-263E-5DD4-B3BD0BC3443E}"/>
              </a:ext>
            </a:extLst>
          </p:cNvPr>
          <p:cNvPicPr>
            <a:picLocks noChangeAspect="1"/>
          </p:cNvPicPr>
          <p:nvPr/>
        </p:nvPicPr>
        <p:blipFill>
          <a:blip r:embed="rId5"/>
          <a:stretch>
            <a:fillRect/>
          </a:stretch>
        </p:blipFill>
        <p:spPr>
          <a:xfrm>
            <a:off x="709624" y="1435321"/>
            <a:ext cx="3500187" cy="3500187"/>
          </a:xfrm>
          <a:prstGeom prst="rect">
            <a:avLst/>
          </a:prstGeom>
        </p:spPr>
      </p:pic>
    </p:spTree>
    <p:extLst>
      <p:ext uri="{BB962C8B-B14F-4D97-AF65-F5344CB8AC3E}">
        <p14:creationId xmlns:p14="http://schemas.microsoft.com/office/powerpoint/2010/main" val="48205879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927CB9EF-4E63-C348-91C2-B4EE6CED9AEC}"/>
              </a:ext>
            </a:extLst>
          </p:cNvPr>
          <p:cNvPicPr>
            <a:picLocks noChangeAspect="1"/>
          </p:cNvPicPr>
          <p:nvPr/>
        </p:nvPicPr>
        <p:blipFill>
          <a:blip r:embed="rId3"/>
          <a:stretch>
            <a:fillRect/>
          </a:stretch>
        </p:blipFill>
        <p:spPr>
          <a:xfrm>
            <a:off x="5100223" y="4667627"/>
            <a:ext cx="722044" cy="795472"/>
          </a:xfrm>
          <a:prstGeom prst="rect">
            <a:avLst/>
          </a:prstGeom>
        </p:spPr>
      </p:pic>
      <p:pic>
        <p:nvPicPr>
          <p:cNvPr id="8" name="図 7">
            <a:extLst>
              <a:ext uri="{FF2B5EF4-FFF2-40B4-BE49-F238E27FC236}">
                <a16:creationId xmlns:a16="http://schemas.microsoft.com/office/drawing/2014/main" id="{14C963AD-CFA1-094F-903A-A75F17FBB6F3}"/>
              </a:ext>
            </a:extLst>
          </p:cNvPr>
          <p:cNvPicPr>
            <a:picLocks noChangeAspect="1"/>
          </p:cNvPicPr>
          <p:nvPr/>
        </p:nvPicPr>
        <p:blipFill>
          <a:blip r:embed="rId4"/>
          <a:stretch>
            <a:fillRect/>
          </a:stretch>
        </p:blipFill>
        <p:spPr>
          <a:xfrm>
            <a:off x="5096907" y="3119079"/>
            <a:ext cx="704222" cy="815944"/>
          </a:xfrm>
          <a:prstGeom prst="rect">
            <a:avLst/>
          </a:prstGeom>
        </p:spPr>
      </p:pic>
      <p:sp>
        <p:nvSpPr>
          <p:cNvPr id="3" name="テキスト ボックス 2">
            <a:extLst>
              <a:ext uri="{FF2B5EF4-FFF2-40B4-BE49-F238E27FC236}">
                <a16:creationId xmlns:a16="http://schemas.microsoft.com/office/drawing/2014/main" id="{4CA50E79-0AEB-4A45-90DE-1EBFEF4913AE}"/>
              </a:ext>
            </a:extLst>
          </p:cNvPr>
          <p:cNvSpPr txBox="1"/>
          <p:nvPr/>
        </p:nvSpPr>
        <p:spPr>
          <a:xfrm>
            <a:off x="1098699" y="596421"/>
            <a:ext cx="7750462" cy="400110"/>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タッチペン付</a:t>
            </a:r>
            <a:r>
              <a:rPr lang="en-US" altLang="ja-JP" sz="2000" dirty="0">
                <a:solidFill>
                  <a:schemeClr val="bg1"/>
                </a:solidFill>
                <a:latin typeface="Meiryo UI" panose="020B0604030504040204" pitchFamily="34" charset="-128"/>
                <a:ea typeface="Meiryo UI" panose="020B0604030504040204" pitchFamily="34" charset="-128"/>
              </a:rPr>
              <a:t>3</a:t>
            </a:r>
            <a:r>
              <a:rPr lang="ja-JP" altLang="en-US" sz="2000" dirty="0">
                <a:solidFill>
                  <a:schemeClr val="bg1"/>
                </a:solidFill>
                <a:latin typeface="Meiryo UI" panose="020B0604030504040204" pitchFamily="34" charset="-128"/>
                <a:ea typeface="Meiryo UI" panose="020B0604030504040204" pitchFamily="34" charset="-128"/>
              </a:rPr>
              <a:t>色</a:t>
            </a:r>
            <a:r>
              <a:rPr lang="en-US" altLang="ja-JP" sz="2000" dirty="0">
                <a:solidFill>
                  <a:schemeClr val="bg1"/>
                </a:solidFill>
                <a:latin typeface="Meiryo UI" panose="020B0604030504040204" pitchFamily="34" charset="-128"/>
                <a:ea typeface="Meiryo UI" panose="020B0604030504040204" pitchFamily="34" charset="-128"/>
              </a:rPr>
              <a:t>+1</a:t>
            </a:r>
            <a:r>
              <a:rPr lang="ja-JP" altLang="en-US" sz="2000" dirty="0">
                <a:solidFill>
                  <a:schemeClr val="bg1"/>
                </a:solidFill>
                <a:latin typeface="Meiryo UI" panose="020B0604030504040204" pitchFamily="34" charset="-128"/>
                <a:ea typeface="Meiryo UI" panose="020B0604030504040204" pitchFamily="34" charset="-128"/>
              </a:rPr>
              <a:t>色スリムペン</a:t>
            </a:r>
            <a:r>
              <a:rPr lang="en-US" altLang="ja-JP" sz="2000" dirty="0">
                <a:solidFill>
                  <a:schemeClr val="bg1"/>
                </a:solidFill>
                <a:latin typeface="Meiryo UI" panose="020B0604030504040204" pitchFamily="34" charset="-128"/>
                <a:ea typeface="Meiryo UI" panose="020B0604030504040204" pitchFamily="34" charset="-128"/>
              </a:rPr>
              <a:t>(</a:t>
            </a:r>
            <a:r>
              <a:rPr lang="ja-JP" altLang="en-US" sz="2000" dirty="0">
                <a:solidFill>
                  <a:schemeClr val="bg1"/>
                </a:solidFill>
                <a:latin typeface="Meiryo UI" panose="020B0604030504040204" pitchFamily="34" charset="-128"/>
                <a:ea typeface="Meiryo UI" panose="020B0604030504040204" pitchFamily="34" charset="-128"/>
              </a:rPr>
              <a:t>再生</a:t>
            </a:r>
            <a:r>
              <a:rPr lang="en-US" altLang="ja-JP" sz="2000" dirty="0">
                <a:solidFill>
                  <a:schemeClr val="bg1"/>
                </a:solidFill>
                <a:latin typeface="Meiryo UI" panose="020B0604030504040204" pitchFamily="34" charset="-128"/>
                <a:ea typeface="Meiryo UI" panose="020B0604030504040204" pitchFamily="34" charset="-128"/>
              </a:rPr>
              <a:t>ABS) </a:t>
            </a:r>
            <a:endParaRPr lang="ja-JP" altLang="en-US" sz="2000" dirty="0">
              <a:solidFill>
                <a:schemeClr val="bg1"/>
              </a:solidFill>
              <a:latin typeface="Meiryo UI" panose="020B0604030504040204" pitchFamily="34" charset="-128"/>
              <a:ea typeface="Meiryo UI" panose="020B0604030504040204" pitchFamily="34" charset="-128"/>
            </a:endParaRPr>
          </a:p>
        </p:txBody>
      </p:sp>
      <p:sp>
        <p:nvSpPr>
          <p:cNvPr id="54" name="テキスト ボックス 53">
            <a:extLst>
              <a:ext uri="{FF2B5EF4-FFF2-40B4-BE49-F238E27FC236}">
                <a16:creationId xmlns:a16="http://schemas.microsoft.com/office/drawing/2014/main" id="{DB95C43C-93E8-974D-BE0B-E4B52F6953E9}"/>
              </a:ext>
            </a:extLst>
          </p:cNvPr>
          <p:cNvSpPr txBox="1"/>
          <p:nvPr/>
        </p:nvSpPr>
        <p:spPr>
          <a:xfrm>
            <a:off x="485900" y="5252121"/>
            <a:ext cx="4140913" cy="925511"/>
          </a:xfrm>
          <a:prstGeom prst="rect">
            <a:avLst/>
          </a:prstGeom>
          <a:noFill/>
        </p:spPr>
        <p:txBody>
          <a:bodyPr wrap="square" lIns="90000" tIns="46800" rIns="0" bIns="46800" rtlCol="0">
            <a:spAutoFit/>
          </a:bodyPr>
          <a:lstStyle/>
          <a:p>
            <a:r>
              <a:rPr lang="ja-JP" altLang="en-US" sz="900" dirty="0">
                <a:latin typeface="Meiryo UI" panose="020B0604030504040204" pitchFamily="34" charset="-128"/>
                <a:ea typeface="Meiryo UI" panose="020B0604030504040204" pitchFamily="34" charset="-128"/>
              </a:rPr>
              <a:t>カラー展開：全</a:t>
            </a:r>
            <a:r>
              <a:rPr lang="en-US" altLang="ja-JP" sz="900" dirty="0">
                <a:latin typeface="Meiryo UI" panose="020B0604030504040204" pitchFamily="34" charset="-128"/>
                <a:ea typeface="Meiryo UI" panose="020B0604030504040204" pitchFamily="34" charset="-128"/>
              </a:rPr>
              <a:t>5</a:t>
            </a:r>
            <a:r>
              <a:rPr lang="ja-JP" altLang="en-US" sz="900" dirty="0">
                <a:latin typeface="Meiryo UI" panose="020B0604030504040204" pitchFamily="34" charset="-128"/>
                <a:ea typeface="Meiryo UI" panose="020B0604030504040204" pitchFamily="34" charset="-128"/>
              </a:rPr>
              <a:t>色</a:t>
            </a:r>
          </a:p>
          <a:p>
            <a:r>
              <a:rPr lang="ja-JP" altLang="en-US" sz="900" dirty="0">
                <a:latin typeface="Meiryo UI" panose="020B0604030504040204" pitchFamily="34" charset="-128"/>
                <a:ea typeface="Meiryo UI" panose="020B0604030504040204" pitchFamily="34" charset="-128"/>
              </a:rPr>
              <a:t>素材：</a:t>
            </a:r>
            <a:r>
              <a:rPr lang="en-US" altLang="ja-JP" sz="900" dirty="0">
                <a:latin typeface="Meiryo UI" panose="020B0604030504040204" pitchFamily="34" charset="-128"/>
                <a:ea typeface="Meiryo UI" panose="020B0604030504040204" pitchFamily="34" charset="-128"/>
              </a:rPr>
              <a:t>ABS</a:t>
            </a:r>
            <a:r>
              <a:rPr lang="ja-JP" altLang="en-US" sz="900" dirty="0">
                <a:latin typeface="Meiryo UI" panose="020B0604030504040204" pitchFamily="34" charset="-128"/>
                <a:ea typeface="Meiryo UI" panose="020B0604030504040204" pitchFamily="34" charset="-128"/>
              </a:rPr>
              <a:t>、シリコーンゴム 他</a:t>
            </a:r>
          </a:p>
          <a:p>
            <a:r>
              <a:rPr lang="ja-JP" altLang="en-US" sz="900" dirty="0">
                <a:latin typeface="Meiryo UI" panose="020B0604030504040204" pitchFamily="34" charset="-128"/>
                <a:ea typeface="Meiryo UI" panose="020B0604030504040204" pitchFamily="34" charset="-128"/>
              </a:rPr>
              <a:t>サイズ：</a:t>
            </a:r>
            <a:r>
              <a:rPr lang="en-US" altLang="ja-JP" sz="900" dirty="0">
                <a:latin typeface="Meiryo UI" panose="020B0604030504040204" pitchFamily="34" charset="-128"/>
                <a:ea typeface="Meiryo UI" panose="020B0604030504040204" pitchFamily="34" charset="-128"/>
              </a:rPr>
              <a:t>145(mm)</a:t>
            </a:r>
          </a:p>
          <a:p>
            <a:r>
              <a:rPr lang="ja-JP" altLang="en-US" sz="900" dirty="0">
                <a:latin typeface="Meiryo UI" panose="020B0604030504040204" pitchFamily="34" charset="-128"/>
                <a:ea typeface="Meiryo UI" panose="020B0604030504040204" pitchFamily="34" charset="-128"/>
              </a:rPr>
              <a:t>包装：</a:t>
            </a:r>
            <a:r>
              <a:rPr lang="en-US" altLang="ja-JP" sz="900" dirty="0">
                <a:latin typeface="Meiryo UI" panose="020B0604030504040204" pitchFamily="34" charset="-128"/>
                <a:ea typeface="Meiryo UI" panose="020B0604030504040204" pitchFamily="34" charset="-128"/>
              </a:rPr>
              <a:t>OPP</a:t>
            </a:r>
            <a:r>
              <a:rPr lang="ja-JP" altLang="en-US" sz="900" dirty="0">
                <a:latin typeface="Meiryo UI" panose="020B0604030504040204" pitchFamily="34" charset="-128"/>
                <a:ea typeface="Meiryo UI" panose="020B0604030504040204" pitchFamily="34" charset="-128"/>
              </a:rPr>
              <a:t>袋</a:t>
            </a:r>
          </a:p>
          <a:p>
            <a:r>
              <a:rPr lang="ja-JP" altLang="en-US" sz="900" dirty="0">
                <a:latin typeface="Meiryo UI" panose="020B0604030504040204" pitchFamily="34" charset="-128"/>
                <a:ea typeface="Meiryo UI" panose="020B0604030504040204" pitchFamily="34" charset="-128"/>
              </a:rPr>
              <a:t>備考：対応機器</a:t>
            </a:r>
            <a:r>
              <a:rPr lang="en-US" altLang="ja-JP" sz="900" dirty="0">
                <a:latin typeface="Meiryo UI" panose="020B0604030504040204" pitchFamily="34" charset="-128"/>
                <a:ea typeface="Meiryo UI" panose="020B0604030504040204" pitchFamily="34" charset="-128"/>
              </a:rPr>
              <a:t>/</a:t>
            </a:r>
            <a:r>
              <a:rPr lang="ja-JP" altLang="en-US" sz="900" dirty="0">
                <a:latin typeface="Meiryo UI" panose="020B0604030504040204" pitchFamily="34" charset="-128"/>
                <a:ea typeface="Meiryo UI" panose="020B0604030504040204" pitchFamily="34" charset="-128"/>
              </a:rPr>
              <a:t>スマートフォン、タブレット</a:t>
            </a:r>
            <a:r>
              <a:rPr lang="en-US" altLang="ja-JP" sz="900" dirty="0">
                <a:latin typeface="Meiryo UI" panose="020B0604030504040204" pitchFamily="34" charset="-128"/>
                <a:ea typeface="Meiryo UI" panose="020B0604030504040204" pitchFamily="34" charset="-128"/>
              </a:rPr>
              <a:t>PC</a:t>
            </a:r>
            <a:r>
              <a:rPr lang="ja-JP" altLang="en-US" sz="900" dirty="0">
                <a:latin typeface="Meiryo UI" panose="020B0604030504040204" pitchFamily="34" charset="-128"/>
                <a:ea typeface="Meiryo UI" panose="020B0604030504040204" pitchFamily="34" charset="-128"/>
              </a:rPr>
              <a:t>など、ペン先の種類</a:t>
            </a:r>
            <a:r>
              <a:rPr lang="en-US" altLang="ja-JP" sz="900" dirty="0">
                <a:latin typeface="Meiryo UI" panose="020B0604030504040204" pitchFamily="34" charset="-128"/>
                <a:ea typeface="Meiryo UI" panose="020B0604030504040204" pitchFamily="34" charset="-128"/>
              </a:rPr>
              <a:t>(</a:t>
            </a:r>
            <a:r>
              <a:rPr lang="ja-JP" altLang="en-US" sz="900" dirty="0">
                <a:latin typeface="Meiryo UI" panose="020B0604030504040204" pitchFamily="34" charset="-128"/>
                <a:ea typeface="Meiryo UI" panose="020B0604030504040204" pitchFamily="34" charset="-128"/>
              </a:rPr>
              <a:t>レッド</a:t>
            </a:r>
            <a:r>
              <a:rPr lang="en-US" altLang="ja-JP" sz="900" dirty="0">
                <a:latin typeface="Meiryo UI" panose="020B0604030504040204" pitchFamily="34" charset="-128"/>
                <a:ea typeface="Meiryo UI" panose="020B0604030504040204" pitchFamily="34" charset="-128"/>
              </a:rPr>
              <a:t>0.7mm</a:t>
            </a:r>
            <a:r>
              <a:rPr lang="ja-JP" altLang="en-US" sz="900" dirty="0">
                <a:latin typeface="Meiryo UI" panose="020B0604030504040204" pitchFamily="34" charset="-128"/>
                <a:ea typeface="Meiryo UI" panose="020B0604030504040204" pitchFamily="34" charset="-128"/>
              </a:rPr>
              <a:t>、ブルー</a:t>
            </a:r>
            <a:r>
              <a:rPr lang="en-US" altLang="ja-JP" sz="900" dirty="0">
                <a:latin typeface="Meiryo UI" panose="020B0604030504040204" pitchFamily="34" charset="-128"/>
                <a:ea typeface="Meiryo UI" panose="020B0604030504040204" pitchFamily="34" charset="-128"/>
              </a:rPr>
              <a:t>0.7mm</a:t>
            </a:r>
            <a:r>
              <a:rPr lang="ja-JP" altLang="en-US" sz="900" dirty="0">
                <a:latin typeface="Meiryo UI" panose="020B0604030504040204" pitchFamily="34" charset="-128"/>
                <a:ea typeface="Meiryo UI" panose="020B0604030504040204" pitchFamily="34" charset="-128"/>
              </a:rPr>
              <a:t>、ブラック</a:t>
            </a:r>
            <a:r>
              <a:rPr lang="en-US" altLang="ja-JP" sz="900" dirty="0">
                <a:latin typeface="Meiryo UI" panose="020B0604030504040204" pitchFamily="34" charset="-128"/>
                <a:ea typeface="Meiryo UI" panose="020B0604030504040204" pitchFamily="34" charset="-128"/>
              </a:rPr>
              <a:t>0.7mm</a:t>
            </a:r>
            <a:r>
              <a:rPr lang="ja-JP" altLang="en-US" sz="900" dirty="0">
                <a:latin typeface="Meiryo UI" panose="020B0604030504040204" pitchFamily="34" charset="-128"/>
                <a:ea typeface="Meiryo UI" panose="020B0604030504040204" pitchFamily="34" charset="-128"/>
              </a:rPr>
              <a:t>、ブラック</a:t>
            </a:r>
            <a:r>
              <a:rPr lang="en-US" altLang="ja-JP" sz="900" dirty="0">
                <a:latin typeface="Meiryo UI" panose="020B0604030504040204" pitchFamily="34" charset="-128"/>
                <a:ea typeface="Meiryo UI" panose="020B0604030504040204" pitchFamily="34" charset="-128"/>
              </a:rPr>
              <a:t>1.0mm) </a:t>
            </a:r>
            <a:endParaRPr lang="ja-JP" altLang="en-US" sz="900" dirty="0">
              <a:latin typeface="Meiryo UI" panose="020B0604030504040204" pitchFamily="34" charset="-128"/>
              <a:ea typeface="Meiryo UI" panose="020B0604030504040204" pitchFamily="34" charset="-128"/>
            </a:endParaRPr>
          </a:p>
        </p:txBody>
      </p:sp>
      <p:sp>
        <p:nvSpPr>
          <p:cNvPr id="4" name="テキスト ボックス 3">
            <a:extLst>
              <a:ext uri="{FF2B5EF4-FFF2-40B4-BE49-F238E27FC236}">
                <a16:creationId xmlns:a16="http://schemas.microsoft.com/office/drawing/2014/main" id="{131A1040-38AB-0647-BD57-A8AE861D20F5}"/>
              </a:ext>
            </a:extLst>
          </p:cNvPr>
          <p:cNvSpPr txBox="1"/>
          <p:nvPr/>
        </p:nvSpPr>
        <p:spPr>
          <a:xfrm>
            <a:off x="8151628" y="4033284"/>
            <a:ext cx="184731" cy="369332"/>
          </a:xfrm>
          <a:prstGeom prst="rect">
            <a:avLst/>
          </a:prstGeom>
          <a:noFill/>
        </p:spPr>
        <p:txBody>
          <a:bodyPr wrap="none" rtlCol="0">
            <a:spAutoFit/>
          </a:bodyPr>
          <a:lstStyle/>
          <a:p>
            <a:endParaRPr kumimoji="1" lang="ja-JP" altLang="en-US"/>
          </a:p>
        </p:txBody>
      </p:sp>
      <p:sp>
        <p:nvSpPr>
          <p:cNvPr id="7" name="テキスト ボックス 6">
            <a:extLst>
              <a:ext uri="{FF2B5EF4-FFF2-40B4-BE49-F238E27FC236}">
                <a16:creationId xmlns:a16="http://schemas.microsoft.com/office/drawing/2014/main" id="{6E0DEE68-B29B-4E44-B075-EC371AE600A8}"/>
              </a:ext>
            </a:extLst>
          </p:cNvPr>
          <p:cNvSpPr txBox="1"/>
          <p:nvPr/>
        </p:nvSpPr>
        <p:spPr>
          <a:xfrm>
            <a:off x="9838660" y="3926958"/>
            <a:ext cx="184731" cy="369332"/>
          </a:xfrm>
          <a:prstGeom prst="rect">
            <a:avLst/>
          </a:prstGeom>
          <a:noFill/>
        </p:spPr>
        <p:txBody>
          <a:bodyPr wrap="none" rtlCol="0">
            <a:spAutoFit/>
          </a:bodyPr>
          <a:lstStyle/>
          <a:p>
            <a:endParaRPr kumimoji="1" lang="ja-JP" altLang="en-US"/>
          </a:p>
        </p:txBody>
      </p:sp>
      <p:sp>
        <p:nvSpPr>
          <p:cNvPr id="9" name="円/楕円 8">
            <a:extLst>
              <a:ext uri="{FF2B5EF4-FFF2-40B4-BE49-F238E27FC236}">
                <a16:creationId xmlns:a16="http://schemas.microsoft.com/office/drawing/2014/main" id="{5071E141-4680-1C45-8E9F-3E48DC46BD1C}"/>
              </a:ext>
            </a:extLst>
          </p:cNvPr>
          <p:cNvSpPr/>
          <p:nvPr/>
        </p:nvSpPr>
        <p:spPr>
          <a:xfrm>
            <a:off x="5035845" y="1268518"/>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4"/>
              </a:solidFill>
            </a:endParaRPr>
          </a:p>
        </p:txBody>
      </p:sp>
      <p:sp>
        <p:nvSpPr>
          <p:cNvPr id="43" name="テキスト ボックス 42">
            <a:extLst>
              <a:ext uri="{FF2B5EF4-FFF2-40B4-BE49-F238E27FC236}">
                <a16:creationId xmlns:a16="http://schemas.microsoft.com/office/drawing/2014/main" id="{C679F590-1798-F145-B307-DE0B7159F3E6}"/>
              </a:ext>
            </a:extLst>
          </p:cNvPr>
          <p:cNvSpPr txBox="1"/>
          <p:nvPr/>
        </p:nvSpPr>
        <p:spPr>
          <a:xfrm>
            <a:off x="5035210" y="1496155"/>
            <a:ext cx="739603" cy="323165"/>
          </a:xfrm>
          <a:prstGeom prst="rect">
            <a:avLst/>
          </a:prstGeom>
          <a:noFill/>
        </p:spPr>
        <p:txBody>
          <a:bodyPr wrap="square" rtlCol="0">
            <a:spAutoFit/>
          </a:bodyPr>
          <a:lstStyle/>
          <a:p>
            <a:pPr algn="ctr"/>
            <a:r>
              <a:rPr kumimoji="1" lang="ja-JP" altLang="en-US" sz="1500">
                <a:solidFill>
                  <a:schemeClr val="accent1">
                    <a:lumMod val="50000"/>
                  </a:schemeClr>
                </a:solidFill>
                <a:latin typeface="Meiryo UI" panose="020B0604030504040204" pitchFamily="34" charset="-128"/>
                <a:ea typeface="Meiryo UI" panose="020B0604030504040204" pitchFamily="34" charset="-128"/>
              </a:rPr>
              <a:t>特徴</a:t>
            </a:r>
          </a:p>
        </p:txBody>
      </p:sp>
      <p:sp>
        <p:nvSpPr>
          <p:cNvPr id="6" name="テキスト ボックス 5">
            <a:extLst>
              <a:ext uri="{FF2B5EF4-FFF2-40B4-BE49-F238E27FC236}">
                <a16:creationId xmlns:a16="http://schemas.microsoft.com/office/drawing/2014/main" id="{5949CA04-F994-CB41-A9F7-DB00BFD8F160}"/>
              </a:ext>
            </a:extLst>
          </p:cNvPr>
          <p:cNvSpPr txBox="1"/>
          <p:nvPr/>
        </p:nvSpPr>
        <p:spPr>
          <a:xfrm>
            <a:off x="9540949" y="3466214"/>
            <a:ext cx="184731" cy="369332"/>
          </a:xfrm>
          <a:prstGeom prst="rect">
            <a:avLst/>
          </a:prstGeom>
          <a:noFill/>
        </p:spPr>
        <p:txBody>
          <a:bodyPr wrap="none" rtlCol="0">
            <a:spAutoFit/>
          </a:bodyPr>
          <a:lstStyle/>
          <a:p>
            <a:endParaRPr kumimoji="1" lang="ja-JP" altLang="en-US"/>
          </a:p>
        </p:txBody>
      </p:sp>
      <p:sp>
        <p:nvSpPr>
          <p:cNvPr id="14" name="テキスト ボックス 13">
            <a:extLst>
              <a:ext uri="{FF2B5EF4-FFF2-40B4-BE49-F238E27FC236}">
                <a16:creationId xmlns:a16="http://schemas.microsoft.com/office/drawing/2014/main" id="{B93A13B1-A79F-5A48-AF90-DCA933A6F93C}"/>
              </a:ext>
            </a:extLst>
          </p:cNvPr>
          <p:cNvSpPr txBox="1"/>
          <p:nvPr/>
        </p:nvSpPr>
        <p:spPr>
          <a:xfrm>
            <a:off x="10086753" y="2473842"/>
            <a:ext cx="184731" cy="369332"/>
          </a:xfrm>
          <a:prstGeom prst="rect">
            <a:avLst/>
          </a:prstGeom>
          <a:noFill/>
        </p:spPr>
        <p:txBody>
          <a:bodyPr wrap="none" rtlCol="0">
            <a:spAutoFit/>
          </a:bodyPr>
          <a:lstStyle/>
          <a:p>
            <a:endParaRPr kumimoji="1" lang="ja-JP" altLang="en-US"/>
          </a:p>
        </p:txBody>
      </p:sp>
      <p:sp>
        <p:nvSpPr>
          <p:cNvPr id="15" name="テキスト ボックス 14">
            <a:extLst>
              <a:ext uri="{FF2B5EF4-FFF2-40B4-BE49-F238E27FC236}">
                <a16:creationId xmlns:a16="http://schemas.microsoft.com/office/drawing/2014/main" id="{81947353-CE6B-5941-A69E-F8C69B4B7F8E}"/>
              </a:ext>
            </a:extLst>
          </p:cNvPr>
          <p:cNvSpPr txBox="1"/>
          <p:nvPr/>
        </p:nvSpPr>
        <p:spPr>
          <a:xfrm>
            <a:off x="-674557" y="1041816"/>
            <a:ext cx="184731" cy="369332"/>
          </a:xfrm>
          <a:prstGeom prst="rect">
            <a:avLst/>
          </a:prstGeom>
          <a:noFill/>
        </p:spPr>
        <p:txBody>
          <a:bodyPr wrap="none" rtlCol="0">
            <a:spAutoFit/>
          </a:bodyPr>
          <a:lstStyle/>
          <a:p>
            <a:endParaRPr kumimoji="1" lang="ja-JP" altLang="en-US"/>
          </a:p>
        </p:txBody>
      </p:sp>
      <p:sp>
        <p:nvSpPr>
          <p:cNvPr id="29" name="テキスト ボックス 28">
            <a:extLst>
              <a:ext uri="{FF2B5EF4-FFF2-40B4-BE49-F238E27FC236}">
                <a16:creationId xmlns:a16="http://schemas.microsoft.com/office/drawing/2014/main" id="{A694227E-35A0-BC45-B4B3-10C0BE19C792}"/>
              </a:ext>
            </a:extLst>
          </p:cNvPr>
          <p:cNvSpPr txBox="1"/>
          <p:nvPr/>
        </p:nvSpPr>
        <p:spPr>
          <a:xfrm>
            <a:off x="6223000" y="3441700"/>
            <a:ext cx="184731" cy="369332"/>
          </a:xfrm>
          <a:prstGeom prst="rect">
            <a:avLst/>
          </a:prstGeom>
          <a:noFill/>
        </p:spPr>
        <p:txBody>
          <a:bodyPr wrap="none" rtlCol="0">
            <a:spAutoFit/>
          </a:bodyPr>
          <a:lstStyle/>
          <a:p>
            <a:endParaRPr kumimoji="1" lang="ja-JP" altLang="en-US"/>
          </a:p>
        </p:txBody>
      </p:sp>
      <p:sp>
        <p:nvSpPr>
          <p:cNvPr id="30" name="テキスト ボックス 29">
            <a:extLst>
              <a:ext uri="{FF2B5EF4-FFF2-40B4-BE49-F238E27FC236}">
                <a16:creationId xmlns:a16="http://schemas.microsoft.com/office/drawing/2014/main" id="{168EF753-87BF-FA49-B3C8-FFADD62EDFAB}"/>
              </a:ext>
            </a:extLst>
          </p:cNvPr>
          <p:cNvSpPr txBox="1"/>
          <p:nvPr/>
        </p:nvSpPr>
        <p:spPr>
          <a:xfrm>
            <a:off x="5949950" y="3416300"/>
            <a:ext cx="184731" cy="369332"/>
          </a:xfrm>
          <a:prstGeom prst="rect">
            <a:avLst/>
          </a:prstGeom>
          <a:noFill/>
        </p:spPr>
        <p:txBody>
          <a:bodyPr wrap="none" rtlCol="0">
            <a:spAutoFit/>
          </a:bodyPr>
          <a:lstStyle/>
          <a:p>
            <a:endParaRPr kumimoji="1" lang="ja-JP" altLang="en-US"/>
          </a:p>
        </p:txBody>
      </p:sp>
      <p:sp>
        <p:nvSpPr>
          <p:cNvPr id="10" name="テキスト ボックス 9">
            <a:extLst>
              <a:ext uri="{FF2B5EF4-FFF2-40B4-BE49-F238E27FC236}">
                <a16:creationId xmlns:a16="http://schemas.microsoft.com/office/drawing/2014/main" id="{7324E41E-3866-E048-AA35-05280DE458D9}"/>
              </a:ext>
            </a:extLst>
          </p:cNvPr>
          <p:cNvSpPr txBox="1"/>
          <p:nvPr/>
        </p:nvSpPr>
        <p:spPr>
          <a:xfrm>
            <a:off x="9525000" y="3158067"/>
            <a:ext cx="184731" cy="369332"/>
          </a:xfrm>
          <a:prstGeom prst="rect">
            <a:avLst/>
          </a:prstGeom>
          <a:noFill/>
        </p:spPr>
        <p:txBody>
          <a:bodyPr wrap="none" rtlCol="0">
            <a:spAutoFit/>
          </a:bodyPr>
          <a:lstStyle/>
          <a:p>
            <a:endParaRPr kumimoji="1" lang="ja-JP" altLang="en-US"/>
          </a:p>
        </p:txBody>
      </p:sp>
      <p:sp>
        <p:nvSpPr>
          <p:cNvPr id="17" name="テキスト ボックス 16">
            <a:extLst>
              <a:ext uri="{FF2B5EF4-FFF2-40B4-BE49-F238E27FC236}">
                <a16:creationId xmlns:a16="http://schemas.microsoft.com/office/drawing/2014/main" id="{588061B6-B227-F945-9FD3-54E55A954891}"/>
              </a:ext>
            </a:extLst>
          </p:cNvPr>
          <p:cNvSpPr txBox="1"/>
          <p:nvPr/>
        </p:nvSpPr>
        <p:spPr>
          <a:xfrm>
            <a:off x="8390467" y="7332133"/>
            <a:ext cx="184731" cy="369332"/>
          </a:xfrm>
          <a:prstGeom prst="rect">
            <a:avLst/>
          </a:prstGeom>
          <a:noFill/>
        </p:spPr>
        <p:txBody>
          <a:bodyPr wrap="none" rtlCol="0">
            <a:spAutoFit/>
          </a:bodyPr>
          <a:lstStyle/>
          <a:p>
            <a:endParaRPr kumimoji="1" lang="ja-JP" altLang="en-US"/>
          </a:p>
        </p:txBody>
      </p:sp>
      <p:sp>
        <p:nvSpPr>
          <p:cNvPr id="18" name="テキスト ボックス 17">
            <a:extLst>
              <a:ext uri="{FF2B5EF4-FFF2-40B4-BE49-F238E27FC236}">
                <a16:creationId xmlns:a16="http://schemas.microsoft.com/office/drawing/2014/main" id="{B7B904E5-64B7-744A-9CEE-65B9899ED486}"/>
              </a:ext>
            </a:extLst>
          </p:cNvPr>
          <p:cNvSpPr txBox="1"/>
          <p:nvPr/>
        </p:nvSpPr>
        <p:spPr>
          <a:xfrm>
            <a:off x="8017933" y="-736600"/>
            <a:ext cx="184731" cy="369332"/>
          </a:xfrm>
          <a:prstGeom prst="rect">
            <a:avLst/>
          </a:prstGeom>
          <a:noFill/>
        </p:spPr>
        <p:txBody>
          <a:bodyPr wrap="none" rtlCol="0">
            <a:spAutoFit/>
          </a:bodyPr>
          <a:lstStyle/>
          <a:p>
            <a:endParaRPr kumimoji="1" lang="ja-JP" altLang="en-US"/>
          </a:p>
        </p:txBody>
      </p:sp>
      <p:cxnSp>
        <p:nvCxnSpPr>
          <p:cNvPr id="47" name="直線コネクタ 46">
            <a:extLst>
              <a:ext uri="{FF2B5EF4-FFF2-40B4-BE49-F238E27FC236}">
                <a16:creationId xmlns:a16="http://schemas.microsoft.com/office/drawing/2014/main" id="{06F736AD-50A3-9946-BE09-78B049790D86}"/>
              </a:ext>
            </a:extLst>
          </p:cNvPr>
          <p:cNvCxnSpPr>
            <a:cxnSpLocks/>
            <a:stCxn id="48" idx="3"/>
          </p:cNvCxnSpPr>
          <p:nvPr/>
        </p:nvCxnSpPr>
        <p:spPr>
          <a:xfrm>
            <a:off x="933347" y="5145172"/>
            <a:ext cx="3560089" cy="12701"/>
          </a:xfrm>
          <a:prstGeom prst="line">
            <a:avLst/>
          </a:prstGeom>
          <a:ln w="9525">
            <a:solidFill>
              <a:schemeClr val="bg2">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48" name="テキスト ボックス 47">
            <a:extLst>
              <a:ext uri="{FF2B5EF4-FFF2-40B4-BE49-F238E27FC236}">
                <a16:creationId xmlns:a16="http://schemas.microsoft.com/office/drawing/2014/main" id="{E2DC50B7-FC9D-9741-AB3D-886576F41BF6}"/>
              </a:ext>
            </a:extLst>
          </p:cNvPr>
          <p:cNvSpPr txBox="1"/>
          <p:nvPr/>
        </p:nvSpPr>
        <p:spPr>
          <a:xfrm>
            <a:off x="485901" y="5029756"/>
            <a:ext cx="447446" cy="230832"/>
          </a:xfrm>
          <a:prstGeom prst="rect">
            <a:avLst/>
          </a:prstGeom>
          <a:noFill/>
        </p:spPr>
        <p:txBody>
          <a:bodyPr wrap="square" rtlCol="0">
            <a:spAutoFit/>
          </a:bodyPr>
          <a:lstStyle/>
          <a:p>
            <a:r>
              <a:rPr lang="ja-JP" altLang="en-US" sz="900">
                <a:latin typeface="Meiryo UI" panose="020B0604030504040204" pitchFamily="34" charset="-128"/>
                <a:ea typeface="Meiryo UI" panose="020B0604030504040204" pitchFamily="34" charset="-128"/>
              </a:rPr>
              <a:t>仕様</a:t>
            </a:r>
          </a:p>
        </p:txBody>
      </p:sp>
      <p:sp>
        <p:nvSpPr>
          <p:cNvPr id="49" name="テキスト ボックス 48">
            <a:extLst>
              <a:ext uri="{FF2B5EF4-FFF2-40B4-BE49-F238E27FC236}">
                <a16:creationId xmlns:a16="http://schemas.microsoft.com/office/drawing/2014/main" id="{A01A4F1A-EF54-BF4E-99FC-739CD6DF617E}"/>
              </a:ext>
            </a:extLst>
          </p:cNvPr>
          <p:cNvSpPr txBox="1"/>
          <p:nvPr/>
        </p:nvSpPr>
        <p:spPr>
          <a:xfrm>
            <a:off x="296332" y="658339"/>
            <a:ext cx="855576" cy="276999"/>
          </a:xfrm>
          <a:prstGeom prst="rect">
            <a:avLst/>
          </a:prstGeom>
          <a:noFill/>
        </p:spPr>
        <p:txBody>
          <a:bodyPr wrap="square" rtlCol="0">
            <a:spAutoFit/>
          </a:bodyPr>
          <a:lstStyle/>
          <a:p>
            <a:pPr algn="ctr"/>
            <a:r>
              <a:rPr kumimoji="1" lang="en-US" altLang="ja-JP" sz="1200" dirty="0">
                <a:solidFill>
                  <a:schemeClr val="bg1"/>
                </a:solidFill>
                <a:latin typeface="Meiryo UI" panose="020B0604030504040204" pitchFamily="34" charset="-128"/>
                <a:ea typeface="Meiryo UI" panose="020B0604030504040204" pitchFamily="34" charset="-128"/>
              </a:rPr>
              <a:t>【</a:t>
            </a:r>
            <a:r>
              <a:rPr kumimoji="1" lang="ja-JP" altLang="en-US" sz="1200">
                <a:solidFill>
                  <a:schemeClr val="bg1"/>
                </a:solidFill>
                <a:latin typeface="Meiryo UI" panose="020B0604030504040204" pitchFamily="34" charset="-128"/>
                <a:ea typeface="Meiryo UI" panose="020B0604030504040204" pitchFamily="34" charset="-128"/>
              </a:rPr>
              <a:t>提案書</a:t>
            </a:r>
            <a:r>
              <a:rPr kumimoji="1" lang="en-US" altLang="ja-JP" sz="1200" dirty="0">
                <a:solidFill>
                  <a:schemeClr val="bg1"/>
                </a:solidFill>
                <a:latin typeface="Meiryo UI" panose="020B0604030504040204" pitchFamily="34" charset="-128"/>
                <a:ea typeface="Meiryo UI" panose="020B0604030504040204" pitchFamily="34" charset="-128"/>
              </a:rPr>
              <a:t>】</a:t>
            </a:r>
            <a:endParaRPr kumimoji="1" lang="ja-JP" altLang="en-US" sz="1200">
              <a:solidFill>
                <a:schemeClr val="bg1"/>
              </a:solidFill>
              <a:latin typeface="Meiryo UI" panose="020B0604030504040204" pitchFamily="34" charset="-128"/>
              <a:ea typeface="Meiryo UI" panose="020B0604030504040204" pitchFamily="34" charset="-128"/>
            </a:endParaRPr>
          </a:p>
        </p:txBody>
      </p:sp>
      <p:sp>
        <p:nvSpPr>
          <p:cNvPr id="52" name="テキスト ボックス 51">
            <a:extLst>
              <a:ext uri="{FF2B5EF4-FFF2-40B4-BE49-F238E27FC236}">
                <a16:creationId xmlns:a16="http://schemas.microsoft.com/office/drawing/2014/main" id="{666EFAC9-FA87-8F4E-97A7-2098EF99A221}"/>
              </a:ext>
            </a:extLst>
          </p:cNvPr>
          <p:cNvSpPr txBox="1"/>
          <p:nvPr/>
        </p:nvSpPr>
        <p:spPr>
          <a:xfrm>
            <a:off x="5932095" y="1422052"/>
            <a:ext cx="2917065" cy="1917193"/>
          </a:xfrm>
          <a:prstGeom prst="rect">
            <a:avLst/>
          </a:prstGeom>
          <a:noFill/>
        </p:spPr>
        <p:txBody>
          <a:bodyPr wrap="square" lIns="0" tIns="46800" rIns="0" spcCol="360000" rtlCol="0">
            <a:spAutoFit/>
          </a:bodyPr>
          <a:lstStyle/>
          <a:p>
            <a:pPr algn="just">
              <a:lnSpc>
                <a:spcPts val="2400"/>
              </a:lnSpc>
            </a:pPr>
            <a:r>
              <a:rPr lang="en-US" altLang="ja-JP" sz="1600" dirty="0"/>
              <a:t>3</a:t>
            </a:r>
            <a:r>
              <a:rPr lang="ja-JP" altLang="en-US" sz="1600" dirty="0"/>
              <a:t>色（黒</a:t>
            </a:r>
            <a:r>
              <a:rPr lang="en-US" altLang="ja-JP" sz="1600" dirty="0"/>
              <a:t>2</a:t>
            </a:r>
            <a:r>
              <a:rPr lang="ja-JP" altLang="en-US" sz="1600" dirty="0"/>
              <a:t>本）</a:t>
            </a:r>
            <a:r>
              <a:rPr lang="en-US" altLang="ja-JP" sz="1600" dirty="0"/>
              <a:t>+</a:t>
            </a:r>
            <a:r>
              <a:rPr lang="ja-JP" altLang="en-US" sz="1600" dirty="0"/>
              <a:t>タッチペンで日常使いにも非常に便利なスリムペンです。再生</a:t>
            </a:r>
            <a:r>
              <a:rPr lang="en-US" altLang="ja-JP" sz="1600" dirty="0"/>
              <a:t>ABS</a:t>
            </a:r>
            <a:r>
              <a:rPr lang="ja-JP" altLang="en-US" sz="1600" dirty="0"/>
              <a:t>素材を使用し作られているため環境に優しいアイテムである点も◎！全</a:t>
            </a:r>
            <a:r>
              <a:rPr lang="en-US" altLang="ja-JP" sz="1600" dirty="0"/>
              <a:t>5</a:t>
            </a:r>
            <a:r>
              <a:rPr lang="ja-JP" altLang="en-US" sz="1600" dirty="0"/>
              <a:t>色展開から選択可能です。 </a:t>
            </a:r>
            <a:endParaRPr lang="en-US" altLang="ja-JP" sz="1600" dirty="0">
              <a:latin typeface="Meiryo UI" panose="020B0604030504040204" pitchFamily="34" charset="-128"/>
              <a:ea typeface="Meiryo UI" panose="020B0604030504040204" pitchFamily="34" charset="-128"/>
            </a:endParaRPr>
          </a:p>
        </p:txBody>
      </p:sp>
      <p:sp>
        <p:nvSpPr>
          <p:cNvPr id="51" name="円/楕円 50">
            <a:extLst>
              <a:ext uri="{FF2B5EF4-FFF2-40B4-BE49-F238E27FC236}">
                <a16:creationId xmlns:a16="http://schemas.microsoft.com/office/drawing/2014/main" id="{29EEA60A-1EDB-A44B-893A-3A7C8D5D51EA}"/>
              </a:ext>
            </a:extLst>
          </p:cNvPr>
          <p:cNvSpPr/>
          <p:nvPr/>
        </p:nvSpPr>
        <p:spPr>
          <a:xfrm>
            <a:off x="5035845" y="534447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テキスト ボックス 52">
            <a:extLst>
              <a:ext uri="{FF2B5EF4-FFF2-40B4-BE49-F238E27FC236}">
                <a16:creationId xmlns:a16="http://schemas.microsoft.com/office/drawing/2014/main" id="{55C042B5-BEB6-154E-9A0F-527D7515FFDC}"/>
              </a:ext>
            </a:extLst>
          </p:cNvPr>
          <p:cNvSpPr txBox="1"/>
          <p:nvPr/>
        </p:nvSpPr>
        <p:spPr>
          <a:xfrm>
            <a:off x="5035210" y="5569140"/>
            <a:ext cx="739603"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お見積</a:t>
            </a:r>
          </a:p>
        </p:txBody>
      </p:sp>
      <p:cxnSp>
        <p:nvCxnSpPr>
          <p:cNvPr id="55" name="直線コネクタ 54">
            <a:extLst>
              <a:ext uri="{FF2B5EF4-FFF2-40B4-BE49-F238E27FC236}">
                <a16:creationId xmlns:a16="http://schemas.microsoft.com/office/drawing/2014/main" id="{E3841400-EED2-C34D-BCDD-C3006CC8563F}"/>
              </a:ext>
            </a:extLst>
          </p:cNvPr>
          <p:cNvCxnSpPr>
            <a:cxnSpLocks/>
          </p:cNvCxnSpPr>
          <p:nvPr/>
        </p:nvCxnSpPr>
        <p:spPr>
          <a:xfrm>
            <a:off x="5880100" y="3785632"/>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grpSp>
        <p:nvGrpSpPr>
          <p:cNvPr id="58" name="グループ化 57">
            <a:extLst>
              <a:ext uri="{FF2B5EF4-FFF2-40B4-BE49-F238E27FC236}">
                <a16:creationId xmlns:a16="http://schemas.microsoft.com/office/drawing/2014/main" id="{C8880407-59E8-D744-B368-C4DF6A8E994D}"/>
              </a:ext>
            </a:extLst>
          </p:cNvPr>
          <p:cNvGrpSpPr/>
          <p:nvPr/>
        </p:nvGrpSpPr>
        <p:grpSpPr>
          <a:xfrm>
            <a:off x="5042402" y="3830871"/>
            <a:ext cx="739603" cy="739603"/>
            <a:chOff x="5042402" y="3087009"/>
            <a:chExt cx="739603" cy="739603"/>
          </a:xfrm>
        </p:grpSpPr>
        <p:sp>
          <p:nvSpPr>
            <p:cNvPr id="59" name="円/楕円 58">
              <a:extLst>
                <a:ext uri="{FF2B5EF4-FFF2-40B4-BE49-F238E27FC236}">
                  <a16:creationId xmlns:a16="http://schemas.microsoft.com/office/drawing/2014/main" id="{C67052A6-1156-D442-9D47-A2227E7B96FF}"/>
                </a:ext>
              </a:extLst>
            </p:cNvPr>
            <p:cNvSpPr/>
            <p:nvPr/>
          </p:nvSpPr>
          <p:spPr>
            <a:xfrm>
              <a:off x="5042402" y="308700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テキスト ボックス 59">
              <a:extLst>
                <a:ext uri="{FF2B5EF4-FFF2-40B4-BE49-F238E27FC236}">
                  <a16:creationId xmlns:a16="http://schemas.microsoft.com/office/drawing/2014/main" id="{C46DE592-F853-384F-90D2-3DA64C10996F}"/>
                </a:ext>
              </a:extLst>
            </p:cNvPr>
            <p:cNvSpPr txBox="1"/>
            <p:nvPr/>
          </p:nvSpPr>
          <p:spPr>
            <a:xfrm>
              <a:off x="5135150" y="3321734"/>
              <a:ext cx="569710"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納期</a:t>
              </a:r>
            </a:p>
          </p:txBody>
        </p:sp>
      </p:grpSp>
      <p:cxnSp>
        <p:nvCxnSpPr>
          <p:cNvPr id="61" name="直線コネクタ 60">
            <a:extLst>
              <a:ext uri="{FF2B5EF4-FFF2-40B4-BE49-F238E27FC236}">
                <a16:creationId xmlns:a16="http://schemas.microsoft.com/office/drawing/2014/main" id="{44FD12B9-01EA-6045-91B8-6A6C4B42426B}"/>
              </a:ext>
            </a:extLst>
          </p:cNvPr>
          <p:cNvCxnSpPr>
            <a:cxnSpLocks/>
          </p:cNvCxnSpPr>
          <p:nvPr/>
        </p:nvCxnSpPr>
        <p:spPr>
          <a:xfrm>
            <a:off x="5880100" y="4987421"/>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sp>
        <p:nvSpPr>
          <p:cNvPr id="62" name="テキスト ボックス 61">
            <a:extLst>
              <a:ext uri="{FF2B5EF4-FFF2-40B4-BE49-F238E27FC236}">
                <a16:creationId xmlns:a16="http://schemas.microsoft.com/office/drawing/2014/main" id="{43EEDBA3-5917-5749-A207-0D444DDE7256}"/>
              </a:ext>
            </a:extLst>
          </p:cNvPr>
          <p:cNvSpPr txBox="1"/>
          <p:nvPr/>
        </p:nvSpPr>
        <p:spPr>
          <a:xfrm>
            <a:off x="6071111" y="4206067"/>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納期スペース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63" name="テキスト ボックス 62">
            <a:extLst>
              <a:ext uri="{FF2B5EF4-FFF2-40B4-BE49-F238E27FC236}">
                <a16:creationId xmlns:a16="http://schemas.microsoft.com/office/drawing/2014/main" id="{7C84D0BA-2D0E-1A41-A9F4-073730B0C0B4}"/>
              </a:ext>
            </a:extLst>
          </p:cNvPr>
          <p:cNvSpPr txBox="1"/>
          <p:nvPr/>
        </p:nvSpPr>
        <p:spPr>
          <a:xfrm>
            <a:off x="6071111" y="5565834"/>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お見積りスペース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2" name="テキスト ボックス 1">
            <a:extLst>
              <a:ext uri="{FF2B5EF4-FFF2-40B4-BE49-F238E27FC236}">
                <a16:creationId xmlns:a16="http://schemas.microsoft.com/office/drawing/2014/main" id="{8E281DBF-8DD7-8944-B461-C25086974C88}"/>
              </a:ext>
            </a:extLst>
          </p:cNvPr>
          <p:cNvSpPr txBox="1"/>
          <p:nvPr/>
        </p:nvSpPr>
        <p:spPr>
          <a:xfrm>
            <a:off x="8007178" y="-148281"/>
            <a:ext cx="184731" cy="369332"/>
          </a:xfrm>
          <a:prstGeom prst="rect">
            <a:avLst/>
          </a:prstGeom>
          <a:noFill/>
        </p:spPr>
        <p:txBody>
          <a:bodyPr wrap="none" rtlCol="0">
            <a:spAutoFit/>
          </a:bodyPr>
          <a:lstStyle/>
          <a:p>
            <a:endParaRPr kumimoji="1" lang="ja-JP" altLang="en-US"/>
          </a:p>
        </p:txBody>
      </p:sp>
      <p:pic>
        <p:nvPicPr>
          <p:cNvPr id="64" name="図 63">
            <a:extLst>
              <a:ext uri="{FF2B5EF4-FFF2-40B4-BE49-F238E27FC236}">
                <a16:creationId xmlns:a16="http://schemas.microsoft.com/office/drawing/2014/main" id="{44C17790-D5AE-346F-A5C5-EF7C0A414F3E}"/>
              </a:ext>
            </a:extLst>
          </p:cNvPr>
          <p:cNvPicPr>
            <a:picLocks noChangeAspect="1"/>
          </p:cNvPicPr>
          <p:nvPr/>
        </p:nvPicPr>
        <p:blipFill>
          <a:blip r:embed="rId5"/>
          <a:stretch>
            <a:fillRect/>
          </a:stretch>
        </p:blipFill>
        <p:spPr>
          <a:xfrm>
            <a:off x="718164" y="1456278"/>
            <a:ext cx="3556148" cy="3556148"/>
          </a:xfrm>
          <a:prstGeom prst="rect">
            <a:avLst/>
          </a:prstGeom>
        </p:spPr>
      </p:pic>
    </p:spTree>
    <p:extLst>
      <p:ext uri="{BB962C8B-B14F-4D97-AF65-F5344CB8AC3E}">
        <p14:creationId xmlns:p14="http://schemas.microsoft.com/office/powerpoint/2010/main" val="428620204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927CB9EF-4E63-C348-91C2-B4EE6CED9AEC}"/>
              </a:ext>
            </a:extLst>
          </p:cNvPr>
          <p:cNvPicPr>
            <a:picLocks noChangeAspect="1"/>
          </p:cNvPicPr>
          <p:nvPr/>
        </p:nvPicPr>
        <p:blipFill>
          <a:blip r:embed="rId3"/>
          <a:stretch>
            <a:fillRect/>
          </a:stretch>
        </p:blipFill>
        <p:spPr>
          <a:xfrm>
            <a:off x="5100223" y="4667627"/>
            <a:ext cx="722044" cy="795472"/>
          </a:xfrm>
          <a:prstGeom prst="rect">
            <a:avLst/>
          </a:prstGeom>
        </p:spPr>
      </p:pic>
      <p:pic>
        <p:nvPicPr>
          <p:cNvPr id="8" name="図 7">
            <a:extLst>
              <a:ext uri="{FF2B5EF4-FFF2-40B4-BE49-F238E27FC236}">
                <a16:creationId xmlns:a16="http://schemas.microsoft.com/office/drawing/2014/main" id="{14C963AD-CFA1-094F-903A-A75F17FBB6F3}"/>
              </a:ext>
            </a:extLst>
          </p:cNvPr>
          <p:cNvPicPr>
            <a:picLocks noChangeAspect="1"/>
          </p:cNvPicPr>
          <p:nvPr/>
        </p:nvPicPr>
        <p:blipFill>
          <a:blip r:embed="rId4"/>
          <a:stretch>
            <a:fillRect/>
          </a:stretch>
        </p:blipFill>
        <p:spPr>
          <a:xfrm>
            <a:off x="5096907" y="3119079"/>
            <a:ext cx="704222" cy="815944"/>
          </a:xfrm>
          <a:prstGeom prst="rect">
            <a:avLst/>
          </a:prstGeom>
        </p:spPr>
      </p:pic>
      <p:sp>
        <p:nvSpPr>
          <p:cNvPr id="54" name="テキスト ボックス 53">
            <a:extLst>
              <a:ext uri="{FF2B5EF4-FFF2-40B4-BE49-F238E27FC236}">
                <a16:creationId xmlns:a16="http://schemas.microsoft.com/office/drawing/2014/main" id="{DB95C43C-93E8-974D-BE0B-E4B52F6953E9}"/>
              </a:ext>
            </a:extLst>
          </p:cNvPr>
          <p:cNvSpPr txBox="1"/>
          <p:nvPr/>
        </p:nvSpPr>
        <p:spPr>
          <a:xfrm>
            <a:off x="485900" y="5252121"/>
            <a:ext cx="4140913" cy="648512"/>
          </a:xfrm>
          <a:prstGeom prst="rect">
            <a:avLst/>
          </a:prstGeom>
          <a:noFill/>
        </p:spPr>
        <p:txBody>
          <a:bodyPr wrap="square" lIns="90000" tIns="46800" rIns="0" bIns="46800" rtlCol="0">
            <a:spAutoFit/>
          </a:bodyPr>
          <a:lstStyle/>
          <a:p>
            <a:r>
              <a:rPr lang="ja-JP" altLang="en-US" sz="900" dirty="0">
                <a:latin typeface="Meiryo UI" panose="020B0604030504040204" pitchFamily="34" charset="-128"/>
                <a:ea typeface="Meiryo UI" panose="020B0604030504040204" pitchFamily="34" charset="-128"/>
              </a:rPr>
              <a:t>素</a:t>
            </a:r>
            <a:r>
              <a:rPr lang="en-US" altLang="ja-JP" sz="900" dirty="0">
                <a:latin typeface="Meiryo UI" panose="020B0604030504040204" pitchFamily="34" charset="-128"/>
                <a:ea typeface="Meiryo UI" panose="020B0604030504040204" pitchFamily="34" charset="-128"/>
              </a:rPr>
              <a:t>   </a:t>
            </a:r>
            <a:r>
              <a:rPr lang="ja-JP" altLang="en-US" sz="900" dirty="0">
                <a:latin typeface="Meiryo UI" panose="020B0604030504040204" pitchFamily="34" charset="-128"/>
                <a:ea typeface="Meiryo UI" panose="020B0604030504040204" pitchFamily="34" charset="-128"/>
              </a:rPr>
              <a:t>材：</a:t>
            </a:r>
            <a:r>
              <a:rPr lang="en-US" altLang="ja-JP" sz="900" dirty="0">
                <a:latin typeface="Meiryo UI" panose="020B0604030504040204" pitchFamily="34" charset="-128"/>
                <a:ea typeface="Meiryo UI" panose="020B0604030504040204" pitchFamily="34" charset="-128"/>
              </a:rPr>
              <a:t>ABS </a:t>
            </a:r>
            <a:r>
              <a:rPr lang="ja-JP" altLang="en-US" sz="900" dirty="0">
                <a:latin typeface="Meiryo UI" panose="020B0604030504040204" pitchFamily="34" charset="-128"/>
                <a:ea typeface="Meiryo UI" panose="020B0604030504040204" pitchFamily="34" charset="-128"/>
              </a:rPr>
              <a:t>他</a:t>
            </a:r>
            <a:endParaRPr lang="en-US" altLang="ja-JP" sz="900" dirty="0">
              <a:latin typeface="Meiryo UI" panose="020B0604030504040204" pitchFamily="34" charset="-128"/>
              <a:ea typeface="Meiryo UI" panose="020B0604030504040204" pitchFamily="34" charset="-128"/>
            </a:endParaRPr>
          </a:p>
          <a:p>
            <a:r>
              <a:rPr lang="ja-JP" altLang="en-US" sz="900" spc="200" dirty="0">
                <a:latin typeface="Meiryo UI" panose="020B0604030504040204" pitchFamily="34" charset="-128"/>
                <a:ea typeface="Meiryo UI" panose="020B0604030504040204" pitchFamily="34" charset="-128"/>
              </a:rPr>
              <a:t>サイズ</a:t>
            </a:r>
            <a:r>
              <a:rPr lang="ja-JP" altLang="en-US" sz="900" dirty="0">
                <a:latin typeface="Meiryo UI" panose="020B0604030504040204" pitchFamily="34" charset="-128"/>
                <a:ea typeface="Meiryo UI" panose="020B0604030504040204" pitchFamily="34" charset="-128"/>
              </a:rPr>
              <a:t>：</a:t>
            </a:r>
            <a:r>
              <a:rPr lang="en-US" altLang="ja-JP" sz="900" dirty="0">
                <a:latin typeface="Meiryo UI" panose="020B0604030504040204" pitchFamily="34" charset="-128"/>
                <a:ea typeface="Meiryo UI" panose="020B0604030504040204" pitchFamily="34" charset="-128"/>
              </a:rPr>
              <a:t>144(mm)</a:t>
            </a:r>
            <a:endParaRPr lang="en" altLang="ja-JP" sz="900" dirty="0">
              <a:latin typeface="Meiryo UI" panose="020B0604030504040204" pitchFamily="34" charset="-128"/>
              <a:ea typeface="Meiryo UI" panose="020B0604030504040204" pitchFamily="34" charset="-128"/>
            </a:endParaRPr>
          </a:p>
          <a:p>
            <a:r>
              <a:rPr lang="ja-JP" altLang="en-US" sz="900" dirty="0">
                <a:latin typeface="Meiryo UI" panose="020B0604030504040204" pitchFamily="34" charset="-128"/>
                <a:ea typeface="Meiryo UI" panose="020B0604030504040204" pitchFamily="34" charset="-128"/>
              </a:rPr>
              <a:t>カラー数：全</a:t>
            </a:r>
            <a:r>
              <a:rPr lang="en-US" altLang="ja-JP" sz="900" dirty="0">
                <a:latin typeface="Meiryo UI" panose="020B0604030504040204" pitchFamily="34" charset="-128"/>
                <a:ea typeface="Meiryo UI" panose="020B0604030504040204" pitchFamily="34" charset="-128"/>
              </a:rPr>
              <a:t>4</a:t>
            </a:r>
            <a:r>
              <a:rPr lang="ja-JP" altLang="en-US" sz="900" dirty="0">
                <a:latin typeface="Meiryo UI" panose="020B0604030504040204" pitchFamily="34" charset="-128"/>
                <a:ea typeface="Meiryo UI" panose="020B0604030504040204" pitchFamily="34" charset="-128"/>
              </a:rPr>
              <a:t>色</a:t>
            </a:r>
            <a:endParaRPr lang="en-US" altLang="ja-JP" sz="900" dirty="0">
              <a:latin typeface="Meiryo UI" panose="020B0604030504040204" pitchFamily="34" charset="-128"/>
              <a:ea typeface="Meiryo UI" panose="020B0604030504040204" pitchFamily="34" charset="-128"/>
            </a:endParaRPr>
          </a:p>
          <a:p>
            <a:r>
              <a:rPr lang="ja-JP" altLang="en-US" sz="900" dirty="0">
                <a:latin typeface="Meiryo UI" panose="020B0604030504040204" pitchFamily="34" charset="-128"/>
                <a:ea typeface="Meiryo UI" panose="020B0604030504040204" pitchFamily="34" charset="-128"/>
              </a:rPr>
              <a:t>備</a:t>
            </a:r>
            <a:r>
              <a:rPr lang="en-US" altLang="ja-JP" sz="900" dirty="0">
                <a:latin typeface="Meiryo UI" panose="020B0604030504040204" pitchFamily="34" charset="-128"/>
                <a:ea typeface="Meiryo UI" panose="020B0604030504040204" pitchFamily="34" charset="-128"/>
              </a:rPr>
              <a:t>   </a:t>
            </a:r>
            <a:r>
              <a:rPr lang="ja-JP" altLang="en-US" sz="900" dirty="0">
                <a:latin typeface="Meiryo UI" panose="020B0604030504040204" pitchFamily="34" charset="-128"/>
                <a:ea typeface="Meiryo UI" panose="020B0604030504040204" pitchFamily="34" charset="-128"/>
              </a:rPr>
              <a:t>考：ボール径</a:t>
            </a:r>
            <a:r>
              <a:rPr lang="en-US" altLang="ja-JP" sz="900" dirty="0">
                <a:latin typeface="Meiryo UI" panose="020B0604030504040204" pitchFamily="34" charset="-128"/>
                <a:ea typeface="Meiryo UI" panose="020B0604030504040204" pitchFamily="34" charset="-128"/>
              </a:rPr>
              <a:t>0.7mm</a:t>
            </a:r>
          </a:p>
        </p:txBody>
      </p:sp>
      <p:sp>
        <p:nvSpPr>
          <p:cNvPr id="3" name="テキスト ボックス 2">
            <a:extLst>
              <a:ext uri="{FF2B5EF4-FFF2-40B4-BE49-F238E27FC236}">
                <a16:creationId xmlns:a16="http://schemas.microsoft.com/office/drawing/2014/main" id="{4CA50E79-0AEB-4A45-90DE-1EBFEF4913AE}"/>
              </a:ext>
            </a:extLst>
          </p:cNvPr>
          <p:cNvSpPr txBox="1"/>
          <p:nvPr/>
        </p:nvSpPr>
        <p:spPr>
          <a:xfrm>
            <a:off x="1098699" y="596421"/>
            <a:ext cx="7750462" cy="400110"/>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スカッシュボールペン</a:t>
            </a:r>
            <a:r>
              <a:rPr lang="en-US" altLang="ja-JP" sz="2000" dirty="0">
                <a:solidFill>
                  <a:schemeClr val="bg1"/>
                </a:solidFill>
                <a:latin typeface="Meiryo UI" panose="020B0604030504040204" pitchFamily="34" charset="-128"/>
                <a:ea typeface="Meiryo UI" panose="020B0604030504040204" pitchFamily="34" charset="-128"/>
              </a:rPr>
              <a:t>(</a:t>
            </a:r>
            <a:r>
              <a:rPr lang="ja-JP" altLang="en-US" sz="2000" dirty="0">
                <a:solidFill>
                  <a:schemeClr val="bg1"/>
                </a:solidFill>
                <a:latin typeface="Meiryo UI" panose="020B0604030504040204" pitchFamily="34" charset="-128"/>
                <a:ea typeface="Meiryo UI" panose="020B0604030504040204" pitchFamily="34" charset="-128"/>
              </a:rPr>
              <a:t>再生</a:t>
            </a:r>
            <a:r>
              <a:rPr lang="en-US" altLang="ja-JP" sz="2000" dirty="0">
                <a:solidFill>
                  <a:schemeClr val="bg1"/>
                </a:solidFill>
                <a:latin typeface="Meiryo UI" panose="020B0604030504040204" pitchFamily="34" charset="-128"/>
                <a:ea typeface="Meiryo UI" panose="020B0604030504040204" pitchFamily="34" charset="-128"/>
              </a:rPr>
              <a:t>ABS)</a:t>
            </a:r>
            <a:endParaRPr lang="ja-JP" altLang="en-US" sz="2000" dirty="0">
              <a:solidFill>
                <a:schemeClr val="bg1"/>
              </a:solidFill>
              <a:latin typeface="Meiryo UI" panose="020B0604030504040204" pitchFamily="34" charset="-128"/>
              <a:ea typeface="Meiryo UI" panose="020B0604030504040204" pitchFamily="34" charset="-128"/>
            </a:endParaRPr>
          </a:p>
        </p:txBody>
      </p:sp>
      <p:sp>
        <p:nvSpPr>
          <p:cNvPr id="4" name="テキスト ボックス 3">
            <a:extLst>
              <a:ext uri="{FF2B5EF4-FFF2-40B4-BE49-F238E27FC236}">
                <a16:creationId xmlns:a16="http://schemas.microsoft.com/office/drawing/2014/main" id="{131A1040-38AB-0647-BD57-A8AE861D20F5}"/>
              </a:ext>
            </a:extLst>
          </p:cNvPr>
          <p:cNvSpPr txBox="1"/>
          <p:nvPr/>
        </p:nvSpPr>
        <p:spPr>
          <a:xfrm>
            <a:off x="8151628" y="4033284"/>
            <a:ext cx="184731" cy="369332"/>
          </a:xfrm>
          <a:prstGeom prst="rect">
            <a:avLst/>
          </a:prstGeom>
          <a:noFill/>
        </p:spPr>
        <p:txBody>
          <a:bodyPr wrap="none" rtlCol="0">
            <a:spAutoFit/>
          </a:bodyPr>
          <a:lstStyle/>
          <a:p>
            <a:endParaRPr kumimoji="1" lang="ja-JP" altLang="en-US"/>
          </a:p>
        </p:txBody>
      </p:sp>
      <p:sp>
        <p:nvSpPr>
          <p:cNvPr id="7" name="テキスト ボックス 6">
            <a:extLst>
              <a:ext uri="{FF2B5EF4-FFF2-40B4-BE49-F238E27FC236}">
                <a16:creationId xmlns:a16="http://schemas.microsoft.com/office/drawing/2014/main" id="{6E0DEE68-B29B-4E44-B075-EC371AE600A8}"/>
              </a:ext>
            </a:extLst>
          </p:cNvPr>
          <p:cNvSpPr txBox="1"/>
          <p:nvPr/>
        </p:nvSpPr>
        <p:spPr>
          <a:xfrm>
            <a:off x="9838660" y="3926958"/>
            <a:ext cx="184731" cy="369332"/>
          </a:xfrm>
          <a:prstGeom prst="rect">
            <a:avLst/>
          </a:prstGeom>
          <a:noFill/>
        </p:spPr>
        <p:txBody>
          <a:bodyPr wrap="none" rtlCol="0">
            <a:spAutoFit/>
          </a:bodyPr>
          <a:lstStyle/>
          <a:p>
            <a:endParaRPr kumimoji="1" lang="ja-JP" altLang="en-US"/>
          </a:p>
        </p:txBody>
      </p:sp>
      <p:sp>
        <p:nvSpPr>
          <p:cNvPr id="9" name="円/楕円 8">
            <a:extLst>
              <a:ext uri="{FF2B5EF4-FFF2-40B4-BE49-F238E27FC236}">
                <a16:creationId xmlns:a16="http://schemas.microsoft.com/office/drawing/2014/main" id="{5071E141-4680-1C45-8E9F-3E48DC46BD1C}"/>
              </a:ext>
            </a:extLst>
          </p:cNvPr>
          <p:cNvSpPr/>
          <p:nvPr/>
        </p:nvSpPr>
        <p:spPr>
          <a:xfrm>
            <a:off x="5035845" y="1268518"/>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4"/>
              </a:solidFill>
            </a:endParaRPr>
          </a:p>
        </p:txBody>
      </p:sp>
      <p:sp>
        <p:nvSpPr>
          <p:cNvPr id="43" name="テキスト ボックス 42">
            <a:extLst>
              <a:ext uri="{FF2B5EF4-FFF2-40B4-BE49-F238E27FC236}">
                <a16:creationId xmlns:a16="http://schemas.microsoft.com/office/drawing/2014/main" id="{C679F590-1798-F145-B307-DE0B7159F3E6}"/>
              </a:ext>
            </a:extLst>
          </p:cNvPr>
          <p:cNvSpPr txBox="1"/>
          <p:nvPr/>
        </p:nvSpPr>
        <p:spPr>
          <a:xfrm>
            <a:off x="5035210" y="1496155"/>
            <a:ext cx="739603" cy="323165"/>
          </a:xfrm>
          <a:prstGeom prst="rect">
            <a:avLst/>
          </a:prstGeom>
          <a:noFill/>
        </p:spPr>
        <p:txBody>
          <a:bodyPr wrap="square" rtlCol="0">
            <a:spAutoFit/>
          </a:bodyPr>
          <a:lstStyle/>
          <a:p>
            <a:pPr algn="ctr"/>
            <a:r>
              <a:rPr kumimoji="1" lang="ja-JP" altLang="en-US" sz="1500">
                <a:solidFill>
                  <a:schemeClr val="accent1">
                    <a:lumMod val="50000"/>
                  </a:schemeClr>
                </a:solidFill>
                <a:latin typeface="Meiryo UI" panose="020B0604030504040204" pitchFamily="34" charset="-128"/>
                <a:ea typeface="Meiryo UI" panose="020B0604030504040204" pitchFamily="34" charset="-128"/>
              </a:rPr>
              <a:t>特徴</a:t>
            </a:r>
          </a:p>
        </p:txBody>
      </p:sp>
      <p:sp>
        <p:nvSpPr>
          <p:cNvPr id="6" name="テキスト ボックス 5">
            <a:extLst>
              <a:ext uri="{FF2B5EF4-FFF2-40B4-BE49-F238E27FC236}">
                <a16:creationId xmlns:a16="http://schemas.microsoft.com/office/drawing/2014/main" id="{5949CA04-F994-CB41-A9F7-DB00BFD8F160}"/>
              </a:ext>
            </a:extLst>
          </p:cNvPr>
          <p:cNvSpPr txBox="1"/>
          <p:nvPr/>
        </p:nvSpPr>
        <p:spPr>
          <a:xfrm>
            <a:off x="9540949" y="3466214"/>
            <a:ext cx="184731" cy="369332"/>
          </a:xfrm>
          <a:prstGeom prst="rect">
            <a:avLst/>
          </a:prstGeom>
          <a:noFill/>
        </p:spPr>
        <p:txBody>
          <a:bodyPr wrap="none" rtlCol="0">
            <a:spAutoFit/>
          </a:bodyPr>
          <a:lstStyle/>
          <a:p>
            <a:endParaRPr kumimoji="1" lang="ja-JP" altLang="en-US"/>
          </a:p>
        </p:txBody>
      </p:sp>
      <p:sp>
        <p:nvSpPr>
          <p:cNvPr id="14" name="テキスト ボックス 13">
            <a:extLst>
              <a:ext uri="{FF2B5EF4-FFF2-40B4-BE49-F238E27FC236}">
                <a16:creationId xmlns:a16="http://schemas.microsoft.com/office/drawing/2014/main" id="{B93A13B1-A79F-5A48-AF90-DCA933A6F93C}"/>
              </a:ext>
            </a:extLst>
          </p:cNvPr>
          <p:cNvSpPr txBox="1"/>
          <p:nvPr/>
        </p:nvSpPr>
        <p:spPr>
          <a:xfrm>
            <a:off x="10086753" y="2473842"/>
            <a:ext cx="184731" cy="369332"/>
          </a:xfrm>
          <a:prstGeom prst="rect">
            <a:avLst/>
          </a:prstGeom>
          <a:noFill/>
        </p:spPr>
        <p:txBody>
          <a:bodyPr wrap="none" rtlCol="0">
            <a:spAutoFit/>
          </a:bodyPr>
          <a:lstStyle/>
          <a:p>
            <a:endParaRPr kumimoji="1" lang="ja-JP" altLang="en-US"/>
          </a:p>
        </p:txBody>
      </p:sp>
      <p:sp>
        <p:nvSpPr>
          <p:cNvPr id="15" name="テキスト ボックス 14">
            <a:extLst>
              <a:ext uri="{FF2B5EF4-FFF2-40B4-BE49-F238E27FC236}">
                <a16:creationId xmlns:a16="http://schemas.microsoft.com/office/drawing/2014/main" id="{81947353-CE6B-5941-A69E-F8C69B4B7F8E}"/>
              </a:ext>
            </a:extLst>
          </p:cNvPr>
          <p:cNvSpPr txBox="1"/>
          <p:nvPr/>
        </p:nvSpPr>
        <p:spPr>
          <a:xfrm>
            <a:off x="-674557" y="1041816"/>
            <a:ext cx="184731" cy="369332"/>
          </a:xfrm>
          <a:prstGeom prst="rect">
            <a:avLst/>
          </a:prstGeom>
          <a:noFill/>
        </p:spPr>
        <p:txBody>
          <a:bodyPr wrap="none" rtlCol="0">
            <a:spAutoFit/>
          </a:bodyPr>
          <a:lstStyle/>
          <a:p>
            <a:endParaRPr kumimoji="1" lang="ja-JP" altLang="en-US"/>
          </a:p>
        </p:txBody>
      </p:sp>
      <p:sp>
        <p:nvSpPr>
          <p:cNvPr id="29" name="テキスト ボックス 28">
            <a:extLst>
              <a:ext uri="{FF2B5EF4-FFF2-40B4-BE49-F238E27FC236}">
                <a16:creationId xmlns:a16="http://schemas.microsoft.com/office/drawing/2014/main" id="{A694227E-35A0-BC45-B4B3-10C0BE19C792}"/>
              </a:ext>
            </a:extLst>
          </p:cNvPr>
          <p:cNvSpPr txBox="1"/>
          <p:nvPr/>
        </p:nvSpPr>
        <p:spPr>
          <a:xfrm>
            <a:off x="6223000" y="3441700"/>
            <a:ext cx="184731" cy="369332"/>
          </a:xfrm>
          <a:prstGeom prst="rect">
            <a:avLst/>
          </a:prstGeom>
          <a:noFill/>
        </p:spPr>
        <p:txBody>
          <a:bodyPr wrap="none" rtlCol="0">
            <a:spAutoFit/>
          </a:bodyPr>
          <a:lstStyle/>
          <a:p>
            <a:endParaRPr kumimoji="1" lang="ja-JP" altLang="en-US"/>
          </a:p>
        </p:txBody>
      </p:sp>
      <p:sp>
        <p:nvSpPr>
          <p:cNvPr id="30" name="テキスト ボックス 29">
            <a:extLst>
              <a:ext uri="{FF2B5EF4-FFF2-40B4-BE49-F238E27FC236}">
                <a16:creationId xmlns:a16="http://schemas.microsoft.com/office/drawing/2014/main" id="{168EF753-87BF-FA49-B3C8-FFADD62EDFAB}"/>
              </a:ext>
            </a:extLst>
          </p:cNvPr>
          <p:cNvSpPr txBox="1"/>
          <p:nvPr/>
        </p:nvSpPr>
        <p:spPr>
          <a:xfrm>
            <a:off x="5949950" y="3416300"/>
            <a:ext cx="184731" cy="369332"/>
          </a:xfrm>
          <a:prstGeom prst="rect">
            <a:avLst/>
          </a:prstGeom>
          <a:noFill/>
        </p:spPr>
        <p:txBody>
          <a:bodyPr wrap="none" rtlCol="0">
            <a:spAutoFit/>
          </a:bodyPr>
          <a:lstStyle/>
          <a:p>
            <a:endParaRPr kumimoji="1" lang="ja-JP" altLang="en-US"/>
          </a:p>
        </p:txBody>
      </p:sp>
      <p:sp>
        <p:nvSpPr>
          <p:cNvPr id="10" name="テキスト ボックス 9">
            <a:extLst>
              <a:ext uri="{FF2B5EF4-FFF2-40B4-BE49-F238E27FC236}">
                <a16:creationId xmlns:a16="http://schemas.microsoft.com/office/drawing/2014/main" id="{7324E41E-3866-E048-AA35-05280DE458D9}"/>
              </a:ext>
            </a:extLst>
          </p:cNvPr>
          <p:cNvSpPr txBox="1"/>
          <p:nvPr/>
        </p:nvSpPr>
        <p:spPr>
          <a:xfrm>
            <a:off x="9525000" y="3158067"/>
            <a:ext cx="184731" cy="369332"/>
          </a:xfrm>
          <a:prstGeom prst="rect">
            <a:avLst/>
          </a:prstGeom>
          <a:noFill/>
        </p:spPr>
        <p:txBody>
          <a:bodyPr wrap="none" rtlCol="0">
            <a:spAutoFit/>
          </a:bodyPr>
          <a:lstStyle/>
          <a:p>
            <a:endParaRPr kumimoji="1" lang="ja-JP" altLang="en-US"/>
          </a:p>
        </p:txBody>
      </p:sp>
      <p:sp>
        <p:nvSpPr>
          <p:cNvPr id="17" name="テキスト ボックス 16">
            <a:extLst>
              <a:ext uri="{FF2B5EF4-FFF2-40B4-BE49-F238E27FC236}">
                <a16:creationId xmlns:a16="http://schemas.microsoft.com/office/drawing/2014/main" id="{588061B6-B227-F945-9FD3-54E55A954891}"/>
              </a:ext>
            </a:extLst>
          </p:cNvPr>
          <p:cNvSpPr txBox="1"/>
          <p:nvPr/>
        </p:nvSpPr>
        <p:spPr>
          <a:xfrm>
            <a:off x="8390467" y="7332133"/>
            <a:ext cx="184731" cy="369332"/>
          </a:xfrm>
          <a:prstGeom prst="rect">
            <a:avLst/>
          </a:prstGeom>
          <a:noFill/>
        </p:spPr>
        <p:txBody>
          <a:bodyPr wrap="none" rtlCol="0">
            <a:spAutoFit/>
          </a:bodyPr>
          <a:lstStyle/>
          <a:p>
            <a:endParaRPr kumimoji="1" lang="ja-JP" altLang="en-US"/>
          </a:p>
        </p:txBody>
      </p:sp>
      <p:sp>
        <p:nvSpPr>
          <p:cNvPr id="18" name="テキスト ボックス 17">
            <a:extLst>
              <a:ext uri="{FF2B5EF4-FFF2-40B4-BE49-F238E27FC236}">
                <a16:creationId xmlns:a16="http://schemas.microsoft.com/office/drawing/2014/main" id="{B7B904E5-64B7-744A-9CEE-65B9899ED486}"/>
              </a:ext>
            </a:extLst>
          </p:cNvPr>
          <p:cNvSpPr txBox="1"/>
          <p:nvPr/>
        </p:nvSpPr>
        <p:spPr>
          <a:xfrm>
            <a:off x="8017933" y="-736600"/>
            <a:ext cx="184731" cy="369332"/>
          </a:xfrm>
          <a:prstGeom prst="rect">
            <a:avLst/>
          </a:prstGeom>
          <a:noFill/>
        </p:spPr>
        <p:txBody>
          <a:bodyPr wrap="none" rtlCol="0">
            <a:spAutoFit/>
          </a:bodyPr>
          <a:lstStyle/>
          <a:p>
            <a:endParaRPr kumimoji="1" lang="ja-JP" altLang="en-US"/>
          </a:p>
        </p:txBody>
      </p:sp>
      <p:cxnSp>
        <p:nvCxnSpPr>
          <p:cNvPr id="47" name="直線コネクタ 46">
            <a:extLst>
              <a:ext uri="{FF2B5EF4-FFF2-40B4-BE49-F238E27FC236}">
                <a16:creationId xmlns:a16="http://schemas.microsoft.com/office/drawing/2014/main" id="{06F736AD-50A3-9946-BE09-78B049790D86}"/>
              </a:ext>
            </a:extLst>
          </p:cNvPr>
          <p:cNvCxnSpPr>
            <a:cxnSpLocks/>
            <a:stCxn id="48" idx="3"/>
          </p:cNvCxnSpPr>
          <p:nvPr/>
        </p:nvCxnSpPr>
        <p:spPr>
          <a:xfrm>
            <a:off x="933347" y="5145172"/>
            <a:ext cx="3560089" cy="12701"/>
          </a:xfrm>
          <a:prstGeom prst="line">
            <a:avLst/>
          </a:prstGeom>
          <a:ln w="9525">
            <a:solidFill>
              <a:schemeClr val="bg2">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48" name="テキスト ボックス 47">
            <a:extLst>
              <a:ext uri="{FF2B5EF4-FFF2-40B4-BE49-F238E27FC236}">
                <a16:creationId xmlns:a16="http://schemas.microsoft.com/office/drawing/2014/main" id="{E2DC50B7-FC9D-9741-AB3D-886576F41BF6}"/>
              </a:ext>
            </a:extLst>
          </p:cNvPr>
          <p:cNvSpPr txBox="1"/>
          <p:nvPr/>
        </p:nvSpPr>
        <p:spPr>
          <a:xfrm>
            <a:off x="485901" y="5029756"/>
            <a:ext cx="447446" cy="230832"/>
          </a:xfrm>
          <a:prstGeom prst="rect">
            <a:avLst/>
          </a:prstGeom>
          <a:noFill/>
        </p:spPr>
        <p:txBody>
          <a:bodyPr wrap="square" rtlCol="0">
            <a:spAutoFit/>
          </a:bodyPr>
          <a:lstStyle/>
          <a:p>
            <a:r>
              <a:rPr lang="ja-JP" altLang="en-US" sz="900">
                <a:latin typeface="Meiryo UI" panose="020B0604030504040204" pitchFamily="34" charset="-128"/>
                <a:ea typeface="Meiryo UI" panose="020B0604030504040204" pitchFamily="34" charset="-128"/>
              </a:rPr>
              <a:t>仕様</a:t>
            </a:r>
          </a:p>
        </p:txBody>
      </p:sp>
      <p:sp>
        <p:nvSpPr>
          <p:cNvPr id="49" name="テキスト ボックス 48">
            <a:extLst>
              <a:ext uri="{FF2B5EF4-FFF2-40B4-BE49-F238E27FC236}">
                <a16:creationId xmlns:a16="http://schemas.microsoft.com/office/drawing/2014/main" id="{A01A4F1A-EF54-BF4E-99FC-739CD6DF617E}"/>
              </a:ext>
            </a:extLst>
          </p:cNvPr>
          <p:cNvSpPr txBox="1"/>
          <p:nvPr/>
        </p:nvSpPr>
        <p:spPr>
          <a:xfrm>
            <a:off x="296332" y="658339"/>
            <a:ext cx="855576" cy="276999"/>
          </a:xfrm>
          <a:prstGeom prst="rect">
            <a:avLst/>
          </a:prstGeom>
          <a:noFill/>
        </p:spPr>
        <p:txBody>
          <a:bodyPr wrap="square" rtlCol="0">
            <a:spAutoFit/>
          </a:bodyPr>
          <a:lstStyle/>
          <a:p>
            <a:pPr algn="ctr"/>
            <a:r>
              <a:rPr kumimoji="1" lang="en-US" altLang="ja-JP" sz="1200" dirty="0">
                <a:solidFill>
                  <a:schemeClr val="bg1"/>
                </a:solidFill>
                <a:latin typeface="Meiryo UI" panose="020B0604030504040204" pitchFamily="34" charset="-128"/>
                <a:ea typeface="Meiryo UI" panose="020B0604030504040204" pitchFamily="34" charset="-128"/>
              </a:rPr>
              <a:t>【</a:t>
            </a:r>
            <a:r>
              <a:rPr kumimoji="1" lang="ja-JP" altLang="en-US" sz="1200">
                <a:solidFill>
                  <a:schemeClr val="bg1"/>
                </a:solidFill>
                <a:latin typeface="Meiryo UI" panose="020B0604030504040204" pitchFamily="34" charset="-128"/>
                <a:ea typeface="Meiryo UI" panose="020B0604030504040204" pitchFamily="34" charset="-128"/>
              </a:rPr>
              <a:t>提案書</a:t>
            </a:r>
            <a:r>
              <a:rPr kumimoji="1" lang="en-US" altLang="ja-JP" sz="1200" dirty="0">
                <a:solidFill>
                  <a:schemeClr val="bg1"/>
                </a:solidFill>
                <a:latin typeface="Meiryo UI" panose="020B0604030504040204" pitchFamily="34" charset="-128"/>
                <a:ea typeface="Meiryo UI" panose="020B0604030504040204" pitchFamily="34" charset="-128"/>
              </a:rPr>
              <a:t>】</a:t>
            </a:r>
            <a:endParaRPr kumimoji="1" lang="ja-JP" altLang="en-US" sz="1200">
              <a:solidFill>
                <a:schemeClr val="bg1"/>
              </a:solidFill>
              <a:latin typeface="Meiryo UI" panose="020B0604030504040204" pitchFamily="34" charset="-128"/>
              <a:ea typeface="Meiryo UI" panose="020B0604030504040204" pitchFamily="34" charset="-128"/>
            </a:endParaRPr>
          </a:p>
        </p:txBody>
      </p:sp>
      <p:sp>
        <p:nvSpPr>
          <p:cNvPr id="52" name="テキスト ボックス 51">
            <a:extLst>
              <a:ext uri="{FF2B5EF4-FFF2-40B4-BE49-F238E27FC236}">
                <a16:creationId xmlns:a16="http://schemas.microsoft.com/office/drawing/2014/main" id="{666EFAC9-FA87-8F4E-97A7-2098EF99A221}"/>
              </a:ext>
            </a:extLst>
          </p:cNvPr>
          <p:cNvSpPr txBox="1"/>
          <p:nvPr/>
        </p:nvSpPr>
        <p:spPr>
          <a:xfrm>
            <a:off x="5932095" y="1422052"/>
            <a:ext cx="2917065" cy="1596079"/>
          </a:xfrm>
          <a:prstGeom prst="rect">
            <a:avLst/>
          </a:prstGeom>
          <a:noFill/>
        </p:spPr>
        <p:txBody>
          <a:bodyPr wrap="square" lIns="0" tIns="46800" rIns="0" spcCol="360000" rtlCol="0">
            <a:spAutoFit/>
          </a:bodyPr>
          <a:lstStyle/>
          <a:p>
            <a:pPr algn="just">
              <a:lnSpc>
                <a:spcPts val="2400"/>
              </a:lnSpc>
            </a:pPr>
            <a:r>
              <a:rPr lang="ja-JP" altLang="en-US" sz="1600" dirty="0">
                <a:latin typeface="Meiryo UI" panose="020B0604030504040204" pitchFamily="34" charset="-128"/>
                <a:ea typeface="Meiryo UI" panose="020B0604030504040204" pitchFamily="34" charset="-128"/>
              </a:rPr>
              <a:t>廃棄されるプラスチックを再利用して作られた、環境にも優しく見た目もオシャレなスカッシュボールペンです。全</a:t>
            </a:r>
            <a:r>
              <a:rPr lang="en-US" altLang="ja-JP" sz="1600" dirty="0">
                <a:latin typeface="Meiryo UI" panose="020B0604030504040204" pitchFamily="34" charset="-128"/>
                <a:ea typeface="Meiryo UI" panose="020B0604030504040204" pitchFamily="34" charset="-128"/>
              </a:rPr>
              <a:t>4</a:t>
            </a:r>
            <a:r>
              <a:rPr lang="ja-JP" altLang="en-US" sz="1600" dirty="0">
                <a:latin typeface="Meiryo UI" panose="020B0604030504040204" pitchFamily="34" charset="-128"/>
                <a:ea typeface="Meiryo UI" panose="020B0604030504040204" pitchFamily="34" charset="-128"/>
              </a:rPr>
              <a:t>色展開から選択可能で、ノベルティ用などにも非常に人気です。</a:t>
            </a:r>
            <a:endParaRPr lang="en-US" altLang="ja-JP" sz="1600" dirty="0">
              <a:latin typeface="Meiryo UI" panose="020B0604030504040204" pitchFamily="34" charset="-128"/>
              <a:ea typeface="Meiryo UI" panose="020B0604030504040204" pitchFamily="34" charset="-128"/>
            </a:endParaRPr>
          </a:p>
        </p:txBody>
      </p:sp>
      <p:sp>
        <p:nvSpPr>
          <p:cNvPr id="51" name="円/楕円 50">
            <a:extLst>
              <a:ext uri="{FF2B5EF4-FFF2-40B4-BE49-F238E27FC236}">
                <a16:creationId xmlns:a16="http://schemas.microsoft.com/office/drawing/2014/main" id="{29EEA60A-1EDB-A44B-893A-3A7C8D5D51EA}"/>
              </a:ext>
            </a:extLst>
          </p:cNvPr>
          <p:cNvSpPr/>
          <p:nvPr/>
        </p:nvSpPr>
        <p:spPr>
          <a:xfrm>
            <a:off x="5035845" y="534447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テキスト ボックス 52">
            <a:extLst>
              <a:ext uri="{FF2B5EF4-FFF2-40B4-BE49-F238E27FC236}">
                <a16:creationId xmlns:a16="http://schemas.microsoft.com/office/drawing/2014/main" id="{55C042B5-BEB6-154E-9A0F-527D7515FFDC}"/>
              </a:ext>
            </a:extLst>
          </p:cNvPr>
          <p:cNvSpPr txBox="1"/>
          <p:nvPr/>
        </p:nvSpPr>
        <p:spPr>
          <a:xfrm>
            <a:off x="5035210" y="5569140"/>
            <a:ext cx="739603"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お見積</a:t>
            </a:r>
          </a:p>
        </p:txBody>
      </p:sp>
      <p:cxnSp>
        <p:nvCxnSpPr>
          <p:cNvPr id="55" name="直線コネクタ 54">
            <a:extLst>
              <a:ext uri="{FF2B5EF4-FFF2-40B4-BE49-F238E27FC236}">
                <a16:creationId xmlns:a16="http://schemas.microsoft.com/office/drawing/2014/main" id="{E3841400-EED2-C34D-BCDD-C3006CC8563F}"/>
              </a:ext>
            </a:extLst>
          </p:cNvPr>
          <p:cNvCxnSpPr>
            <a:cxnSpLocks/>
          </p:cNvCxnSpPr>
          <p:nvPr/>
        </p:nvCxnSpPr>
        <p:spPr>
          <a:xfrm>
            <a:off x="5880100" y="3785632"/>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grpSp>
        <p:nvGrpSpPr>
          <p:cNvPr id="58" name="グループ化 57">
            <a:extLst>
              <a:ext uri="{FF2B5EF4-FFF2-40B4-BE49-F238E27FC236}">
                <a16:creationId xmlns:a16="http://schemas.microsoft.com/office/drawing/2014/main" id="{C8880407-59E8-D744-B368-C4DF6A8E994D}"/>
              </a:ext>
            </a:extLst>
          </p:cNvPr>
          <p:cNvGrpSpPr/>
          <p:nvPr/>
        </p:nvGrpSpPr>
        <p:grpSpPr>
          <a:xfrm>
            <a:off x="5042402" y="3830871"/>
            <a:ext cx="739603" cy="739603"/>
            <a:chOff x="5042402" y="3087009"/>
            <a:chExt cx="739603" cy="739603"/>
          </a:xfrm>
        </p:grpSpPr>
        <p:sp>
          <p:nvSpPr>
            <p:cNvPr id="59" name="円/楕円 58">
              <a:extLst>
                <a:ext uri="{FF2B5EF4-FFF2-40B4-BE49-F238E27FC236}">
                  <a16:creationId xmlns:a16="http://schemas.microsoft.com/office/drawing/2014/main" id="{C67052A6-1156-D442-9D47-A2227E7B96FF}"/>
                </a:ext>
              </a:extLst>
            </p:cNvPr>
            <p:cNvSpPr/>
            <p:nvPr/>
          </p:nvSpPr>
          <p:spPr>
            <a:xfrm>
              <a:off x="5042402" y="308700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テキスト ボックス 59">
              <a:extLst>
                <a:ext uri="{FF2B5EF4-FFF2-40B4-BE49-F238E27FC236}">
                  <a16:creationId xmlns:a16="http://schemas.microsoft.com/office/drawing/2014/main" id="{C46DE592-F853-384F-90D2-3DA64C10996F}"/>
                </a:ext>
              </a:extLst>
            </p:cNvPr>
            <p:cNvSpPr txBox="1"/>
            <p:nvPr/>
          </p:nvSpPr>
          <p:spPr>
            <a:xfrm>
              <a:off x="5135150" y="3321734"/>
              <a:ext cx="569710"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納期</a:t>
              </a:r>
            </a:p>
          </p:txBody>
        </p:sp>
      </p:grpSp>
      <p:cxnSp>
        <p:nvCxnSpPr>
          <p:cNvPr id="61" name="直線コネクタ 60">
            <a:extLst>
              <a:ext uri="{FF2B5EF4-FFF2-40B4-BE49-F238E27FC236}">
                <a16:creationId xmlns:a16="http://schemas.microsoft.com/office/drawing/2014/main" id="{44FD12B9-01EA-6045-91B8-6A6C4B42426B}"/>
              </a:ext>
            </a:extLst>
          </p:cNvPr>
          <p:cNvCxnSpPr>
            <a:cxnSpLocks/>
          </p:cNvCxnSpPr>
          <p:nvPr/>
        </p:nvCxnSpPr>
        <p:spPr>
          <a:xfrm>
            <a:off x="5880100" y="4987421"/>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sp>
        <p:nvSpPr>
          <p:cNvPr id="62" name="テキスト ボックス 61">
            <a:extLst>
              <a:ext uri="{FF2B5EF4-FFF2-40B4-BE49-F238E27FC236}">
                <a16:creationId xmlns:a16="http://schemas.microsoft.com/office/drawing/2014/main" id="{43EEDBA3-5917-5749-A207-0D444DDE7256}"/>
              </a:ext>
            </a:extLst>
          </p:cNvPr>
          <p:cNvSpPr txBox="1"/>
          <p:nvPr/>
        </p:nvSpPr>
        <p:spPr>
          <a:xfrm>
            <a:off x="6071111" y="4206067"/>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納期スペース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63" name="テキスト ボックス 62">
            <a:extLst>
              <a:ext uri="{FF2B5EF4-FFF2-40B4-BE49-F238E27FC236}">
                <a16:creationId xmlns:a16="http://schemas.microsoft.com/office/drawing/2014/main" id="{7C84D0BA-2D0E-1A41-A9F4-073730B0C0B4}"/>
              </a:ext>
            </a:extLst>
          </p:cNvPr>
          <p:cNvSpPr txBox="1"/>
          <p:nvPr/>
        </p:nvSpPr>
        <p:spPr>
          <a:xfrm>
            <a:off x="6071111" y="5565834"/>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お見積りスペース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2" name="テキスト ボックス 1">
            <a:extLst>
              <a:ext uri="{FF2B5EF4-FFF2-40B4-BE49-F238E27FC236}">
                <a16:creationId xmlns:a16="http://schemas.microsoft.com/office/drawing/2014/main" id="{8E281DBF-8DD7-8944-B461-C25086974C88}"/>
              </a:ext>
            </a:extLst>
          </p:cNvPr>
          <p:cNvSpPr txBox="1"/>
          <p:nvPr/>
        </p:nvSpPr>
        <p:spPr>
          <a:xfrm>
            <a:off x="8007178" y="-148281"/>
            <a:ext cx="184731" cy="369332"/>
          </a:xfrm>
          <a:prstGeom prst="rect">
            <a:avLst/>
          </a:prstGeom>
          <a:noFill/>
        </p:spPr>
        <p:txBody>
          <a:bodyPr wrap="none" rtlCol="0">
            <a:spAutoFit/>
          </a:bodyPr>
          <a:lstStyle/>
          <a:p>
            <a:endParaRPr kumimoji="1" lang="ja-JP" altLang="en-US"/>
          </a:p>
        </p:txBody>
      </p:sp>
      <p:pic>
        <p:nvPicPr>
          <p:cNvPr id="5" name="Picture 2">
            <a:extLst>
              <a:ext uri="{FF2B5EF4-FFF2-40B4-BE49-F238E27FC236}">
                <a16:creationId xmlns:a16="http://schemas.microsoft.com/office/drawing/2014/main" id="{6E9257DE-6069-0D61-7A2B-F8FC4E478EA2}"/>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t="10898" b="9561"/>
          <a:stretch/>
        </p:blipFill>
        <p:spPr bwMode="auto">
          <a:xfrm>
            <a:off x="560111" y="1700127"/>
            <a:ext cx="3848324" cy="30609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0741576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927CB9EF-4E63-C348-91C2-B4EE6CED9AEC}"/>
              </a:ext>
            </a:extLst>
          </p:cNvPr>
          <p:cNvPicPr>
            <a:picLocks noChangeAspect="1"/>
          </p:cNvPicPr>
          <p:nvPr/>
        </p:nvPicPr>
        <p:blipFill>
          <a:blip r:embed="rId3"/>
          <a:stretch>
            <a:fillRect/>
          </a:stretch>
        </p:blipFill>
        <p:spPr>
          <a:xfrm>
            <a:off x="5100223" y="4667627"/>
            <a:ext cx="722044" cy="795472"/>
          </a:xfrm>
          <a:prstGeom prst="rect">
            <a:avLst/>
          </a:prstGeom>
        </p:spPr>
      </p:pic>
      <p:pic>
        <p:nvPicPr>
          <p:cNvPr id="8" name="図 7">
            <a:extLst>
              <a:ext uri="{FF2B5EF4-FFF2-40B4-BE49-F238E27FC236}">
                <a16:creationId xmlns:a16="http://schemas.microsoft.com/office/drawing/2014/main" id="{14C963AD-CFA1-094F-903A-A75F17FBB6F3}"/>
              </a:ext>
            </a:extLst>
          </p:cNvPr>
          <p:cNvPicPr>
            <a:picLocks noChangeAspect="1"/>
          </p:cNvPicPr>
          <p:nvPr/>
        </p:nvPicPr>
        <p:blipFill>
          <a:blip r:embed="rId4"/>
          <a:stretch>
            <a:fillRect/>
          </a:stretch>
        </p:blipFill>
        <p:spPr>
          <a:xfrm>
            <a:off x="5096907" y="3119079"/>
            <a:ext cx="704222" cy="815944"/>
          </a:xfrm>
          <a:prstGeom prst="rect">
            <a:avLst/>
          </a:prstGeom>
        </p:spPr>
      </p:pic>
      <p:sp>
        <p:nvSpPr>
          <p:cNvPr id="3" name="テキスト ボックス 2">
            <a:extLst>
              <a:ext uri="{FF2B5EF4-FFF2-40B4-BE49-F238E27FC236}">
                <a16:creationId xmlns:a16="http://schemas.microsoft.com/office/drawing/2014/main" id="{4CA50E79-0AEB-4A45-90DE-1EBFEF4913AE}"/>
              </a:ext>
            </a:extLst>
          </p:cNvPr>
          <p:cNvSpPr txBox="1"/>
          <p:nvPr/>
        </p:nvSpPr>
        <p:spPr>
          <a:xfrm>
            <a:off x="1098699" y="596421"/>
            <a:ext cx="7750462" cy="400110"/>
          </a:xfrm>
          <a:prstGeom prst="rect">
            <a:avLst/>
          </a:prstGeom>
          <a:noFill/>
        </p:spPr>
        <p:txBody>
          <a:bodyPr wrap="square" rtlCol="0">
            <a:spAutoFit/>
          </a:bodyPr>
          <a:lstStyle/>
          <a:p>
            <a:pPr algn="ctr"/>
            <a:r>
              <a:rPr lang="ja-JP" altLang="en-US" sz="2000">
                <a:solidFill>
                  <a:schemeClr val="bg1"/>
                </a:solidFill>
                <a:latin typeface="Meiryo UI" panose="020B0604030504040204" pitchFamily="34" charset="-128"/>
                <a:ea typeface="Meiryo UI" panose="020B0604030504040204" pitchFamily="34" charset="-128"/>
              </a:rPr>
              <a:t>スタイリッシュメタルボールペン</a:t>
            </a:r>
          </a:p>
        </p:txBody>
      </p:sp>
      <p:sp>
        <p:nvSpPr>
          <p:cNvPr id="54" name="テキスト ボックス 53">
            <a:extLst>
              <a:ext uri="{FF2B5EF4-FFF2-40B4-BE49-F238E27FC236}">
                <a16:creationId xmlns:a16="http://schemas.microsoft.com/office/drawing/2014/main" id="{DB95C43C-93E8-974D-BE0B-E4B52F6953E9}"/>
              </a:ext>
            </a:extLst>
          </p:cNvPr>
          <p:cNvSpPr txBox="1"/>
          <p:nvPr/>
        </p:nvSpPr>
        <p:spPr>
          <a:xfrm>
            <a:off x="485900" y="5252121"/>
            <a:ext cx="4140913" cy="648512"/>
          </a:xfrm>
          <a:prstGeom prst="rect">
            <a:avLst/>
          </a:prstGeom>
          <a:noFill/>
        </p:spPr>
        <p:txBody>
          <a:bodyPr wrap="square" lIns="90000" tIns="46800" rIns="0" bIns="46800" rtlCol="0">
            <a:spAutoFit/>
          </a:bodyPr>
          <a:lstStyle/>
          <a:p>
            <a:r>
              <a:rPr lang="ja-JP" altLang="en-US" sz="900">
                <a:latin typeface="Meiryo UI" panose="020B0604030504040204" pitchFamily="34" charset="-128"/>
                <a:ea typeface="Meiryo UI" panose="020B0604030504040204" pitchFamily="34" charset="-128"/>
              </a:rPr>
              <a:t>素</a:t>
            </a:r>
            <a:r>
              <a:rPr lang="en-US" altLang="ja-JP" sz="900" dirty="0">
                <a:latin typeface="Meiryo UI" panose="020B0604030504040204" pitchFamily="34" charset="-128"/>
                <a:ea typeface="Meiryo UI" panose="020B0604030504040204" pitchFamily="34" charset="-128"/>
              </a:rPr>
              <a:t>   </a:t>
            </a:r>
            <a:r>
              <a:rPr lang="ja-JP" altLang="en-US" sz="900">
                <a:latin typeface="Meiryo UI" panose="020B0604030504040204" pitchFamily="34" charset="-128"/>
                <a:ea typeface="Meiryo UI" panose="020B0604030504040204" pitchFamily="34" charset="-128"/>
              </a:rPr>
              <a:t>材：アルミ 他</a:t>
            </a:r>
            <a:endParaRPr lang="en-US" altLang="ja-JP" sz="900" dirty="0">
              <a:latin typeface="Meiryo UI" panose="020B0604030504040204" pitchFamily="34" charset="-128"/>
              <a:ea typeface="Meiryo UI" panose="020B0604030504040204" pitchFamily="34" charset="-128"/>
            </a:endParaRPr>
          </a:p>
          <a:p>
            <a:r>
              <a:rPr lang="ja-JP" altLang="en-US" sz="900" spc="200">
                <a:latin typeface="Meiryo UI" panose="020B0604030504040204" pitchFamily="34" charset="-128"/>
                <a:ea typeface="Meiryo UI" panose="020B0604030504040204" pitchFamily="34" charset="-128"/>
              </a:rPr>
              <a:t>サイズ</a:t>
            </a:r>
            <a:r>
              <a:rPr lang="ja-JP" altLang="en-US" sz="900">
                <a:latin typeface="Meiryo UI" panose="020B0604030504040204" pitchFamily="34" charset="-128"/>
                <a:ea typeface="Meiryo UI" panose="020B0604030504040204" pitchFamily="34" charset="-128"/>
              </a:rPr>
              <a:t>：</a:t>
            </a:r>
            <a:r>
              <a:rPr lang="en-US" altLang="ja-JP" sz="900" dirty="0">
                <a:latin typeface="Meiryo UI" panose="020B0604030504040204" pitchFamily="34" charset="-128"/>
                <a:ea typeface="Meiryo UI" panose="020B0604030504040204" pitchFamily="34" charset="-128"/>
              </a:rPr>
              <a:t>136mm</a:t>
            </a:r>
            <a:r>
              <a:rPr lang="ja-JP" altLang="en-US" sz="900">
                <a:latin typeface="Meiryo UI" panose="020B0604030504040204" pitchFamily="34" charset="-128"/>
                <a:ea typeface="Meiryo UI" panose="020B0604030504040204" pitchFamily="34" charset="-128"/>
              </a:rPr>
              <a:t>（包装形態：</a:t>
            </a:r>
            <a:r>
              <a:rPr lang="en-US" altLang="ja-JP" sz="900" dirty="0">
                <a:latin typeface="Meiryo UI" panose="020B0604030504040204" pitchFamily="34" charset="-128"/>
                <a:ea typeface="Meiryo UI" panose="020B0604030504040204" pitchFamily="34" charset="-128"/>
              </a:rPr>
              <a:t>OPP</a:t>
            </a:r>
            <a:r>
              <a:rPr lang="ja-JP" altLang="en-US" sz="900">
                <a:latin typeface="Meiryo UI" panose="020B0604030504040204" pitchFamily="34" charset="-128"/>
                <a:ea typeface="Meiryo UI" panose="020B0604030504040204" pitchFamily="34" charset="-128"/>
              </a:rPr>
              <a:t>袋）</a:t>
            </a:r>
            <a:r>
              <a:rPr lang="en-US" altLang="ja-JP" sz="900" dirty="0">
                <a:latin typeface="Meiryo UI" panose="020B0604030504040204" pitchFamily="34" charset="-128"/>
                <a:ea typeface="Meiryo UI" panose="020B0604030504040204" pitchFamily="34" charset="-128"/>
              </a:rPr>
              <a:t> </a:t>
            </a:r>
          </a:p>
          <a:p>
            <a:r>
              <a:rPr lang="ja-JP" altLang="en-US" sz="900">
                <a:latin typeface="Meiryo UI" panose="020B0604030504040204" pitchFamily="34" charset="-128"/>
                <a:ea typeface="Meiryo UI" panose="020B0604030504040204" pitchFamily="34" charset="-128"/>
              </a:rPr>
              <a:t>備</a:t>
            </a:r>
            <a:r>
              <a:rPr lang="en-US" altLang="ja-JP" sz="900" dirty="0">
                <a:latin typeface="Meiryo UI" panose="020B0604030504040204" pitchFamily="34" charset="-128"/>
                <a:ea typeface="Meiryo UI" panose="020B0604030504040204" pitchFamily="34" charset="-128"/>
              </a:rPr>
              <a:t>   </a:t>
            </a:r>
            <a:r>
              <a:rPr lang="ja-JP" altLang="en-US" sz="900">
                <a:latin typeface="Meiryo UI" panose="020B0604030504040204" pitchFamily="34" charset="-128"/>
                <a:ea typeface="Meiryo UI" panose="020B0604030504040204" pitchFamily="34" charset="-128"/>
              </a:rPr>
              <a:t>考：シルバー・ネイビー・ブラック</a:t>
            </a:r>
            <a:endParaRPr lang="en-US" altLang="ja-JP" sz="900" dirty="0">
              <a:latin typeface="Meiryo UI" panose="020B0604030504040204" pitchFamily="34" charset="-128"/>
              <a:ea typeface="Meiryo UI" panose="020B0604030504040204" pitchFamily="34" charset="-128"/>
            </a:endParaRPr>
          </a:p>
          <a:p>
            <a:r>
              <a:rPr lang="ja-JP" altLang="en-US" sz="900">
                <a:latin typeface="Meiryo UI" panose="020B0604030504040204" pitchFamily="34" charset="-128"/>
                <a:ea typeface="Meiryo UI" panose="020B0604030504040204" pitchFamily="34" charset="-128"/>
              </a:rPr>
              <a:t>　　　　　　ボール径</a:t>
            </a:r>
            <a:r>
              <a:rPr lang="en-US" altLang="ja-JP" sz="900" dirty="0">
                <a:latin typeface="Meiryo UI" panose="020B0604030504040204" pitchFamily="34" charset="-128"/>
                <a:ea typeface="Meiryo UI" panose="020B0604030504040204" pitchFamily="34" charset="-128"/>
              </a:rPr>
              <a:t>0.7㎜ </a:t>
            </a:r>
          </a:p>
        </p:txBody>
      </p:sp>
      <p:sp>
        <p:nvSpPr>
          <p:cNvPr id="4" name="テキスト ボックス 3">
            <a:extLst>
              <a:ext uri="{FF2B5EF4-FFF2-40B4-BE49-F238E27FC236}">
                <a16:creationId xmlns:a16="http://schemas.microsoft.com/office/drawing/2014/main" id="{131A1040-38AB-0647-BD57-A8AE861D20F5}"/>
              </a:ext>
            </a:extLst>
          </p:cNvPr>
          <p:cNvSpPr txBox="1"/>
          <p:nvPr/>
        </p:nvSpPr>
        <p:spPr>
          <a:xfrm>
            <a:off x="8151628" y="4033284"/>
            <a:ext cx="184731" cy="369332"/>
          </a:xfrm>
          <a:prstGeom prst="rect">
            <a:avLst/>
          </a:prstGeom>
          <a:noFill/>
        </p:spPr>
        <p:txBody>
          <a:bodyPr wrap="none" rtlCol="0">
            <a:spAutoFit/>
          </a:bodyPr>
          <a:lstStyle/>
          <a:p>
            <a:endParaRPr kumimoji="1" lang="ja-JP" altLang="en-US"/>
          </a:p>
        </p:txBody>
      </p:sp>
      <p:sp>
        <p:nvSpPr>
          <p:cNvPr id="7" name="テキスト ボックス 6">
            <a:extLst>
              <a:ext uri="{FF2B5EF4-FFF2-40B4-BE49-F238E27FC236}">
                <a16:creationId xmlns:a16="http://schemas.microsoft.com/office/drawing/2014/main" id="{6E0DEE68-B29B-4E44-B075-EC371AE600A8}"/>
              </a:ext>
            </a:extLst>
          </p:cNvPr>
          <p:cNvSpPr txBox="1"/>
          <p:nvPr/>
        </p:nvSpPr>
        <p:spPr>
          <a:xfrm>
            <a:off x="9838660" y="3926958"/>
            <a:ext cx="184731" cy="369332"/>
          </a:xfrm>
          <a:prstGeom prst="rect">
            <a:avLst/>
          </a:prstGeom>
          <a:noFill/>
        </p:spPr>
        <p:txBody>
          <a:bodyPr wrap="none" rtlCol="0">
            <a:spAutoFit/>
          </a:bodyPr>
          <a:lstStyle/>
          <a:p>
            <a:endParaRPr kumimoji="1" lang="ja-JP" altLang="en-US"/>
          </a:p>
        </p:txBody>
      </p:sp>
      <p:sp>
        <p:nvSpPr>
          <p:cNvPr id="9" name="円/楕円 8">
            <a:extLst>
              <a:ext uri="{FF2B5EF4-FFF2-40B4-BE49-F238E27FC236}">
                <a16:creationId xmlns:a16="http://schemas.microsoft.com/office/drawing/2014/main" id="{5071E141-4680-1C45-8E9F-3E48DC46BD1C}"/>
              </a:ext>
            </a:extLst>
          </p:cNvPr>
          <p:cNvSpPr/>
          <p:nvPr/>
        </p:nvSpPr>
        <p:spPr>
          <a:xfrm>
            <a:off x="5035845" y="1268518"/>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4"/>
              </a:solidFill>
            </a:endParaRPr>
          </a:p>
        </p:txBody>
      </p:sp>
      <p:sp>
        <p:nvSpPr>
          <p:cNvPr id="43" name="テキスト ボックス 42">
            <a:extLst>
              <a:ext uri="{FF2B5EF4-FFF2-40B4-BE49-F238E27FC236}">
                <a16:creationId xmlns:a16="http://schemas.microsoft.com/office/drawing/2014/main" id="{C679F590-1798-F145-B307-DE0B7159F3E6}"/>
              </a:ext>
            </a:extLst>
          </p:cNvPr>
          <p:cNvSpPr txBox="1"/>
          <p:nvPr/>
        </p:nvSpPr>
        <p:spPr>
          <a:xfrm>
            <a:off x="5035210" y="1496155"/>
            <a:ext cx="739603" cy="323165"/>
          </a:xfrm>
          <a:prstGeom prst="rect">
            <a:avLst/>
          </a:prstGeom>
          <a:noFill/>
        </p:spPr>
        <p:txBody>
          <a:bodyPr wrap="square" rtlCol="0">
            <a:spAutoFit/>
          </a:bodyPr>
          <a:lstStyle/>
          <a:p>
            <a:pPr algn="ctr"/>
            <a:r>
              <a:rPr kumimoji="1" lang="ja-JP" altLang="en-US" sz="1500">
                <a:solidFill>
                  <a:schemeClr val="accent1">
                    <a:lumMod val="50000"/>
                  </a:schemeClr>
                </a:solidFill>
                <a:latin typeface="Meiryo UI" panose="020B0604030504040204" pitchFamily="34" charset="-128"/>
                <a:ea typeface="Meiryo UI" panose="020B0604030504040204" pitchFamily="34" charset="-128"/>
              </a:rPr>
              <a:t>特徴</a:t>
            </a:r>
          </a:p>
        </p:txBody>
      </p:sp>
      <p:sp>
        <p:nvSpPr>
          <p:cNvPr id="6" name="テキスト ボックス 5">
            <a:extLst>
              <a:ext uri="{FF2B5EF4-FFF2-40B4-BE49-F238E27FC236}">
                <a16:creationId xmlns:a16="http://schemas.microsoft.com/office/drawing/2014/main" id="{5949CA04-F994-CB41-A9F7-DB00BFD8F160}"/>
              </a:ext>
            </a:extLst>
          </p:cNvPr>
          <p:cNvSpPr txBox="1"/>
          <p:nvPr/>
        </p:nvSpPr>
        <p:spPr>
          <a:xfrm>
            <a:off x="9540949" y="3466214"/>
            <a:ext cx="184731" cy="369332"/>
          </a:xfrm>
          <a:prstGeom prst="rect">
            <a:avLst/>
          </a:prstGeom>
          <a:noFill/>
        </p:spPr>
        <p:txBody>
          <a:bodyPr wrap="none" rtlCol="0">
            <a:spAutoFit/>
          </a:bodyPr>
          <a:lstStyle/>
          <a:p>
            <a:endParaRPr kumimoji="1" lang="ja-JP" altLang="en-US"/>
          </a:p>
        </p:txBody>
      </p:sp>
      <p:sp>
        <p:nvSpPr>
          <p:cNvPr id="14" name="テキスト ボックス 13">
            <a:extLst>
              <a:ext uri="{FF2B5EF4-FFF2-40B4-BE49-F238E27FC236}">
                <a16:creationId xmlns:a16="http://schemas.microsoft.com/office/drawing/2014/main" id="{B93A13B1-A79F-5A48-AF90-DCA933A6F93C}"/>
              </a:ext>
            </a:extLst>
          </p:cNvPr>
          <p:cNvSpPr txBox="1"/>
          <p:nvPr/>
        </p:nvSpPr>
        <p:spPr>
          <a:xfrm>
            <a:off x="10086753" y="2473842"/>
            <a:ext cx="184731" cy="369332"/>
          </a:xfrm>
          <a:prstGeom prst="rect">
            <a:avLst/>
          </a:prstGeom>
          <a:noFill/>
        </p:spPr>
        <p:txBody>
          <a:bodyPr wrap="none" rtlCol="0">
            <a:spAutoFit/>
          </a:bodyPr>
          <a:lstStyle/>
          <a:p>
            <a:endParaRPr kumimoji="1" lang="ja-JP" altLang="en-US"/>
          </a:p>
        </p:txBody>
      </p:sp>
      <p:sp>
        <p:nvSpPr>
          <p:cNvPr id="15" name="テキスト ボックス 14">
            <a:extLst>
              <a:ext uri="{FF2B5EF4-FFF2-40B4-BE49-F238E27FC236}">
                <a16:creationId xmlns:a16="http://schemas.microsoft.com/office/drawing/2014/main" id="{81947353-CE6B-5941-A69E-F8C69B4B7F8E}"/>
              </a:ext>
            </a:extLst>
          </p:cNvPr>
          <p:cNvSpPr txBox="1"/>
          <p:nvPr/>
        </p:nvSpPr>
        <p:spPr>
          <a:xfrm>
            <a:off x="-674557" y="1041816"/>
            <a:ext cx="184731" cy="369332"/>
          </a:xfrm>
          <a:prstGeom prst="rect">
            <a:avLst/>
          </a:prstGeom>
          <a:noFill/>
        </p:spPr>
        <p:txBody>
          <a:bodyPr wrap="none" rtlCol="0">
            <a:spAutoFit/>
          </a:bodyPr>
          <a:lstStyle/>
          <a:p>
            <a:endParaRPr kumimoji="1" lang="ja-JP" altLang="en-US"/>
          </a:p>
        </p:txBody>
      </p:sp>
      <p:sp>
        <p:nvSpPr>
          <p:cNvPr id="29" name="テキスト ボックス 28">
            <a:extLst>
              <a:ext uri="{FF2B5EF4-FFF2-40B4-BE49-F238E27FC236}">
                <a16:creationId xmlns:a16="http://schemas.microsoft.com/office/drawing/2014/main" id="{A694227E-35A0-BC45-B4B3-10C0BE19C792}"/>
              </a:ext>
            </a:extLst>
          </p:cNvPr>
          <p:cNvSpPr txBox="1"/>
          <p:nvPr/>
        </p:nvSpPr>
        <p:spPr>
          <a:xfrm>
            <a:off x="6223000" y="3441700"/>
            <a:ext cx="184731" cy="369332"/>
          </a:xfrm>
          <a:prstGeom prst="rect">
            <a:avLst/>
          </a:prstGeom>
          <a:noFill/>
        </p:spPr>
        <p:txBody>
          <a:bodyPr wrap="none" rtlCol="0">
            <a:spAutoFit/>
          </a:bodyPr>
          <a:lstStyle/>
          <a:p>
            <a:endParaRPr kumimoji="1" lang="ja-JP" altLang="en-US"/>
          </a:p>
        </p:txBody>
      </p:sp>
      <p:sp>
        <p:nvSpPr>
          <p:cNvPr id="30" name="テキスト ボックス 29">
            <a:extLst>
              <a:ext uri="{FF2B5EF4-FFF2-40B4-BE49-F238E27FC236}">
                <a16:creationId xmlns:a16="http://schemas.microsoft.com/office/drawing/2014/main" id="{168EF753-87BF-FA49-B3C8-FFADD62EDFAB}"/>
              </a:ext>
            </a:extLst>
          </p:cNvPr>
          <p:cNvSpPr txBox="1"/>
          <p:nvPr/>
        </p:nvSpPr>
        <p:spPr>
          <a:xfrm>
            <a:off x="5949950" y="3416300"/>
            <a:ext cx="184731" cy="369332"/>
          </a:xfrm>
          <a:prstGeom prst="rect">
            <a:avLst/>
          </a:prstGeom>
          <a:noFill/>
        </p:spPr>
        <p:txBody>
          <a:bodyPr wrap="none" rtlCol="0">
            <a:spAutoFit/>
          </a:bodyPr>
          <a:lstStyle/>
          <a:p>
            <a:endParaRPr kumimoji="1" lang="ja-JP" altLang="en-US"/>
          </a:p>
        </p:txBody>
      </p:sp>
      <p:sp>
        <p:nvSpPr>
          <p:cNvPr id="10" name="テキスト ボックス 9">
            <a:extLst>
              <a:ext uri="{FF2B5EF4-FFF2-40B4-BE49-F238E27FC236}">
                <a16:creationId xmlns:a16="http://schemas.microsoft.com/office/drawing/2014/main" id="{7324E41E-3866-E048-AA35-05280DE458D9}"/>
              </a:ext>
            </a:extLst>
          </p:cNvPr>
          <p:cNvSpPr txBox="1"/>
          <p:nvPr/>
        </p:nvSpPr>
        <p:spPr>
          <a:xfrm>
            <a:off x="9525000" y="3158067"/>
            <a:ext cx="184731" cy="369332"/>
          </a:xfrm>
          <a:prstGeom prst="rect">
            <a:avLst/>
          </a:prstGeom>
          <a:noFill/>
        </p:spPr>
        <p:txBody>
          <a:bodyPr wrap="none" rtlCol="0">
            <a:spAutoFit/>
          </a:bodyPr>
          <a:lstStyle/>
          <a:p>
            <a:endParaRPr kumimoji="1" lang="ja-JP" altLang="en-US"/>
          </a:p>
        </p:txBody>
      </p:sp>
      <p:sp>
        <p:nvSpPr>
          <p:cNvPr id="17" name="テキスト ボックス 16">
            <a:extLst>
              <a:ext uri="{FF2B5EF4-FFF2-40B4-BE49-F238E27FC236}">
                <a16:creationId xmlns:a16="http://schemas.microsoft.com/office/drawing/2014/main" id="{588061B6-B227-F945-9FD3-54E55A954891}"/>
              </a:ext>
            </a:extLst>
          </p:cNvPr>
          <p:cNvSpPr txBox="1"/>
          <p:nvPr/>
        </p:nvSpPr>
        <p:spPr>
          <a:xfrm>
            <a:off x="8390467" y="7332133"/>
            <a:ext cx="184731" cy="369332"/>
          </a:xfrm>
          <a:prstGeom prst="rect">
            <a:avLst/>
          </a:prstGeom>
          <a:noFill/>
        </p:spPr>
        <p:txBody>
          <a:bodyPr wrap="none" rtlCol="0">
            <a:spAutoFit/>
          </a:bodyPr>
          <a:lstStyle/>
          <a:p>
            <a:endParaRPr kumimoji="1" lang="ja-JP" altLang="en-US"/>
          </a:p>
        </p:txBody>
      </p:sp>
      <p:sp>
        <p:nvSpPr>
          <p:cNvPr id="18" name="テキスト ボックス 17">
            <a:extLst>
              <a:ext uri="{FF2B5EF4-FFF2-40B4-BE49-F238E27FC236}">
                <a16:creationId xmlns:a16="http://schemas.microsoft.com/office/drawing/2014/main" id="{B7B904E5-64B7-744A-9CEE-65B9899ED486}"/>
              </a:ext>
            </a:extLst>
          </p:cNvPr>
          <p:cNvSpPr txBox="1"/>
          <p:nvPr/>
        </p:nvSpPr>
        <p:spPr>
          <a:xfrm>
            <a:off x="8017933" y="-736600"/>
            <a:ext cx="184731" cy="369332"/>
          </a:xfrm>
          <a:prstGeom prst="rect">
            <a:avLst/>
          </a:prstGeom>
          <a:noFill/>
        </p:spPr>
        <p:txBody>
          <a:bodyPr wrap="none" rtlCol="0">
            <a:spAutoFit/>
          </a:bodyPr>
          <a:lstStyle/>
          <a:p>
            <a:endParaRPr kumimoji="1" lang="ja-JP" altLang="en-US"/>
          </a:p>
        </p:txBody>
      </p:sp>
      <p:cxnSp>
        <p:nvCxnSpPr>
          <p:cNvPr id="47" name="直線コネクタ 46">
            <a:extLst>
              <a:ext uri="{FF2B5EF4-FFF2-40B4-BE49-F238E27FC236}">
                <a16:creationId xmlns:a16="http://schemas.microsoft.com/office/drawing/2014/main" id="{06F736AD-50A3-9946-BE09-78B049790D86}"/>
              </a:ext>
            </a:extLst>
          </p:cNvPr>
          <p:cNvCxnSpPr>
            <a:cxnSpLocks/>
            <a:stCxn id="48" idx="3"/>
          </p:cNvCxnSpPr>
          <p:nvPr/>
        </p:nvCxnSpPr>
        <p:spPr>
          <a:xfrm>
            <a:off x="933347" y="5145172"/>
            <a:ext cx="3560089" cy="12701"/>
          </a:xfrm>
          <a:prstGeom prst="line">
            <a:avLst/>
          </a:prstGeom>
          <a:ln w="9525">
            <a:solidFill>
              <a:schemeClr val="bg2">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48" name="テキスト ボックス 47">
            <a:extLst>
              <a:ext uri="{FF2B5EF4-FFF2-40B4-BE49-F238E27FC236}">
                <a16:creationId xmlns:a16="http://schemas.microsoft.com/office/drawing/2014/main" id="{E2DC50B7-FC9D-9741-AB3D-886576F41BF6}"/>
              </a:ext>
            </a:extLst>
          </p:cNvPr>
          <p:cNvSpPr txBox="1"/>
          <p:nvPr/>
        </p:nvSpPr>
        <p:spPr>
          <a:xfrm>
            <a:off x="485901" y="5029756"/>
            <a:ext cx="447446" cy="230832"/>
          </a:xfrm>
          <a:prstGeom prst="rect">
            <a:avLst/>
          </a:prstGeom>
          <a:noFill/>
        </p:spPr>
        <p:txBody>
          <a:bodyPr wrap="square" rtlCol="0">
            <a:spAutoFit/>
          </a:bodyPr>
          <a:lstStyle/>
          <a:p>
            <a:r>
              <a:rPr lang="ja-JP" altLang="en-US" sz="900">
                <a:latin typeface="Meiryo UI" panose="020B0604030504040204" pitchFamily="34" charset="-128"/>
                <a:ea typeface="Meiryo UI" panose="020B0604030504040204" pitchFamily="34" charset="-128"/>
              </a:rPr>
              <a:t>仕様</a:t>
            </a:r>
          </a:p>
        </p:txBody>
      </p:sp>
      <p:sp>
        <p:nvSpPr>
          <p:cNvPr id="49" name="テキスト ボックス 48">
            <a:extLst>
              <a:ext uri="{FF2B5EF4-FFF2-40B4-BE49-F238E27FC236}">
                <a16:creationId xmlns:a16="http://schemas.microsoft.com/office/drawing/2014/main" id="{A01A4F1A-EF54-BF4E-99FC-739CD6DF617E}"/>
              </a:ext>
            </a:extLst>
          </p:cNvPr>
          <p:cNvSpPr txBox="1"/>
          <p:nvPr/>
        </p:nvSpPr>
        <p:spPr>
          <a:xfrm>
            <a:off x="296332" y="658339"/>
            <a:ext cx="855576" cy="276999"/>
          </a:xfrm>
          <a:prstGeom prst="rect">
            <a:avLst/>
          </a:prstGeom>
          <a:noFill/>
        </p:spPr>
        <p:txBody>
          <a:bodyPr wrap="square" rtlCol="0">
            <a:spAutoFit/>
          </a:bodyPr>
          <a:lstStyle/>
          <a:p>
            <a:pPr algn="ctr"/>
            <a:r>
              <a:rPr kumimoji="1" lang="en-US" altLang="ja-JP" sz="1200" dirty="0">
                <a:solidFill>
                  <a:schemeClr val="bg1"/>
                </a:solidFill>
                <a:latin typeface="Meiryo UI" panose="020B0604030504040204" pitchFamily="34" charset="-128"/>
                <a:ea typeface="Meiryo UI" panose="020B0604030504040204" pitchFamily="34" charset="-128"/>
              </a:rPr>
              <a:t>【</a:t>
            </a:r>
            <a:r>
              <a:rPr kumimoji="1" lang="ja-JP" altLang="en-US" sz="1200">
                <a:solidFill>
                  <a:schemeClr val="bg1"/>
                </a:solidFill>
                <a:latin typeface="Meiryo UI" panose="020B0604030504040204" pitchFamily="34" charset="-128"/>
                <a:ea typeface="Meiryo UI" panose="020B0604030504040204" pitchFamily="34" charset="-128"/>
              </a:rPr>
              <a:t>提案書</a:t>
            </a:r>
            <a:r>
              <a:rPr kumimoji="1" lang="en-US" altLang="ja-JP" sz="1200" dirty="0">
                <a:solidFill>
                  <a:schemeClr val="bg1"/>
                </a:solidFill>
                <a:latin typeface="Meiryo UI" panose="020B0604030504040204" pitchFamily="34" charset="-128"/>
                <a:ea typeface="Meiryo UI" panose="020B0604030504040204" pitchFamily="34" charset="-128"/>
              </a:rPr>
              <a:t>】</a:t>
            </a:r>
            <a:endParaRPr kumimoji="1" lang="ja-JP" altLang="en-US" sz="1200">
              <a:solidFill>
                <a:schemeClr val="bg1"/>
              </a:solidFill>
              <a:latin typeface="Meiryo UI" panose="020B0604030504040204" pitchFamily="34" charset="-128"/>
              <a:ea typeface="Meiryo UI" panose="020B0604030504040204" pitchFamily="34" charset="-128"/>
            </a:endParaRPr>
          </a:p>
        </p:txBody>
      </p:sp>
      <p:sp>
        <p:nvSpPr>
          <p:cNvPr id="52" name="テキスト ボックス 51">
            <a:extLst>
              <a:ext uri="{FF2B5EF4-FFF2-40B4-BE49-F238E27FC236}">
                <a16:creationId xmlns:a16="http://schemas.microsoft.com/office/drawing/2014/main" id="{666EFAC9-FA87-8F4E-97A7-2098EF99A221}"/>
              </a:ext>
            </a:extLst>
          </p:cNvPr>
          <p:cNvSpPr txBox="1"/>
          <p:nvPr/>
        </p:nvSpPr>
        <p:spPr>
          <a:xfrm>
            <a:off x="5932095" y="1422052"/>
            <a:ext cx="2917065" cy="1596079"/>
          </a:xfrm>
          <a:prstGeom prst="rect">
            <a:avLst/>
          </a:prstGeom>
          <a:noFill/>
        </p:spPr>
        <p:txBody>
          <a:bodyPr wrap="square" lIns="0" tIns="46800" rIns="0" spcCol="360000" rtlCol="0">
            <a:spAutoFit/>
          </a:bodyPr>
          <a:lstStyle/>
          <a:p>
            <a:pPr algn="just">
              <a:lnSpc>
                <a:spcPts val="2400"/>
              </a:lnSpc>
            </a:pPr>
            <a:r>
              <a:rPr lang="ja-JP" altLang="en-US" sz="1600">
                <a:latin typeface="Meiryo UI" panose="020B0604030504040204" pitchFamily="34" charset="-128"/>
                <a:ea typeface="Meiryo UI" panose="020B0604030504040204" pitchFamily="34" charset="-128"/>
              </a:rPr>
              <a:t>メタリックな質感で高級感があり、スタイリッシュなボールペンです。ノックの跳ね返りが心地よく、手頃な重さがしっくりくるかと思います。</a:t>
            </a:r>
            <a:r>
              <a:rPr lang="en-US" altLang="ja-JP" sz="1600" dirty="0">
                <a:latin typeface="Meiryo UI" panose="020B0604030504040204" pitchFamily="34" charset="-128"/>
                <a:ea typeface="Meiryo UI" panose="020B0604030504040204" pitchFamily="34" charset="-128"/>
              </a:rPr>
              <a:t>3</a:t>
            </a:r>
            <a:r>
              <a:rPr lang="ja-JP" altLang="en-US" sz="1600">
                <a:latin typeface="Meiryo UI" panose="020B0604030504040204" pitchFamily="34" charset="-128"/>
                <a:ea typeface="Meiryo UI" panose="020B0604030504040204" pitchFamily="34" charset="-128"/>
              </a:rPr>
              <a:t>色のカラーバリエーションからお選び下さい。</a:t>
            </a:r>
            <a:endParaRPr lang="en-US" altLang="ja-JP" sz="1600" dirty="0">
              <a:latin typeface="Meiryo UI" panose="020B0604030504040204" pitchFamily="34" charset="-128"/>
              <a:ea typeface="Meiryo UI" panose="020B0604030504040204" pitchFamily="34" charset="-128"/>
            </a:endParaRPr>
          </a:p>
        </p:txBody>
      </p:sp>
      <p:sp>
        <p:nvSpPr>
          <p:cNvPr id="51" name="円/楕円 50">
            <a:extLst>
              <a:ext uri="{FF2B5EF4-FFF2-40B4-BE49-F238E27FC236}">
                <a16:creationId xmlns:a16="http://schemas.microsoft.com/office/drawing/2014/main" id="{29EEA60A-1EDB-A44B-893A-3A7C8D5D51EA}"/>
              </a:ext>
            </a:extLst>
          </p:cNvPr>
          <p:cNvSpPr/>
          <p:nvPr/>
        </p:nvSpPr>
        <p:spPr>
          <a:xfrm>
            <a:off x="5035845" y="534447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テキスト ボックス 52">
            <a:extLst>
              <a:ext uri="{FF2B5EF4-FFF2-40B4-BE49-F238E27FC236}">
                <a16:creationId xmlns:a16="http://schemas.microsoft.com/office/drawing/2014/main" id="{55C042B5-BEB6-154E-9A0F-527D7515FFDC}"/>
              </a:ext>
            </a:extLst>
          </p:cNvPr>
          <p:cNvSpPr txBox="1"/>
          <p:nvPr/>
        </p:nvSpPr>
        <p:spPr>
          <a:xfrm>
            <a:off x="5035210" y="5569140"/>
            <a:ext cx="739603"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お見積</a:t>
            </a:r>
          </a:p>
        </p:txBody>
      </p:sp>
      <p:cxnSp>
        <p:nvCxnSpPr>
          <p:cNvPr id="55" name="直線コネクタ 54">
            <a:extLst>
              <a:ext uri="{FF2B5EF4-FFF2-40B4-BE49-F238E27FC236}">
                <a16:creationId xmlns:a16="http://schemas.microsoft.com/office/drawing/2014/main" id="{E3841400-EED2-C34D-BCDD-C3006CC8563F}"/>
              </a:ext>
            </a:extLst>
          </p:cNvPr>
          <p:cNvCxnSpPr>
            <a:cxnSpLocks/>
          </p:cNvCxnSpPr>
          <p:nvPr/>
        </p:nvCxnSpPr>
        <p:spPr>
          <a:xfrm>
            <a:off x="5880100" y="3785632"/>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grpSp>
        <p:nvGrpSpPr>
          <p:cNvPr id="58" name="グループ化 57">
            <a:extLst>
              <a:ext uri="{FF2B5EF4-FFF2-40B4-BE49-F238E27FC236}">
                <a16:creationId xmlns:a16="http://schemas.microsoft.com/office/drawing/2014/main" id="{C8880407-59E8-D744-B368-C4DF6A8E994D}"/>
              </a:ext>
            </a:extLst>
          </p:cNvPr>
          <p:cNvGrpSpPr/>
          <p:nvPr/>
        </p:nvGrpSpPr>
        <p:grpSpPr>
          <a:xfrm>
            <a:off x="5042402" y="3830871"/>
            <a:ext cx="739603" cy="739603"/>
            <a:chOff x="5042402" y="3087009"/>
            <a:chExt cx="739603" cy="739603"/>
          </a:xfrm>
        </p:grpSpPr>
        <p:sp>
          <p:nvSpPr>
            <p:cNvPr id="59" name="円/楕円 58">
              <a:extLst>
                <a:ext uri="{FF2B5EF4-FFF2-40B4-BE49-F238E27FC236}">
                  <a16:creationId xmlns:a16="http://schemas.microsoft.com/office/drawing/2014/main" id="{C67052A6-1156-D442-9D47-A2227E7B96FF}"/>
                </a:ext>
              </a:extLst>
            </p:cNvPr>
            <p:cNvSpPr/>
            <p:nvPr/>
          </p:nvSpPr>
          <p:spPr>
            <a:xfrm>
              <a:off x="5042402" y="308700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テキスト ボックス 59">
              <a:extLst>
                <a:ext uri="{FF2B5EF4-FFF2-40B4-BE49-F238E27FC236}">
                  <a16:creationId xmlns:a16="http://schemas.microsoft.com/office/drawing/2014/main" id="{C46DE592-F853-384F-90D2-3DA64C10996F}"/>
                </a:ext>
              </a:extLst>
            </p:cNvPr>
            <p:cNvSpPr txBox="1"/>
            <p:nvPr/>
          </p:nvSpPr>
          <p:spPr>
            <a:xfrm>
              <a:off x="5135150" y="3321734"/>
              <a:ext cx="569710"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納期</a:t>
              </a:r>
            </a:p>
          </p:txBody>
        </p:sp>
      </p:grpSp>
      <p:cxnSp>
        <p:nvCxnSpPr>
          <p:cNvPr id="61" name="直線コネクタ 60">
            <a:extLst>
              <a:ext uri="{FF2B5EF4-FFF2-40B4-BE49-F238E27FC236}">
                <a16:creationId xmlns:a16="http://schemas.microsoft.com/office/drawing/2014/main" id="{44FD12B9-01EA-6045-91B8-6A6C4B42426B}"/>
              </a:ext>
            </a:extLst>
          </p:cNvPr>
          <p:cNvCxnSpPr>
            <a:cxnSpLocks/>
          </p:cNvCxnSpPr>
          <p:nvPr/>
        </p:nvCxnSpPr>
        <p:spPr>
          <a:xfrm>
            <a:off x="5880100" y="4987421"/>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sp>
        <p:nvSpPr>
          <p:cNvPr id="62" name="テキスト ボックス 61">
            <a:extLst>
              <a:ext uri="{FF2B5EF4-FFF2-40B4-BE49-F238E27FC236}">
                <a16:creationId xmlns:a16="http://schemas.microsoft.com/office/drawing/2014/main" id="{43EEDBA3-5917-5749-A207-0D444DDE7256}"/>
              </a:ext>
            </a:extLst>
          </p:cNvPr>
          <p:cNvSpPr txBox="1"/>
          <p:nvPr/>
        </p:nvSpPr>
        <p:spPr>
          <a:xfrm>
            <a:off x="6071111" y="4206067"/>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納期スペース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63" name="テキスト ボックス 62">
            <a:extLst>
              <a:ext uri="{FF2B5EF4-FFF2-40B4-BE49-F238E27FC236}">
                <a16:creationId xmlns:a16="http://schemas.microsoft.com/office/drawing/2014/main" id="{7C84D0BA-2D0E-1A41-A9F4-073730B0C0B4}"/>
              </a:ext>
            </a:extLst>
          </p:cNvPr>
          <p:cNvSpPr txBox="1"/>
          <p:nvPr/>
        </p:nvSpPr>
        <p:spPr>
          <a:xfrm>
            <a:off x="6071111" y="5565834"/>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お見積りスペース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2" name="テキスト ボックス 1">
            <a:extLst>
              <a:ext uri="{FF2B5EF4-FFF2-40B4-BE49-F238E27FC236}">
                <a16:creationId xmlns:a16="http://schemas.microsoft.com/office/drawing/2014/main" id="{8E281DBF-8DD7-8944-B461-C25086974C88}"/>
              </a:ext>
            </a:extLst>
          </p:cNvPr>
          <p:cNvSpPr txBox="1"/>
          <p:nvPr/>
        </p:nvSpPr>
        <p:spPr>
          <a:xfrm>
            <a:off x="8007178" y="-148281"/>
            <a:ext cx="184731" cy="369332"/>
          </a:xfrm>
          <a:prstGeom prst="rect">
            <a:avLst/>
          </a:prstGeom>
          <a:noFill/>
        </p:spPr>
        <p:txBody>
          <a:bodyPr wrap="none" rtlCol="0">
            <a:spAutoFit/>
          </a:bodyPr>
          <a:lstStyle/>
          <a:p>
            <a:endParaRPr kumimoji="1" lang="ja-JP" altLang="en-US"/>
          </a:p>
        </p:txBody>
      </p:sp>
      <p:pic>
        <p:nvPicPr>
          <p:cNvPr id="12" name="図 11">
            <a:extLst>
              <a:ext uri="{FF2B5EF4-FFF2-40B4-BE49-F238E27FC236}">
                <a16:creationId xmlns:a16="http://schemas.microsoft.com/office/drawing/2014/main" id="{5EE0C2CC-7C8A-864B-850F-786496E6363D}"/>
              </a:ext>
            </a:extLst>
          </p:cNvPr>
          <p:cNvPicPr>
            <a:picLocks noChangeAspect="1"/>
          </p:cNvPicPr>
          <p:nvPr/>
        </p:nvPicPr>
        <p:blipFill>
          <a:blip r:embed="rId5"/>
          <a:stretch>
            <a:fillRect/>
          </a:stretch>
        </p:blipFill>
        <p:spPr>
          <a:xfrm>
            <a:off x="1109068" y="1454470"/>
            <a:ext cx="2912394" cy="3579519"/>
          </a:xfrm>
          <a:prstGeom prst="rect">
            <a:avLst/>
          </a:prstGeom>
        </p:spPr>
      </p:pic>
    </p:spTree>
    <p:extLst>
      <p:ext uri="{BB962C8B-B14F-4D97-AF65-F5344CB8AC3E}">
        <p14:creationId xmlns:p14="http://schemas.microsoft.com/office/powerpoint/2010/main" val="403264212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927CB9EF-4E63-C348-91C2-B4EE6CED9AEC}"/>
              </a:ext>
            </a:extLst>
          </p:cNvPr>
          <p:cNvPicPr>
            <a:picLocks noChangeAspect="1"/>
          </p:cNvPicPr>
          <p:nvPr/>
        </p:nvPicPr>
        <p:blipFill>
          <a:blip r:embed="rId3"/>
          <a:stretch>
            <a:fillRect/>
          </a:stretch>
        </p:blipFill>
        <p:spPr>
          <a:xfrm>
            <a:off x="5100223" y="4667627"/>
            <a:ext cx="722044" cy="795472"/>
          </a:xfrm>
          <a:prstGeom prst="rect">
            <a:avLst/>
          </a:prstGeom>
        </p:spPr>
      </p:pic>
      <p:pic>
        <p:nvPicPr>
          <p:cNvPr id="8" name="図 7">
            <a:extLst>
              <a:ext uri="{FF2B5EF4-FFF2-40B4-BE49-F238E27FC236}">
                <a16:creationId xmlns:a16="http://schemas.microsoft.com/office/drawing/2014/main" id="{14C963AD-CFA1-094F-903A-A75F17FBB6F3}"/>
              </a:ext>
            </a:extLst>
          </p:cNvPr>
          <p:cNvPicPr>
            <a:picLocks noChangeAspect="1"/>
          </p:cNvPicPr>
          <p:nvPr/>
        </p:nvPicPr>
        <p:blipFill>
          <a:blip r:embed="rId4"/>
          <a:stretch>
            <a:fillRect/>
          </a:stretch>
        </p:blipFill>
        <p:spPr>
          <a:xfrm>
            <a:off x="5096907" y="3119079"/>
            <a:ext cx="704222" cy="815944"/>
          </a:xfrm>
          <a:prstGeom prst="rect">
            <a:avLst/>
          </a:prstGeom>
        </p:spPr>
      </p:pic>
      <p:sp>
        <p:nvSpPr>
          <p:cNvPr id="3" name="テキスト ボックス 2">
            <a:extLst>
              <a:ext uri="{FF2B5EF4-FFF2-40B4-BE49-F238E27FC236}">
                <a16:creationId xmlns:a16="http://schemas.microsoft.com/office/drawing/2014/main" id="{4CA50E79-0AEB-4A45-90DE-1EBFEF4913AE}"/>
              </a:ext>
            </a:extLst>
          </p:cNvPr>
          <p:cNvSpPr txBox="1"/>
          <p:nvPr/>
        </p:nvSpPr>
        <p:spPr>
          <a:xfrm>
            <a:off x="1098699" y="596421"/>
            <a:ext cx="7750462" cy="400110"/>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リサイクルエコカイロ </a:t>
            </a:r>
          </a:p>
        </p:txBody>
      </p:sp>
      <p:sp>
        <p:nvSpPr>
          <p:cNvPr id="54" name="テキスト ボックス 53">
            <a:extLst>
              <a:ext uri="{FF2B5EF4-FFF2-40B4-BE49-F238E27FC236}">
                <a16:creationId xmlns:a16="http://schemas.microsoft.com/office/drawing/2014/main" id="{DB95C43C-93E8-974D-BE0B-E4B52F6953E9}"/>
              </a:ext>
            </a:extLst>
          </p:cNvPr>
          <p:cNvSpPr txBox="1"/>
          <p:nvPr/>
        </p:nvSpPr>
        <p:spPr>
          <a:xfrm>
            <a:off x="485900" y="5252121"/>
            <a:ext cx="4140913" cy="510012"/>
          </a:xfrm>
          <a:prstGeom prst="rect">
            <a:avLst/>
          </a:prstGeom>
          <a:noFill/>
        </p:spPr>
        <p:txBody>
          <a:bodyPr wrap="square" lIns="90000" tIns="46800" rIns="0" bIns="46800" rtlCol="0">
            <a:spAutoFit/>
          </a:bodyPr>
          <a:lstStyle/>
          <a:p>
            <a:r>
              <a:rPr lang="ja-JP" altLang="en-US" sz="900" dirty="0">
                <a:latin typeface="Meiryo UI" panose="020B0604030504040204" pitchFamily="34" charset="-128"/>
                <a:ea typeface="Meiryo UI" panose="020B0604030504040204" pitchFamily="34" charset="-128"/>
              </a:rPr>
              <a:t>サイズ：約</a:t>
            </a:r>
            <a:r>
              <a:rPr lang="en-US" altLang="ja-JP" sz="900" dirty="0">
                <a:latin typeface="Meiryo UI" panose="020B0604030504040204" pitchFamily="34" charset="-128"/>
                <a:ea typeface="Meiryo UI" panose="020B0604030504040204" pitchFamily="34" charset="-128"/>
              </a:rPr>
              <a:t>φ95×12mm</a:t>
            </a:r>
          </a:p>
          <a:p>
            <a:r>
              <a:rPr lang="ja-JP" altLang="en-US" sz="900" dirty="0">
                <a:latin typeface="Meiryo UI" panose="020B0604030504040204" pitchFamily="34" charset="-128"/>
                <a:ea typeface="Meiryo UI" panose="020B0604030504040204" pitchFamily="34" charset="-128"/>
              </a:rPr>
              <a:t>重量：約</a:t>
            </a:r>
            <a:r>
              <a:rPr lang="en-US" altLang="ja-JP" sz="900" dirty="0">
                <a:latin typeface="Meiryo UI" panose="020B0604030504040204" pitchFamily="34" charset="-128"/>
                <a:ea typeface="Meiryo UI" panose="020B0604030504040204" pitchFamily="34" charset="-128"/>
              </a:rPr>
              <a:t>98g</a:t>
            </a:r>
          </a:p>
          <a:p>
            <a:r>
              <a:rPr lang="ja-JP" altLang="en-US" sz="900" dirty="0">
                <a:latin typeface="Meiryo UI" panose="020B0604030504040204" pitchFamily="34" charset="-128"/>
                <a:ea typeface="Meiryo UI" panose="020B0604030504040204" pitchFamily="34" charset="-128"/>
              </a:rPr>
              <a:t>包装：台紙入透明袋 </a:t>
            </a:r>
            <a:endParaRPr lang="en-US" altLang="ja-JP" sz="900" dirty="0">
              <a:latin typeface="Meiryo UI" panose="020B0604030504040204" pitchFamily="34" charset="-128"/>
              <a:ea typeface="Meiryo UI" panose="020B0604030504040204" pitchFamily="34" charset="-128"/>
            </a:endParaRPr>
          </a:p>
        </p:txBody>
      </p:sp>
      <p:sp>
        <p:nvSpPr>
          <p:cNvPr id="4" name="テキスト ボックス 3">
            <a:extLst>
              <a:ext uri="{FF2B5EF4-FFF2-40B4-BE49-F238E27FC236}">
                <a16:creationId xmlns:a16="http://schemas.microsoft.com/office/drawing/2014/main" id="{131A1040-38AB-0647-BD57-A8AE861D20F5}"/>
              </a:ext>
            </a:extLst>
          </p:cNvPr>
          <p:cNvSpPr txBox="1"/>
          <p:nvPr/>
        </p:nvSpPr>
        <p:spPr>
          <a:xfrm>
            <a:off x="8151628" y="4033284"/>
            <a:ext cx="184731" cy="369332"/>
          </a:xfrm>
          <a:prstGeom prst="rect">
            <a:avLst/>
          </a:prstGeom>
          <a:noFill/>
        </p:spPr>
        <p:txBody>
          <a:bodyPr wrap="none" rtlCol="0">
            <a:spAutoFit/>
          </a:bodyPr>
          <a:lstStyle/>
          <a:p>
            <a:endParaRPr kumimoji="1" lang="ja-JP" altLang="en-US"/>
          </a:p>
        </p:txBody>
      </p:sp>
      <p:sp>
        <p:nvSpPr>
          <p:cNvPr id="7" name="テキスト ボックス 6">
            <a:extLst>
              <a:ext uri="{FF2B5EF4-FFF2-40B4-BE49-F238E27FC236}">
                <a16:creationId xmlns:a16="http://schemas.microsoft.com/office/drawing/2014/main" id="{6E0DEE68-B29B-4E44-B075-EC371AE600A8}"/>
              </a:ext>
            </a:extLst>
          </p:cNvPr>
          <p:cNvSpPr txBox="1"/>
          <p:nvPr/>
        </p:nvSpPr>
        <p:spPr>
          <a:xfrm>
            <a:off x="9838660" y="3926958"/>
            <a:ext cx="184731" cy="369332"/>
          </a:xfrm>
          <a:prstGeom prst="rect">
            <a:avLst/>
          </a:prstGeom>
          <a:noFill/>
        </p:spPr>
        <p:txBody>
          <a:bodyPr wrap="none" rtlCol="0">
            <a:spAutoFit/>
          </a:bodyPr>
          <a:lstStyle/>
          <a:p>
            <a:endParaRPr kumimoji="1" lang="ja-JP" altLang="en-US"/>
          </a:p>
        </p:txBody>
      </p:sp>
      <p:sp>
        <p:nvSpPr>
          <p:cNvPr id="9" name="円/楕円 8">
            <a:extLst>
              <a:ext uri="{FF2B5EF4-FFF2-40B4-BE49-F238E27FC236}">
                <a16:creationId xmlns:a16="http://schemas.microsoft.com/office/drawing/2014/main" id="{5071E141-4680-1C45-8E9F-3E48DC46BD1C}"/>
              </a:ext>
            </a:extLst>
          </p:cNvPr>
          <p:cNvSpPr/>
          <p:nvPr/>
        </p:nvSpPr>
        <p:spPr>
          <a:xfrm>
            <a:off x="5035845" y="1268518"/>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4"/>
              </a:solidFill>
            </a:endParaRPr>
          </a:p>
        </p:txBody>
      </p:sp>
      <p:sp>
        <p:nvSpPr>
          <p:cNvPr id="43" name="テキスト ボックス 42">
            <a:extLst>
              <a:ext uri="{FF2B5EF4-FFF2-40B4-BE49-F238E27FC236}">
                <a16:creationId xmlns:a16="http://schemas.microsoft.com/office/drawing/2014/main" id="{C679F590-1798-F145-B307-DE0B7159F3E6}"/>
              </a:ext>
            </a:extLst>
          </p:cNvPr>
          <p:cNvSpPr txBox="1"/>
          <p:nvPr/>
        </p:nvSpPr>
        <p:spPr>
          <a:xfrm>
            <a:off x="5035210" y="1496155"/>
            <a:ext cx="739603" cy="323165"/>
          </a:xfrm>
          <a:prstGeom prst="rect">
            <a:avLst/>
          </a:prstGeom>
          <a:noFill/>
        </p:spPr>
        <p:txBody>
          <a:bodyPr wrap="square" rtlCol="0">
            <a:spAutoFit/>
          </a:bodyPr>
          <a:lstStyle/>
          <a:p>
            <a:pPr algn="ctr"/>
            <a:r>
              <a:rPr kumimoji="1" lang="ja-JP" altLang="en-US" sz="1500">
                <a:solidFill>
                  <a:schemeClr val="accent1">
                    <a:lumMod val="50000"/>
                  </a:schemeClr>
                </a:solidFill>
                <a:latin typeface="Meiryo UI" panose="020B0604030504040204" pitchFamily="34" charset="-128"/>
                <a:ea typeface="Meiryo UI" panose="020B0604030504040204" pitchFamily="34" charset="-128"/>
              </a:rPr>
              <a:t>特徴</a:t>
            </a:r>
          </a:p>
        </p:txBody>
      </p:sp>
      <p:sp>
        <p:nvSpPr>
          <p:cNvPr id="6" name="テキスト ボックス 5">
            <a:extLst>
              <a:ext uri="{FF2B5EF4-FFF2-40B4-BE49-F238E27FC236}">
                <a16:creationId xmlns:a16="http://schemas.microsoft.com/office/drawing/2014/main" id="{5949CA04-F994-CB41-A9F7-DB00BFD8F160}"/>
              </a:ext>
            </a:extLst>
          </p:cNvPr>
          <p:cNvSpPr txBox="1"/>
          <p:nvPr/>
        </p:nvSpPr>
        <p:spPr>
          <a:xfrm>
            <a:off x="9540949" y="3466214"/>
            <a:ext cx="184731" cy="369332"/>
          </a:xfrm>
          <a:prstGeom prst="rect">
            <a:avLst/>
          </a:prstGeom>
          <a:noFill/>
        </p:spPr>
        <p:txBody>
          <a:bodyPr wrap="none" rtlCol="0">
            <a:spAutoFit/>
          </a:bodyPr>
          <a:lstStyle/>
          <a:p>
            <a:endParaRPr kumimoji="1" lang="ja-JP" altLang="en-US"/>
          </a:p>
        </p:txBody>
      </p:sp>
      <p:sp>
        <p:nvSpPr>
          <p:cNvPr id="14" name="テキスト ボックス 13">
            <a:extLst>
              <a:ext uri="{FF2B5EF4-FFF2-40B4-BE49-F238E27FC236}">
                <a16:creationId xmlns:a16="http://schemas.microsoft.com/office/drawing/2014/main" id="{B93A13B1-A79F-5A48-AF90-DCA933A6F93C}"/>
              </a:ext>
            </a:extLst>
          </p:cNvPr>
          <p:cNvSpPr txBox="1"/>
          <p:nvPr/>
        </p:nvSpPr>
        <p:spPr>
          <a:xfrm>
            <a:off x="10086753" y="2473842"/>
            <a:ext cx="184731" cy="369332"/>
          </a:xfrm>
          <a:prstGeom prst="rect">
            <a:avLst/>
          </a:prstGeom>
          <a:noFill/>
        </p:spPr>
        <p:txBody>
          <a:bodyPr wrap="none" rtlCol="0">
            <a:spAutoFit/>
          </a:bodyPr>
          <a:lstStyle/>
          <a:p>
            <a:endParaRPr kumimoji="1" lang="ja-JP" altLang="en-US"/>
          </a:p>
        </p:txBody>
      </p:sp>
      <p:sp>
        <p:nvSpPr>
          <p:cNvPr id="71" name="テキスト ボックス 70">
            <a:extLst>
              <a:ext uri="{FF2B5EF4-FFF2-40B4-BE49-F238E27FC236}">
                <a16:creationId xmlns:a16="http://schemas.microsoft.com/office/drawing/2014/main" id="{9CB1C9CE-1452-7545-89C5-18AAC82727F2}"/>
              </a:ext>
            </a:extLst>
          </p:cNvPr>
          <p:cNvSpPr txBox="1"/>
          <p:nvPr/>
        </p:nvSpPr>
        <p:spPr>
          <a:xfrm>
            <a:off x="738099" y="3241645"/>
            <a:ext cx="3590620" cy="400110"/>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商品写</a:t>
            </a:r>
          </a:p>
        </p:txBody>
      </p:sp>
      <p:sp>
        <p:nvSpPr>
          <p:cNvPr id="15" name="テキスト ボックス 14">
            <a:extLst>
              <a:ext uri="{FF2B5EF4-FFF2-40B4-BE49-F238E27FC236}">
                <a16:creationId xmlns:a16="http://schemas.microsoft.com/office/drawing/2014/main" id="{81947353-CE6B-5941-A69E-F8C69B4B7F8E}"/>
              </a:ext>
            </a:extLst>
          </p:cNvPr>
          <p:cNvSpPr txBox="1"/>
          <p:nvPr/>
        </p:nvSpPr>
        <p:spPr>
          <a:xfrm>
            <a:off x="-674557" y="1041816"/>
            <a:ext cx="184731" cy="369332"/>
          </a:xfrm>
          <a:prstGeom prst="rect">
            <a:avLst/>
          </a:prstGeom>
          <a:noFill/>
        </p:spPr>
        <p:txBody>
          <a:bodyPr wrap="none" rtlCol="0">
            <a:spAutoFit/>
          </a:bodyPr>
          <a:lstStyle/>
          <a:p>
            <a:endParaRPr kumimoji="1" lang="ja-JP" altLang="en-US"/>
          </a:p>
        </p:txBody>
      </p:sp>
      <p:sp>
        <p:nvSpPr>
          <p:cNvPr id="29" name="テキスト ボックス 28">
            <a:extLst>
              <a:ext uri="{FF2B5EF4-FFF2-40B4-BE49-F238E27FC236}">
                <a16:creationId xmlns:a16="http://schemas.microsoft.com/office/drawing/2014/main" id="{A694227E-35A0-BC45-B4B3-10C0BE19C792}"/>
              </a:ext>
            </a:extLst>
          </p:cNvPr>
          <p:cNvSpPr txBox="1"/>
          <p:nvPr/>
        </p:nvSpPr>
        <p:spPr>
          <a:xfrm>
            <a:off x="6223000" y="3441700"/>
            <a:ext cx="184731" cy="369332"/>
          </a:xfrm>
          <a:prstGeom prst="rect">
            <a:avLst/>
          </a:prstGeom>
          <a:noFill/>
        </p:spPr>
        <p:txBody>
          <a:bodyPr wrap="none" rtlCol="0">
            <a:spAutoFit/>
          </a:bodyPr>
          <a:lstStyle/>
          <a:p>
            <a:endParaRPr kumimoji="1" lang="ja-JP" altLang="en-US"/>
          </a:p>
        </p:txBody>
      </p:sp>
      <p:sp>
        <p:nvSpPr>
          <p:cNvPr id="30" name="テキスト ボックス 29">
            <a:extLst>
              <a:ext uri="{FF2B5EF4-FFF2-40B4-BE49-F238E27FC236}">
                <a16:creationId xmlns:a16="http://schemas.microsoft.com/office/drawing/2014/main" id="{168EF753-87BF-FA49-B3C8-FFADD62EDFAB}"/>
              </a:ext>
            </a:extLst>
          </p:cNvPr>
          <p:cNvSpPr txBox="1"/>
          <p:nvPr/>
        </p:nvSpPr>
        <p:spPr>
          <a:xfrm>
            <a:off x="5949950" y="3416300"/>
            <a:ext cx="184731" cy="369332"/>
          </a:xfrm>
          <a:prstGeom prst="rect">
            <a:avLst/>
          </a:prstGeom>
          <a:noFill/>
        </p:spPr>
        <p:txBody>
          <a:bodyPr wrap="none" rtlCol="0">
            <a:spAutoFit/>
          </a:bodyPr>
          <a:lstStyle/>
          <a:p>
            <a:endParaRPr kumimoji="1" lang="ja-JP" altLang="en-US"/>
          </a:p>
        </p:txBody>
      </p:sp>
      <p:sp>
        <p:nvSpPr>
          <p:cNvPr id="10" name="テキスト ボックス 9">
            <a:extLst>
              <a:ext uri="{FF2B5EF4-FFF2-40B4-BE49-F238E27FC236}">
                <a16:creationId xmlns:a16="http://schemas.microsoft.com/office/drawing/2014/main" id="{7324E41E-3866-E048-AA35-05280DE458D9}"/>
              </a:ext>
            </a:extLst>
          </p:cNvPr>
          <p:cNvSpPr txBox="1"/>
          <p:nvPr/>
        </p:nvSpPr>
        <p:spPr>
          <a:xfrm>
            <a:off x="9525000" y="3158067"/>
            <a:ext cx="184731" cy="369332"/>
          </a:xfrm>
          <a:prstGeom prst="rect">
            <a:avLst/>
          </a:prstGeom>
          <a:noFill/>
        </p:spPr>
        <p:txBody>
          <a:bodyPr wrap="none" rtlCol="0">
            <a:spAutoFit/>
          </a:bodyPr>
          <a:lstStyle/>
          <a:p>
            <a:endParaRPr kumimoji="1" lang="ja-JP" altLang="en-US"/>
          </a:p>
        </p:txBody>
      </p:sp>
      <p:sp>
        <p:nvSpPr>
          <p:cNvPr id="17" name="テキスト ボックス 16">
            <a:extLst>
              <a:ext uri="{FF2B5EF4-FFF2-40B4-BE49-F238E27FC236}">
                <a16:creationId xmlns:a16="http://schemas.microsoft.com/office/drawing/2014/main" id="{588061B6-B227-F945-9FD3-54E55A954891}"/>
              </a:ext>
            </a:extLst>
          </p:cNvPr>
          <p:cNvSpPr txBox="1"/>
          <p:nvPr/>
        </p:nvSpPr>
        <p:spPr>
          <a:xfrm>
            <a:off x="8390467" y="7332133"/>
            <a:ext cx="184731" cy="369332"/>
          </a:xfrm>
          <a:prstGeom prst="rect">
            <a:avLst/>
          </a:prstGeom>
          <a:noFill/>
        </p:spPr>
        <p:txBody>
          <a:bodyPr wrap="none" rtlCol="0">
            <a:spAutoFit/>
          </a:bodyPr>
          <a:lstStyle/>
          <a:p>
            <a:endParaRPr kumimoji="1" lang="ja-JP" altLang="en-US"/>
          </a:p>
        </p:txBody>
      </p:sp>
      <p:sp>
        <p:nvSpPr>
          <p:cNvPr id="18" name="テキスト ボックス 17">
            <a:extLst>
              <a:ext uri="{FF2B5EF4-FFF2-40B4-BE49-F238E27FC236}">
                <a16:creationId xmlns:a16="http://schemas.microsoft.com/office/drawing/2014/main" id="{B7B904E5-64B7-744A-9CEE-65B9899ED486}"/>
              </a:ext>
            </a:extLst>
          </p:cNvPr>
          <p:cNvSpPr txBox="1"/>
          <p:nvPr/>
        </p:nvSpPr>
        <p:spPr>
          <a:xfrm>
            <a:off x="8017933" y="-736600"/>
            <a:ext cx="184731" cy="369332"/>
          </a:xfrm>
          <a:prstGeom prst="rect">
            <a:avLst/>
          </a:prstGeom>
          <a:noFill/>
        </p:spPr>
        <p:txBody>
          <a:bodyPr wrap="none" rtlCol="0">
            <a:spAutoFit/>
          </a:bodyPr>
          <a:lstStyle/>
          <a:p>
            <a:endParaRPr kumimoji="1" lang="ja-JP" altLang="en-US"/>
          </a:p>
        </p:txBody>
      </p:sp>
      <p:cxnSp>
        <p:nvCxnSpPr>
          <p:cNvPr id="47" name="直線コネクタ 46">
            <a:extLst>
              <a:ext uri="{FF2B5EF4-FFF2-40B4-BE49-F238E27FC236}">
                <a16:creationId xmlns:a16="http://schemas.microsoft.com/office/drawing/2014/main" id="{06F736AD-50A3-9946-BE09-78B049790D86}"/>
              </a:ext>
            </a:extLst>
          </p:cNvPr>
          <p:cNvCxnSpPr>
            <a:cxnSpLocks/>
            <a:stCxn id="48" idx="3"/>
          </p:cNvCxnSpPr>
          <p:nvPr/>
        </p:nvCxnSpPr>
        <p:spPr>
          <a:xfrm>
            <a:off x="933347" y="5145172"/>
            <a:ext cx="3560089" cy="12701"/>
          </a:xfrm>
          <a:prstGeom prst="line">
            <a:avLst/>
          </a:prstGeom>
          <a:ln w="9525">
            <a:solidFill>
              <a:schemeClr val="bg2">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48" name="テキスト ボックス 47">
            <a:extLst>
              <a:ext uri="{FF2B5EF4-FFF2-40B4-BE49-F238E27FC236}">
                <a16:creationId xmlns:a16="http://schemas.microsoft.com/office/drawing/2014/main" id="{E2DC50B7-FC9D-9741-AB3D-886576F41BF6}"/>
              </a:ext>
            </a:extLst>
          </p:cNvPr>
          <p:cNvSpPr txBox="1"/>
          <p:nvPr/>
        </p:nvSpPr>
        <p:spPr>
          <a:xfrm>
            <a:off x="485901" y="5029756"/>
            <a:ext cx="447446" cy="230832"/>
          </a:xfrm>
          <a:prstGeom prst="rect">
            <a:avLst/>
          </a:prstGeom>
          <a:noFill/>
        </p:spPr>
        <p:txBody>
          <a:bodyPr wrap="square" rtlCol="0">
            <a:spAutoFit/>
          </a:bodyPr>
          <a:lstStyle/>
          <a:p>
            <a:r>
              <a:rPr lang="ja-JP" altLang="en-US" sz="900">
                <a:latin typeface="Meiryo UI" panose="020B0604030504040204" pitchFamily="34" charset="-128"/>
                <a:ea typeface="Meiryo UI" panose="020B0604030504040204" pitchFamily="34" charset="-128"/>
              </a:rPr>
              <a:t>仕様</a:t>
            </a:r>
          </a:p>
        </p:txBody>
      </p:sp>
      <p:sp>
        <p:nvSpPr>
          <p:cNvPr id="49" name="テキスト ボックス 48">
            <a:extLst>
              <a:ext uri="{FF2B5EF4-FFF2-40B4-BE49-F238E27FC236}">
                <a16:creationId xmlns:a16="http://schemas.microsoft.com/office/drawing/2014/main" id="{A01A4F1A-EF54-BF4E-99FC-739CD6DF617E}"/>
              </a:ext>
            </a:extLst>
          </p:cNvPr>
          <p:cNvSpPr txBox="1"/>
          <p:nvPr/>
        </p:nvSpPr>
        <p:spPr>
          <a:xfrm>
            <a:off x="296332" y="658339"/>
            <a:ext cx="855576" cy="276999"/>
          </a:xfrm>
          <a:prstGeom prst="rect">
            <a:avLst/>
          </a:prstGeom>
          <a:noFill/>
        </p:spPr>
        <p:txBody>
          <a:bodyPr wrap="square" rtlCol="0">
            <a:spAutoFit/>
          </a:bodyPr>
          <a:lstStyle/>
          <a:p>
            <a:pPr algn="ctr"/>
            <a:r>
              <a:rPr kumimoji="1" lang="en-US" altLang="ja-JP" sz="1200" dirty="0">
                <a:solidFill>
                  <a:schemeClr val="bg1"/>
                </a:solidFill>
                <a:latin typeface="Meiryo UI" panose="020B0604030504040204" pitchFamily="34" charset="-128"/>
                <a:ea typeface="Meiryo UI" panose="020B0604030504040204" pitchFamily="34" charset="-128"/>
              </a:rPr>
              <a:t>【</a:t>
            </a:r>
            <a:r>
              <a:rPr kumimoji="1" lang="ja-JP" altLang="en-US" sz="1200">
                <a:solidFill>
                  <a:schemeClr val="bg1"/>
                </a:solidFill>
                <a:latin typeface="Meiryo UI" panose="020B0604030504040204" pitchFamily="34" charset="-128"/>
                <a:ea typeface="Meiryo UI" panose="020B0604030504040204" pitchFamily="34" charset="-128"/>
              </a:rPr>
              <a:t>提案書</a:t>
            </a:r>
            <a:r>
              <a:rPr kumimoji="1" lang="en-US" altLang="ja-JP" sz="1200" dirty="0">
                <a:solidFill>
                  <a:schemeClr val="bg1"/>
                </a:solidFill>
                <a:latin typeface="Meiryo UI" panose="020B0604030504040204" pitchFamily="34" charset="-128"/>
                <a:ea typeface="Meiryo UI" panose="020B0604030504040204" pitchFamily="34" charset="-128"/>
              </a:rPr>
              <a:t>】</a:t>
            </a:r>
            <a:endParaRPr kumimoji="1" lang="ja-JP" altLang="en-US" sz="1200">
              <a:solidFill>
                <a:schemeClr val="bg1"/>
              </a:solidFill>
              <a:latin typeface="Meiryo UI" panose="020B0604030504040204" pitchFamily="34" charset="-128"/>
              <a:ea typeface="Meiryo UI" panose="020B0604030504040204" pitchFamily="34" charset="-128"/>
            </a:endParaRPr>
          </a:p>
        </p:txBody>
      </p:sp>
      <p:sp>
        <p:nvSpPr>
          <p:cNvPr id="52" name="テキスト ボックス 51">
            <a:extLst>
              <a:ext uri="{FF2B5EF4-FFF2-40B4-BE49-F238E27FC236}">
                <a16:creationId xmlns:a16="http://schemas.microsoft.com/office/drawing/2014/main" id="{666EFAC9-FA87-8F4E-97A7-2098EF99A221}"/>
              </a:ext>
            </a:extLst>
          </p:cNvPr>
          <p:cNvSpPr txBox="1"/>
          <p:nvPr/>
        </p:nvSpPr>
        <p:spPr>
          <a:xfrm>
            <a:off x="5932095" y="1422052"/>
            <a:ext cx="2917065" cy="1920142"/>
          </a:xfrm>
          <a:prstGeom prst="rect">
            <a:avLst/>
          </a:prstGeom>
          <a:noFill/>
        </p:spPr>
        <p:txBody>
          <a:bodyPr wrap="square" lIns="0" tIns="46800" rIns="0" spcCol="360000" rtlCol="0">
            <a:spAutoFit/>
          </a:bodyPr>
          <a:lstStyle/>
          <a:p>
            <a:pPr algn="just">
              <a:lnSpc>
                <a:spcPts val="2400"/>
              </a:lnSpc>
            </a:pPr>
            <a:r>
              <a:rPr lang="ja-JP" altLang="en-US" sz="1600" dirty="0"/>
              <a:t>繰り返し使えて地球環境に優しいリサイクルエコカイロ。液体結晶化の発熱で約</a:t>
            </a:r>
            <a:r>
              <a:rPr lang="en-US" altLang="ja-JP" sz="1600" dirty="0"/>
              <a:t>40</a:t>
            </a:r>
            <a:r>
              <a:rPr lang="ja-JP" altLang="en-US" sz="1600" dirty="0"/>
              <a:t>度の温かさが</a:t>
            </a:r>
            <a:r>
              <a:rPr lang="en-US" altLang="ja-JP" sz="1600" dirty="0"/>
              <a:t>30</a:t>
            </a:r>
            <a:r>
              <a:rPr lang="ja-JP" altLang="en-US" sz="1600" dirty="0"/>
              <a:t>分程度持続します。使用後は煮沸したのち流水で一気に冷ませば再利用可能です。 </a:t>
            </a:r>
          </a:p>
        </p:txBody>
      </p:sp>
      <p:sp>
        <p:nvSpPr>
          <p:cNvPr id="51" name="円/楕円 50">
            <a:extLst>
              <a:ext uri="{FF2B5EF4-FFF2-40B4-BE49-F238E27FC236}">
                <a16:creationId xmlns:a16="http://schemas.microsoft.com/office/drawing/2014/main" id="{29EEA60A-1EDB-A44B-893A-3A7C8D5D51EA}"/>
              </a:ext>
            </a:extLst>
          </p:cNvPr>
          <p:cNvSpPr/>
          <p:nvPr/>
        </p:nvSpPr>
        <p:spPr>
          <a:xfrm>
            <a:off x="5035845" y="534447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テキスト ボックス 52">
            <a:extLst>
              <a:ext uri="{FF2B5EF4-FFF2-40B4-BE49-F238E27FC236}">
                <a16:creationId xmlns:a16="http://schemas.microsoft.com/office/drawing/2014/main" id="{55C042B5-BEB6-154E-9A0F-527D7515FFDC}"/>
              </a:ext>
            </a:extLst>
          </p:cNvPr>
          <p:cNvSpPr txBox="1"/>
          <p:nvPr/>
        </p:nvSpPr>
        <p:spPr>
          <a:xfrm>
            <a:off x="5035210" y="5569140"/>
            <a:ext cx="739603"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お見積</a:t>
            </a:r>
          </a:p>
        </p:txBody>
      </p:sp>
      <p:cxnSp>
        <p:nvCxnSpPr>
          <p:cNvPr id="55" name="直線コネクタ 54">
            <a:extLst>
              <a:ext uri="{FF2B5EF4-FFF2-40B4-BE49-F238E27FC236}">
                <a16:creationId xmlns:a16="http://schemas.microsoft.com/office/drawing/2014/main" id="{E3841400-EED2-C34D-BCDD-C3006CC8563F}"/>
              </a:ext>
            </a:extLst>
          </p:cNvPr>
          <p:cNvCxnSpPr>
            <a:cxnSpLocks/>
          </p:cNvCxnSpPr>
          <p:nvPr/>
        </p:nvCxnSpPr>
        <p:spPr>
          <a:xfrm>
            <a:off x="5880100" y="3785632"/>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grpSp>
        <p:nvGrpSpPr>
          <p:cNvPr id="58" name="グループ化 57">
            <a:extLst>
              <a:ext uri="{FF2B5EF4-FFF2-40B4-BE49-F238E27FC236}">
                <a16:creationId xmlns:a16="http://schemas.microsoft.com/office/drawing/2014/main" id="{C8880407-59E8-D744-B368-C4DF6A8E994D}"/>
              </a:ext>
            </a:extLst>
          </p:cNvPr>
          <p:cNvGrpSpPr/>
          <p:nvPr/>
        </p:nvGrpSpPr>
        <p:grpSpPr>
          <a:xfrm>
            <a:off x="5042402" y="3830871"/>
            <a:ext cx="739603" cy="739603"/>
            <a:chOff x="5042402" y="3087009"/>
            <a:chExt cx="739603" cy="739603"/>
          </a:xfrm>
        </p:grpSpPr>
        <p:sp>
          <p:nvSpPr>
            <p:cNvPr id="59" name="円/楕円 58">
              <a:extLst>
                <a:ext uri="{FF2B5EF4-FFF2-40B4-BE49-F238E27FC236}">
                  <a16:creationId xmlns:a16="http://schemas.microsoft.com/office/drawing/2014/main" id="{C67052A6-1156-D442-9D47-A2227E7B96FF}"/>
                </a:ext>
              </a:extLst>
            </p:cNvPr>
            <p:cNvSpPr/>
            <p:nvPr/>
          </p:nvSpPr>
          <p:spPr>
            <a:xfrm>
              <a:off x="5042402" y="308700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テキスト ボックス 59">
              <a:extLst>
                <a:ext uri="{FF2B5EF4-FFF2-40B4-BE49-F238E27FC236}">
                  <a16:creationId xmlns:a16="http://schemas.microsoft.com/office/drawing/2014/main" id="{C46DE592-F853-384F-90D2-3DA64C10996F}"/>
                </a:ext>
              </a:extLst>
            </p:cNvPr>
            <p:cNvSpPr txBox="1"/>
            <p:nvPr/>
          </p:nvSpPr>
          <p:spPr>
            <a:xfrm>
              <a:off x="5135150" y="3321734"/>
              <a:ext cx="569710"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納期</a:t>
              </a:r>
            </a:p>
          </p:txBody>
        </p:sp>
      </p:grpSp>
      <p:cxnSp>
        <p:nvCxnSpPr>
          <p:cNvPr id="61" name="直線コネクタ 60">
            <a:extLst>
              <a:ext uri="{FF2B5EF4-FFF2-40B4-BE49-F238E27FC236}">
                <a16:creationId xmlns:a16="http://schemas.microsoft.com/office/drawing/2014/main" id="{44FD12B9-01EA-6045-91B8-6A6C4B42426B}"/>
              </a:ext>
            </a:extLst>
          </p:cNvPr>
          <p:cNvCxnSpPr>
            <a:cxnSpLocks/>
          </p:cNvCxnSpPr>
          <p:nvPr/>
        </p:nvCxnSpPr>
        <p:spPr>
          <a:xfrm>
            <a:off x="5880100" y="4987421"/>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sp>
        <p:nvSpPr>
          <p:cNvPr id="62" name="テキスト ボックス 61">
            <a:extLst>
              <a:ext uri="{FF2B5EF4-FFF2-40B4-BE49-F238E27FC236}">
                <a16:creationId xmlns:a16="http://schemas.microsoft.com/office/drawing/2014/main" id="{43EEDBA3-5917-5749-A207-0D444DDE7256}"/>
              </a:ext>
            </a:extLst>
          </p:cNvPr>
          <p:cNvSpPr txBox="1"/>
          <p:nvPr/>
        </p:nvSpPr>
        <p:spPr>
          <a:xfrm>
            <a:off x="6071111" y="4206067"/>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納期スペース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63" name="テキスト ボックス 62">
            <a:extLst>
              <a:ext uri="{FF2B5EF4-FFF2-40B4-BE49-F238E27FC236}">
                <a16:creationId xmlns:a16="http://schemas.microsoft.com/office/drawing/2014/main" id="{7C84D0BA-2D0E-1A41-A9F4-073730B0C0B4}"/>
              </a:ext>
            </a:extLst>
          </p:cNvPr>
          <p:cNvSpPr txBox="1"/>
          <p:nvPr/>
        </p:nvSpPr>
        <p:spPr>
          <a:xfrm>
            <a:off x="6071111" y="5565834"/>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お見積りスペース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2" name="テキスト ボックス 1">
            <a:extLst>
              <a:ext uri="{FF2B5EF4-FFF2-40B4-BE49-F238E27FC236}">
                <a16:creationId xmlns:a16="http://schemas.microsoft.com/office/drawing/2014/main" id="{8E281DBF-8DD7-8944-B461-C25086974C88}"/>
              </a:ext>
            </a:extLst>
          </p:cNvPr>
          <p:cNvSpPr txBox="1"/>
          <p:nvPr/>
        </p:nvSpPr>
        <p:spPr>
          <a:xfrm>
            <a:off x="8007178" y="-148281"/>
            <a:ext cx="184731" cy="369332"/>
          </a:xfrm>
          <a:prstGeom prst="rect">
            <a:avLst/>
          </a:prstGeom>
          <a:noFill/>
        </p:spPr>
        <p:txBody>
          <a:bodyPr wrap="none" rtlCol="0">
            <a:spAutoFit/>
          </a:bodyPr>
          <a:lstStyle/>
          <a:p>
            <a:endParaRPr kumimoji="1" lang="ja-JP" altLang="en-US"/>
          </a:p>
        </p:txBody>
      </p:sp>
      <p:pic>
        <p:nvPicPr>
          <p:cNvPr id="12" name="図 11">
            <a:extLst>
              <a:ext uri="{FF2B5EF4-FFF2-40B4-BE49-F238E27FC236}">
                <a16:creationId xmlns:a16="http://schemas.microsoft.com/office/drawing/2014/main" id="{94D1F342-AA13-0883-97AE-E03BFEC3B2F6}"/>
              </a:ext>
            </a:extLst>
          </p:cNvPr>
          <p:cNvPicPr>
            <a:picLocks noChangeAspect="1"/>
          </p:cNvPicPr>
          <p:nvPr/>
        </p:nvPicPr>
        <p:blipFill>
          <a:blip r:embed="rId5"/>
          <a:stretch>
            <a:fillRect/>
          </a:stretch>
        </p:blipFill>
        <p:spPr>
          <a:xfrm>
            <a:off x="792234" y="1389335"/>
            <a:ext cx="3502540" cy="3502540"/>
          </a:xfrm>
          <a:prstGeom prst="rect">
            <a:avLst/>
          </a:prstGeom>
        </p:spPr>
      </p:pic>
    </p:spTree>
    <p:extLst>
      <p:ext uri="{BB962C8B-B14F-4D97-AF65-F5344CB8AC3E}">
        <p14:creationId xmlns:p14="http://schemas.microsoft.com/office/powerpoint/2010/main" val="80282197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927CB9EF-4E63-C348-91C2-B4EE6CED9AEC}"/>
              </a:ext>
            </a:extLst>
          </p:cNvPr>
          <p:cNvPicPr>
            <a:picLocks noChangeAspect="1"/>
          </p:cNvPicPr>
          <p:nvPr/>
        </p:nvPicPr>
        <p:blipFill>
          <a:blip r:embed="rId3"/>
          <a:stretch>
            <a:fillRect/>
          </a:stretch>
        </p:blipFill>
        <p:spPr>
          <a:xfrm>
            <a:off x="5100223" y="4667627"/>
            <a:ext cx="722044" cy="795472"/>
          </a:xfrm>
          <a:prstGeom prst="rect">
            <a:avLst/>
          </a:prstGeom>
        </p:spPr>
      </p:pic>
      <p:pic>
        <p:nvPicPr>
          <p:cNvPr id="8" name="図 7">
            <a:extLst>
              <a:ext uri="{FF2B5EF4-FFF2-40B4-BE49-F238E27FC236}">
                <a16:creationId xmlns:a16="http://schemas.microsoft.com/office/drawing/2014/main" id="{14C963AD-CFA1-094F-903A-A75F17FBB6F3}"/>
              </a:ext>
            </a:extLst>
          </p:cNvPr>
          <p:cNvPicPr>
            <a:picLocks noChangeAspect="1"/>
          </p:cNvPicPr>
          <p:nvPr/>
        </p:nvPicPr>
        <p:blipFill>
          <a:blip r:embed="rId4"/>
          <a:stretch>
            <a:fillRect/>
          </a:stretch>
        </p:blipFill>
        <p:spPr>
          <a:xfrm>
            <a:off x="5096907" y="3119079"/>
            <a:ext cx="704222" cy="815944"/>
          </a:xfrm>
          <a:prstGeom prst="rect">
            <a:avLst/>
          </a:prstGeom>
        </p:spPr>
      </p:pic>
      <p:sp>
        <p:nvSpPr>
          <p:cNvPr id="3" name="テキスト ボックス 2">
            <a:extLst>
              <a:ext uri="{FF2B5EF4-FFF2-40B4-BE49-F238E27FC236}">
                <a16:creationId xmlns:a16="http://schemas.microsoft.com/office/drawing/2014/main" id="{4CA50E79-0AEB-4A45-90DE-1EBFEF4913AE}"/>
              </a:ext>
            </a:extLst>
          </p:cNvPr>
          <p:cNvSpPr txBox="1"/>
          <p:nvPr/>
        </p:nvSpPr>
        <p:spPr>
          <a:xfrm>
            <a:off x="1098699" y="596421"/>
            <a:ext cx="7750462" cy="400110"/>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バンブーコンパクトカトラリー</a:t>
            </a:r>
          </a:p>
        </p:txBody>
      </p:sp>
      <p:sp>
        <p:nvSpPr>
          <p:cNvPr id="54" name="テキスト ボックス 53">
            <a:extLst>
              <a:ext uri="{FF2B5EF4-FFF2-40B4-BE49-F238E27FC236}">
                <a16:creationId xmlns:a16="http://schemas.microsoft.com/office/drawing/2014/main" id="{DB95C43C-93E8-974D-BE0B-E4B52F6953E9}"/>
              </a:ext>
            </a:extLst>
          </p:cNvPr>
          <p:cNvSpPr txBox="1"/>
          <p:nvPr/>
        </p:nvSpPr>
        <p:spPr>
          <a:xfrm>
            <a:off x="485900" y="5252121"/>
            <a:ext cx="4140913" cy="648512"/>
          </a:xfrm>
          <a:prstGeom prst="rect">
            <a:avLst/>
          </a:prstGeom>
          <a:noFill/>
        </p:spPr>
        <p:txBody>
          <a:bodyPr wrap="square" lIns="90000" tIns="46800" rIns="0" bIns="46800" rtlCol="0">
            <a:spAutoFit/>
          </a:bodyPr>
          <a:lstStyle/>
          <a:p>
            <a:r>
              <a:rPr lang="ja-JP" altLang="en-US" sz="900" spc="200" dirty="0">
                <a:latin typeface="Meiryo UI" panose="020B0604030504040204" pitchFamily="34" charset="-128"/>
                <a:ea typeface="Meiryo UI" panose="020B0604030504040204" pitchFamily="34" charset="-128"/>
              </a:rPr>
              <a:t>サイズ</a:t>
            </a:r>
            <a:r>
              <a:rPr lang="ja-JP" altLang="en-US" sz="900" dirty="0">
                <a:latin typeface="Meiryo UI" panose="020B0604030504040204" pitchFamily="34" charset="-128"/>
                <a:ea typeface="Meiryo UI" panose="020B0604030504040204" pitchFamily="34" charset="-128"/>
              </a:rPr>
              <a:t>：ケース：</a:t>
            </a:r>
            <a:r>
              <a:rPr lang="en-US" altLang="ja-JP" sz="900" dirty="0">
                <a:latin typeface="Meiryo UI" panose="020B0604030504040204" pitchFamily="34" charset="-128"/>
                <a:ea typeface="Meiryo UI" panose="020B0604030504040204" pitchFamily="34" charset="-128"/>
              </a:rPr>
              <a:t>125×54×25mm</a:t>
            </a:r>
            <a:r>
              <a:rPr lang="ja-JP" altLang="en-US" sz="900" dirty="0">
                <a:latin typeface="Meiryo UI" panose="020B0604030504040204" pitchFamily="34" charset="-128"/>
                <a:ea typeface="Meiryo UI" panose="020B0604030504040204" pitchFamily="34" charset="-128"/>
              </a:rPr>
              <a:t>、箸：全長</a:t>
            </a:r>
            <a:r>
              <a:rPr lang="en-US" altLang="ja-JP" sz="900" dirty="0">
                <a:latin typeface="Meiryo UI" panose="020B0604030504040204" pitchFamily="34" charset="-128"/>
                <a:ea typeface="Meiryo UI" panose="020B0604030504040204" pitchFamily="34" charset="-128"/>
              </a:rPr>
              <a:t>187mm(</a:t>
            </a:r>
            <a:r>
              <a:rPr lang="ja-JP" altLang="en-US" sz="900" dirty="0">
                <a:latin typeface="Meiryo UI" panose="020B0604030504040204" pitchFamily="34" charset="-128"/>
                <a:ea typeface="Meiryo UI" panose="020B0604030504040204" pitchFamily="34" charset="-128"/>
              </a:rPr>
              <a:t>組立時</a:t>
            </a:r>
            <a:r>
              <a:rPr lang="en-US" altLang="ja-JP" sz="900" dirty="0">
                <a:latin typeface="Meiryo UI" panose="020B0604030504040204" pitchFamily="34" charset="-128"/>
                <a:ea typeface="Meiryo UI" panose="020B0604030504040204" pitchFamily="34" charset="-128"/>
              </a:rPr>
              <a:t>)</a:t>
            </a:r>
            <a:r>
              <a:rPr lang="ja-JP" altLang="en-US" sz="900" dirty="0">
                <a:latin typeface="Meiryo UI" panose="020B0604030504040204" pitchFamily="34" charset="-128"/>
                <a:ea typeface="Meiryo UI" panose="020B0604030504040204" pitchFamily="34" charset="-128"/>
              </a:rPr>
              <a:t>、スプーン＆フォーク：全長</a:t>
            </a:r>
            <a:r>
              <a:rPr lang="en-US" altLang="ja-JP" sz="900" dirty="0">
                <a:latin typeface="Meiryo UI" panose="020B0604030504040204" pitchFamily="34" charset="-128"/>
                <a:ea typeface="Meiryo UI" panose="020B0604030504040204" pitchFamily="34" charset="-128"/>
              </a:rPr>
              <a:t>175mm(</a:t>
            </a:r>
            <a:r>
              <a:rPr lang="ja-JP" altLang="en-US" sz="900" dirty="0">
                <a:latin typeface="Meiryo UI" panose="020B0604030504040204" pitchFamily="34" charset="-128"/>
                <a:ea typeface="Meiryo UI" panose="020B0604030504040204" pitchFamily="34" charset="-128"/>
              </a:rPr>
              <a:t>組立時</a:t>
            </a:r>
            <a:r>
              <a:rPr lang="en-US" altLang="ja-JP" sz="900" dirty="0">
                <a:latin typeface="Meiryo UI" panose="020B0604030504040204" pitchFamily="34" charset="-128"/>
                <a:ea typeface="Meiryo UI" panose="020B0604030504040204" pitchFamily="34" charset="-128"/>
              </a:rPr>
              <a:t>)※</a:t>
            </a:r>
            <a:r>
              <a:rPr lang="ja-JP" altLang="en-US" sz="900" dirty="0">
                <a:latin typeface="Meiryo UI" panose="020B0604030504040204" pitchFamily="34" charset="-128"/>
                <a:ea typeface="Meiryo UI" panose="020B0604030504040204" pitchFamily="34" charset="-128"/>
              </a:rPr>
              <a:t>箸とスプーン</a:t>
            </a:r>
            <a:r>
              <a:rPr lang="en-US" altLang="ja-JP" sz="900" dirty="0">
                <a:latin typeface="Meiryo UI" panose="020B0604030504040204" pitchFamily="34" charset="-128"/>
                <a:ea typeface="Meiryo UI" panose="020B0604030504040204" pitchFamily="34" charset="-128"/>
              </a:rPr>
              <a:t>&amp;</a:t>
            </a:r>
            <a:r>
              <a:rPr lang="ja-JP" altLang="en-US" sz="900" dirty="0">
                <a:latin typeface="Meiryo UI" panose="020B0604030504040204" pitchFamily="34" charset="-128"/>
                <a:ea typeface="Meiryo UI" panose="020B0604030504040204" pitchFamily="34" charset="-128"/>
              </a:rPr>
              <a:t>フォークの持ち手は共通のため同時に使用できません。</a:t>
            </a:r>
            <a:endParaRPr lang="en-US" altLang="ja-JP" sz="900" dirty="0">
              <a:latin typeface="Meiryo UI" panose="020B0604030504040204" pitchFamily="34" charset="-128"/>
              <a:ea typeface="Meiryo UI" panose="020B0604030504040204" pitchFamily="34" charset="-128"/>
            </a:endParaRPr>
          </a:p>
          <a:p>
            <a:r>
              <a:rPr lang="ja-JP" altLang="en-US" sz="900" dirty="0">
                <a:latin typeface="Meiryo UI" panose="020B0604030504040204" pitchFamily="34" charset="-128"/>
                <a:ea typeface="Meiryo UI" panose="020B0604030504040204" pitchFamily="34" charset="-128"/>
              </a:rPr>
              <a:t>重   量：約</a:t>
            </a:r>
            <a:r>
              <a:rPr lang="en-US" altLang="ja-JP" sz="900" dirty="0">
                <a:latin typeface="Meiryo UI" panose="020B0604030504040204" pitchFamily="34" charset="-128"/>
                <a:ea typeface="Meiryo UI" panose="020B0604030504040204" pitchFamily="34" charset="-128"/>
              </a:rPr>
              <a:t>40g</a:t>
            </a:r>
          </a:p>
        </p:txBody>
      </p:sp>
      <p:sp>
        <p:nvSpPr>
          <p:cNvPr id="4" name="テキスト ボックス 3">
            <a:extLst>
              <a:ext uri="{FF2B5EF4-FFF2-40B4-BE49-F238E27FC236}">
                <a16:creationId xmlns:a16="http://schemas.microsoft.com/office/drawing/2014/main" id="{131A1040-38AB-0647-BD57-A8AE861D20F5}"/>
              </a:ext>
            </a:extLst>
          </p:cNvPr>
          <p:cNvSpPr txBox="1"/>
          <p:nvPr/>
        </p:nvSpPr>
        <p:spPr>
          <a:xfrm>
            <a:off x="8151628" y="4033284"/>
            <a:ext cx="184731" cy="369332"/>
          </a:xfrm>
          <a:prstGeom prst="rect">
            <a:avLst/>
          </a:prstGeom>
          <a:noFill/>
        </p:spPr>
        <p:txBody>
          <a:bodyPr wrap="none" rtlCol="0">
            <a:spAutoFit/>
          </a:bodyPr>
          <a:lstStyle/>
          <a:p>
            <a:endParaRPr kumimoji="1" lang="ja-JP" altLang="en-US"/>
          </a:p>
        </p:txBody>
      </p:sp>
      <p:sp>
        <p:nvSpPr>
          <p:cNvPr id="7" name="テキスト ボックス 6">
            <a:extLst>
              <a:ext uri="{FF2B5EF4-FFF2-40B4-BE49-F238E27FC236}">
                <a16:creationId xmlns:a16="http://schemas.microsoft.com/office/drawing/2014/main" id="{6E0DEE68-B29B-4E44-B075-EC371AE600A8}"/>
              </a:ext>
            </a:extLst>
          </p:cNvPr>
          <p:cNvSpPr txBox="1"/>
          <p:nvPr/>
        </p:nvSpPr>
        <p:spPr>
          <a:xfrm>
            <a:off x="9838660" y="3926958"/>
            <a:ext cx="184731" cy="369332"/>
          </a:xfrm>
          <a:prstGeom prst="rect">
            <a:avLst/>
          </a:prstGeom>
          <a:noFill/>
        </p:spPr>
        <p:txBody>
          <a:bodyPr wrap="none" rtlCol="0">
            <a:spAutoFit/>
          </a:bodyPr>
          <a:lstStyle/>
          <a:p>
            <a:endParaRPr kumimoji="1" lang="ja-JP" altLang="en-US"/>
          </a:p>
        </p:txBody>
      </p:sp>
      <p:sp>
        <p:nvSpPr>
          <p:cNvPr id="9" name="円/楕円 8">
            <a:extLst>
              <a:ext uri="{FF2B5EF4-FFF2-40B4-BE49-F238E27FC236}">
                <a16:creationId xmlns:a16="http://schemas.microsoft.com/office/drawing/2014/main" id="{5071E141-4680-1C45-8E9F-3E48DC46BD1C}"/>
              </a:ext>
            </a:extLst>
          </p:cNvPr>
          <p:cNvSpPr/>
          <p:nvPr/>
        </p:nvSpPr>
        <p:spPr>
          <a:xfrm>
            <a:off x="5035845" y="1268518"/>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4"/>
              </a:solidFill>
            </a:endParaRPr>
          </a:p>
        </p:txBody>
      </p:sp>
      <p:sp>
        <p:nvSpPr>
          <p:cNvPr id="43" name="テキスト ボックス 42">
            <a:extLst>
              <a:ext uri="{FF2B5EF4-FFF2-40B4-BE49-F238E27FC236}">
                <a16:creationId xmlns:a16="http://schemas.microsoft.com/office/drawing/2014/main" id="{C679F590-1798-F145-B307-DE0B7159F3E6}"/>
              </a:ext>
            </a:extLst>
          </p:cNvPr>
          <p:cNvSpPr txBox="1"/>
          <p:nvPr/>
        </p:nvSpPr>
        <p:spPr>
          <a:xfrm>
            <a:off x="5035210" y="1496155"/>
            <a:ext cx="739603" cy="323165"/>
          </a:xfrm>
          <a:prstGeom prst="rect">
            <a:avLst/>
          </a:prstGeom>
          <a:noFill/>
        </p:spPr>
        <p:txBody>
          <a:bodyPr wrap="square" rtlCol="0">
            <a:spAutoFit/>
          </a:bodyPr>
          <a:lstStyle/>
          <a:p>
            <a:pPr algn="ctr"/>
            <a:r>
              <a:rPr kumimoji="1" lang="ja-JP" altLang="en-US" sz="1500">
                <a:solidFill>
                  <a:schemeClr val="accent1">
                    <a:lumMod val="50000"/>
                  </a:schemeClr>
                </a:solidFill>
                <a:latin typeface="Meiryo UI" panose="020B0604030504040204" pitchFamily="34" charset="-128"/>
                <a:ea typeface="Meiryo UI" panose="020B0604030504040204" pitchFamily="34" charset="-128"/>
              </a:rPr>
              <a:t>特徴</a:t>
            </a:r>
          </a:p>
        </p:txBody>
      </p:sp>
      <p:sp>
        <p:nvSpPr>
          <p:cNvPr id="6" name="テキスト ボックス 5">
            <a:extLst>
              <a:ext uri="{FF2B5EF4-FFF2-40B4-BE49-F238E27FC236}">
                <a16:creationId xmlns:a16="http://schemas.microsoft.com/office/drawing/2014/main" id="{5949CA04-F994-CB41-A9F7-DB00BFD8F160}"/>
              </a:ext>
            </a:extLst>
          </p:cNvPr>
          <p:cNvSpPr txBox="1"/>
          <p:nvPr/>
        </p:nvSpPr>
        <p:spPr>
          <a:xfrm>
            <a:off x="9540949" y="3466214"/>
            <a:ext cx="184731" cy="369332"/>
          </a:xfrm>
          <a:prstGeom prst="rect">
            <a:avLst/>
          </a:prstGeom>
          <a:noFill/>
        </p:spPr>
        <p:txBody>
          <a:bodyPr wrap="none" rtlCol="0">
            <a:spAutoFit/>
          </a:bodyPr>
          <a:lstStyle/>
          <a:p>
            <a:endParaRPr kumimoji="1" lang="ja-JP" altLang="en-US"/>
          </a:p>
        </p:txBody>
      </p:sp>
      <p:sp>
        <p:nvSpPr>
          <p:cNvPr id="14" name="テキスト ボックス 13">
            <a:extLst>
              <a:ext uri="{FF2B5EF4-FFF2-40B4-BE49-F238E27FC236}">
                <a16:creationId xmlns:a16="http://schemas.microsoft.com/office/drawing/2014/main" id="{B93A13B1-A79F-5A48-AF90-DCA933A6F93C}"/>
              </a:ext>
            </a:extLst>
          </p:cNvPr>
          <p:cNvSpPr txBox="1"/>
          <p:nvPr/>
        </p:nvSpPr>
        <p:spPr>
          <a:xfrm>
            <a:off x="10086753" y="2473842"/>
            <a:ext cx="184731" cy="369332"/>
          </a:xfrm>
          <a:prstGeom prst="rect">
            <a:avLst/>
          </a:prstGeom>
          <a:noFill/>
        </p:spPr>
        <p:txBody>
          <a:bodyPr wrap="none" rtlCol="0">
            <a:spAutoFit/>
          </a:bodyPr>
          <a:lstStyle/>
          <a:p>
            <a:endParaRPr kumimoji="1" lang="ja-JP" altLang="en-US"/>
          </a:p>
        </p:txBody>
      </p:sp>
      <p:sp>
        <p:nvSpPr>
          <p:cNvPr id="71" name="テキスト ボックス 70">
            <a:extLst>
              <a:ext uri="{FF2B5EF4-FFF2-40B4-BE49-F238E27FC236}">
                <a16:creationId xmlns:a16="http://schemas.microsoft.com/office/drawing/2014/main" id="{9CB1C9CE-1452-7545-89C5-18AAC82727F2}"/>
              </a:ext>
            </a:extLst>
          </p:cNvPr>
          <p:cNvSpPr txBox="1"/>
          <p:nvPr/>
        </p:nvSpPr>
        <p:spPr>
          <a:xfrm>
            <a:off x="738099" y="3241645"/>
            <a:ext cx="3590620" cy="400110"/>
          </a:xfrm>
          <a:prstGeom prst="rect">
            <a:avLst/>
          </a:prstGeom>
          <a:noFill/>
        </p:spPr>
        <p:txBody>
          <a:bodyPr wrap="square" rtlCol="0">
            <a:spAutoFit/>
          </a:bodyPr>
          <a:lstStyle/>
          <a:p>
            <a:pPr algn="ctr"/>
            <a:r>
              <a:rPr lang="ja-JP" altLang="en-US" sz="2000">
                <a:solidFill>
                  <a:schemeClr val="bg1"/>
                </a:solidFill>
                <a:latin typeface="Meiryo UI" panose="020B0604030504040204" pitchFamily="34" charset="-128"/>
                <a:ea typeface="Meiryo UI" panose="020B0604030504040204" pitchFamily="34" charset="-128"/>
              </a:rPr>
              <a:t>商品写真</a:t>
            </a:r>
          </a:p>
        </p:txBody>
      </p:sp>
      <p:sp>
        <p:nvSpPr>
          <p:cNvPr id="15" name="テキスト ボックス 14">
            <a:extLst>
              <a:ext uri="{FF2B5EF4-FFF2-40B4-BE49-F238E27FC236}">
                <a16:creationId xmlns:a16="http://schemas.microsoft.com/office/drawing/2014/main" id="{81947353-CE6B-5941-A69E-F8C69B4B7F8E}"/>
              </a:ext>
            </a:extLst>
          </p:cNvPr>
          <p:cNvSpPr txBox="1"/>
          <p:nvPr/>
        </p:nvSpPr>
        <p:spPr>
          <a:xfrm>
            <a:off x="-674557" y="1041816"/>
            <a:ext cx="184731" cy="369332"/>
          </a:xfrm>
          <a:prstGeom prst="rect">
            <a:avLst/>
          </a:prstGeom>
          <a:noFill/>
        </p:spPr>
        <p:txBody>
          <a:bodyPr wrap="none" rtlCol="0">
            <a:spAutoFit/>
          </a:bodyPr>
          <a:lstStyle/>
          <a:p>
            <a:endParaRPr kumimoji="1" lang="ja-JP" altLang="en-US"/>
          </a:p>
        </p:txBody>
      </p:sp>
      <p:sp>
        <p:nvSpPr>
          <p:cNvPr id="29" name="テキスト ボックス 28">
            <a:extLst>
              <a:ext uri="{FF2B5EF4-FFF2-40B4-BE49-F238E27FC236}">
                <a16:creationId xmlns:a16="http://schemas.microsoft.com/office/drawing/2014/main" id="{A694227E-35A0-BC45-B4B3-10C0BE19C792}"/>
              </a:ext>
            </a:extLst>
          </p:cNvPr>
          <p:cNvSpPr txBox="1"/>
          <p:nvPr/>
        </p:nvSpPr>
        <p:spPr>
          <a:xfrm>
            <a:off x="6223000" y="3441700"/>
            <a:ext cx="184731" cy="369332"/>
          </a:xfrm>
          <a:prstGeom prst="rect">
            <a:avLst/>
          </a:prstGeom>
          <a:noFill/>
        </p:spPr>
        <p:txBody>
          <a:bodyPr wrap="none" rtlCol="0">
            <a:spAutoFit/>
          </a:bodyPr>
          <a:lstStyle/>
          <a:p>
            <a:endParaRPr kumimoji="1" lang="ja-JP" altLang="en-US"/>
          </a:p>
        </p:txBody>
      </p:sp>
      <p:sp>
        <p:nvSpPr>
          <p:cNvPr id="30" name="テキスト ボックス 29">
            <a:extLst>
              <a:ext uri="{FF2B5EF4-FFF2-40B4-BE49-F238E27FC236}">
                <a16:creationId xmlns:a16="http://schemas.microsoft.com/office/drawing/2014/main" id="{168EF753-87BF-FA49-B3C8-FFADD62EDFAB}"/>
              </a:ext>
            </a:extLst>
          </p:cNvPr>
          <p:cNvSpPr txBox="1"/>
          <p:nvPr/>
        </p:nvSpPr>
        <p:spPr>
          <a:xfrm>
            <a:off x="5949950" y="3416300"/>
            <a:ext cx="184731" cy="369332"/>
          </a:xfrm>
          <a:prstGeom prst="rect">
            <a:avLst/>
          </a:prstGeom>
          <a:noFill/>
        </p:spPr>
        <p:txBody>
          <a:bodyPr wrap="none" rtlCol="0">
            <a:spAutoFit/>
          </a:bodyPr>
          <a:lstStyle/>
          <a:p>
            <a:endParaRPr kumimoji="1" lang="ja-JP" altLang="en-US"/>
          </a:p>
        </p:txBody>
      </p:sp>
      <p:sp>
        <p:nvSpPr>
          <p:cNvPr id="10" name="テキスト ボックス 9">
            <a:extLst>
              <a:ext uri="{FF2B5EF4-FFF2-40B4-BE49-F238E27FC236}">
                <a16:creationId xmlns:a16="http://schemas.microsoft.com/office/drawing/2014/main" id="{7324E41E-3866-E048-AA35-05280DE458D9}"/>
              </a:ext>
            </a:extLst>
          </p:cNvPr>
          <p:cNvSpPr txBox="1"/>
          <p:nvPr/>
        </p:nvSpPr>
        <p:spPr>
          <a:xfrm>
            <a:off x="9525000" y="3158067"/>
            <a:ext cx="184731" cy="369332"/>
          </a:xfrm>
          <a:prstGeom prst="rect">
            <a:avLst/>
          </a:prstGeom>
          <a:noFill/>
        </p:spPr>
        <p:txBody>
          <a:bodyPr wrap="none" rtlCol="0">
            <a:spAutoFit/>
          </a:bodyPr>
          <a:lstStyle/>
          <a:p>
            <a:endParaRPr kumimoji="1" lang="ja-JP" altLang="en-US"/>
          </a:p>
        </p:txBody>
      </p:sp>
      <p:sp>
        <p:nvSpPr>
          <p:cNvPr id="17" name="テキスト ボックス 16">
            <a:extLst>
              <a:ext uri="{FF2B5EF4-FFF2-40B4-BE49-F238E27FC236}">
                <a16:creationId xmlns:a16="http://schemas.microsoft.com/office/drawing/2014/main" id="{588061B6-B227-F945-9FD3-54E55A954891}"/>
              </a:ext>
            </a:extLst>
          </p:cNvPr>
          <p:cNvSpPr txBox="1"/>
          <p:nvPr/>
        </p:nvSpPr>
        <p:spPr>
          <a:xfrm>
            <a:off x="8390467" y="7332133"/>
            <a:ext cx="184731" cy="369332"/>
          </a:xfrm>
          <a:prstGeom prst="rect">
            <a:avLst/>
          </a:prstGeom>
          <a:noFill/>
        </p:spPr>
        <p:txBody>
          <a:bodyPr wrap="none" rtlCol="0">
            <a:spAutoFit/>
          </a:bodyPr>
          <a:lstStyle/>
          <a:p>
            <a:endParaRPr kumimoji="1" lang="ja-JP" altLang="en-US"/>
          </a:p>
        </p:txBody>
      </p:sp>
      <p:sp>
        <p:nvSpPr>
          <p:cNvPr id="18" name="テキスト ボックス 17">
            <a:extLst>
              <a:ext uri="{FF2B5EF4-FFF2-40B4-BE49-F238E27FC236}">
                <a16:creationId xmlns:a16="http://schemas.microsoft.com/office/drawing/2014/main" id="{B7B904E5-64B7-744A-9CEE-65B9899ED486}"/>
              </a:ext>
            </a:extLst>
          </p:cNvPr>
          <p:cNvSpPr txBox="1"/>
          <p:nvPr/>
        </p:nvSpPr>
        <p:spPr>
          <a:xfrm>
            <a:off x="8017933" y="-736600"/>
            <a:ext cx="184731" cy="369332"/>
          </a:xfrm>
          <a:prstGeom prst="rect">
            <a:avLst/>
          </a:prstGeom>
          <a:noFill/>
        </p:spPr>
        <p:txBody>
          <a:bodyPr wrap="none" rtlCol="0">
            <a:spAutoFit/>
          </a:bodyPr>
          <a:lstStyle/>
          <a:p>
            <a:endParaRPr kumimoji="1" lang="ja-JP" altLang="en-US"/>
          </a:p>
        </p:txBody>
      </p:sp>
      <p:cxnSp>
        <p:nvCxnSpPr>
          <p:cNvPr id="47" name="直線コネクタ 46">
            <a:extLst>
              <a:ext uri="{FF2B5EF4-FFF2-40B4-BE49-F238E27FC236}">
                <a16:creationId xmlns:a16="http://schemas.microsoft.com/office/drawing/2014/main" id="{06F736AD-50A3-9946-BE09-78B049790D86}"/>
              </a:ext>
            </a:extLst>
          </p:cNvPr>
          <p:cNvCxnSpPr>
            <a:cxnSpLocks/>
            <a:stCxn id="48" idx="3"/>
          </p:cNvCxnSpPr>
          <p:nvPr/>
        </p:nvCxnSpPr>
        <p:spPr>
          <a:xfrm>
            <a:off x="933347" y="5145172"/>
            <a:ext cx="3560089" cy="12701"/>
          </a:xfrm>
          <a:prstGeom prst="line">
            <a:avLst/>
          </a:prstGeom>
          <a:ln w="9525">
            <a:solidFill>
              <a:schemeClr val="bg2">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48" name="テキスト ボックス 47">
            <a:extLst>
              <a:ext uri="{FF2B5EF4-FFF2-40B4-BE49-F238E27FC236}">
                <a16:creationId xmlns:a16="http://schemas.microsoft.com/office/drawing/2014/main" id="{E2DC50B7-FC9D-9741-AB3D-886576F41BF6}"/>
              </a:ext>
            </a:extLst>
          </p:cNvPr>
          <p:cNvSpPr txBox="1"/>
          <p:nvPr/>
        </p:nvSpPr>
        <p:spPr>
          <a:xfrm>
            <a:off x="485901" y="5029756"/>
            <a:ext cx="447446" cy="230832"/>
          </a:xfrm>
          <a:prstGeom prst="rect">
            <a:avLst/>
          </a:prstGeom>
          <a:noFill/>
        </p:spPr>
        <p:txBody>
          <a:bodyPr wrap="square" rtlCol="0">
            <a:spAutoFit/>
          </a:bodyPr>
          <a:lstStyle/>
          <a:p>
            <a:r>
              <a:rPr lang="ja-JP" altLang="en-US" sz="900">
                <a:latin typeface="Meiryo UI" panose="020B0604030504040204" pitchFamily="34" charset="-128"/>
                <a:ea typeface="Meiryo UI" panose="020B0604030504040204" pitchFamily="34" charset="-128"/>
              </a:rPr>
              <a:t>仕様</a:t>
            </a:r>
          </a:p>
        </p:txBody>
      </p:sp>
      <p:sp>
        <p:nvSpPr>
          <p:cNvPr id="49" name="テキスト ボックス 48">
            <a:extLst>
              <a:ext uri="{FF2B5EF4-FFF2-40B4-BE49-F238E27FC236}">
                <a16:creationId xmlns:a16="http://schemas.microsoft.com/office/drawing/2014/main" id="{A01A4F1A-EF54-BF4E-99FC-739CD6DF617E}"/>
              </a:ext>
            </a:extLst>
          </p:cNvPr>
          <p:cNvSpPr txBox="1"/>
          <p:nvPr/>
        </p:nvSpPr>
        <p:spPr>
          <a:xfrm>
            <a:off x="296332" y="658339"/>
            <a:ext cx="855576" cy="276999"/>
          </a:xfrm>
          <a:prstGeom prst="rect">
            <a:avLst/>
          </a:prstGeom>
          <a:noFill/>
        </p:spPr>
        <p:txBody>
          <a:bodyPr wrap="square" rtlCol="0">
            <a:spAutoFit/>
          </a:bodyPr>
          <a:lstStyle/>
          <a:p>
            <a:pPr algn="ctr"/>
            <a:r>
              <a:rPr kumimoji="1" lang="en-US" altLang="ja-JP" sz="1200" dirty="0">
                <a:solidFill>
                  <a:schemeClr val="bg1"/>
                </a:solidFill>
                <a:latin typeface="Meiryo UI" panose="020B0604030504040204" pitchFamily="34" charset="-128"/>
                <a:ea typeface="Meiryo UI" panose="020B0604030504040204" pitchFamily="34" charset="-128"/>
              </a:rPr>
              <a:t>【</a:t>
            </a:r>
            <a:r>
              <a:rPr kumimoji="1" lang="ja-JP" altLang="en-US" sz="1200">
                <a:solidFill>
                  <a:schemeClr val="bg1"/>
                </a:solidFill>
                <a:latin typeface="Meiryo UI" panose="020B0604030504040204" pitchFamily="34" charset="-128"/>
                <a:ea typeface="Meiryo UI" panose="020B0604030504040204" pitchFamily="34" charset="-128"/>
              </a:rPr>
              <a:t>提案書</a:t>
            </a:r>
            <a:r>
              <a:rPr kumimoji="1" lang="en-US" altLang="ja-JP" sz="1200" dirty="0">
                <a:solidFill>
                  <a:schemeClr val="bg1"/>
                </a:solidFill>
                <a:latin typeface="Meiryo UI" panose="020B0604030504040204" pitchFamily="34" charset="-128"/>
                <a:ea typeface="Meiryo UI" panose="020B0604030504040204" pitchFamily="34" charset="-128"/>
              </a:rPr>
              <a:t>】</a:t>
            </a:r>
            <a:endParaRPr kumimoji="1" lang="ja-JP" altLang="en-US" sz="1200">
              <a:solidFill>
                <a:schemeClr val="bg1"/>
              </a:solidFill>
              <a:latin typeface="Meiryo UI" panose="020B0604030504040204" pitchFamily="34" charset="-128"/>
              <a:ea typeface="Meiryo UI" panose="020B0604030504040204" pitchFamily="34" charset="-128"/>
            </a:endParaRPr>
          </a:p>
        </p:txBody>
      </p:sp>
      <p:sp>
        <p:nvSpPr>
          <p:cNvPr id="52" name="テキスト ボックス 51">
            <a:extLst>
              <a:ext uri="{FF2B5EF4-FFF2-40B4-BE49-F238E27FC236}">
                <a16:creationId xmlns:a16="http://schemas.microsoft.com/office/drawing/2014/main" id="{666EFAC9-FA87-8F4E-97A7-2098EF99A221}"/>
              </a:ext>
            </a:extLst>
          </p:cNvPr>
          <p:cNvSpPr txBox="1"/>
          <p:nvPr/>
        </p:nvSpPr>
        <p:spPr>
          <a:xfrm>
            <a:off x="5932095" y="1422052"/>
            <a:ext cx="2917065" cy="1903856"/>
          </a:xfrm>
          <a:prstGeom prst="rect">
            <a:avLst/>
          </a:prstGeom>
          <a:noFill/>
        </p:spPr>
        <p:txBody>
          <a:bodyPr wrap="square" lIns="0" tIns="46800" rIns="0" spcCol="360000" rtlCol="0">
            <a:spAutoFit/>
          </a:bodyPr>
          <a:lstStyle/>
          <a:p>
            <a:pPr algn="just">
              <a:lnSpc>
                <a:spcPts val="2400"/>
              </a:lnSpc>
            </a:pPr>
            <a:r>
              <a:rPr lang="ja-JP" altLang="en-US" sz="1600" dirty="0">
                <a:latin typeface="Meiryo UI" panose="020B0604030504040204" pitchFamily="34" charset="-128"/>
                <a:ea typeface="Meiryo UI" panose="020B0604030504040204" pitchFamily="34" charset="-128"/>
              </a:rPr>
              <a:t>地球に優しい竹繊維とプラスチック混合素材のカトラリーセット。持ち運び用のコンパクトサイズながら、持ち手部分と先端パーツの交換で、箸・スプーン・フォークとして使える優れものです。</a:t>
            </a:r>
            <a:endParaRPr lang="en-US" altLang="ja-JP" sz="1600" dirty="0">
              <a:latin typeface="Meiryo UI" panose="020B0604030504040204" pitchFamily="34" charset="-128"/>
              <a:ea typeface="Meiryo UI" panose="020B0604030504040204" pitchFamily="34" charset="-128"/>
            </a:endParaRPr>
          </a:p>
        </p:txBody>
      </p:sp>
      <p:sp>
        <p:nvSpPr>
          <p:cNvPr id="51" name="円/楕円 50">
            <a:extLst>
              <a:ext uri="{FF2B5EF4-FFF2-40B4-BE49-F238E27FC236}">
                <a16:creationId xmlns:a16="http://schemas.microsoft.com/office/drawing/2014/main" id="{29EEA60A-1EDB-A44B-893A-3A7C8D5D51EA}"/>
              </a:ext>
            </a:extLst>
          </p:cNvPr>
          <p:cNvSpPr/>
          <p:nvPr/>
        </p:nvSpPr>
        <p:spPr>
          <a:xfrm>
            <a:off x="5035845" y="534447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テキスト ボックス 52">
            <a:extLst>
              <a:ext uri="{FF2B5EF4-FFF2-40B4-BE49-F238E27FC236}">
                <a16:creationId xmlns:a16="http://schemas.microsoft.com/office/drawing/2014/main" id="{55C042B5-BEB6-154E-9A0F-527D7515FFDC}"/>
              </a:ext>
            </a:extLst>
          </p:cNvPr>
          <p:cNvSpPr txBox="1"/>
          <p:nvPr/>
        </p:nvSpPr>
        <p:spPr>
          <a:xfrm>
            <a:off x="5035210" y="5569140"/>
            <a:ext cx="739603"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お見積</a:t>
            </a:r>
          </a:p>
        </p:txBody>
      </p:sp>
      <p:cxnSp>
        <p:nvCxnSpPr>
          <p:cNvPr id="55" name="直線コネクタ 54">
            <a:extLst>
              <a:ext uri="{FF2B5EF4-FFF2-40B4-BE49-F238E27FC236}">
                <a16:creationId xmlns:a16="http://schemas.microsoft.com/office/drawing/2014/main" id="{E3841400-EED2-C34D-BCDD-C3006CC8563F}"/>
              </a:ext>
            </a:extLst>
          </p:cNvPr>
          <p:cNvCxnSpPr>
            <a:cxnSpLocks/>
          </p:cNvCxnSpPr>
          <p:nvPr/>
        </p:nvCxnSpPr>
        <p:spPr>
          <a:xfrm>
            <a:off x="5880100" y="3785632"/>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grpSp>
        <p:nvGrpSpPr>
          <p:cNvPr id="58" name="グループ化 57">
            <a:extLst>
              <a:ext uri="{FF2B5EF4-FFF2-40B4-BE49-F238E27FC236}">
                <a16:creationId xmlns:a16="http://schemas.microsoft.com/office/drawing/2014/main" id="{C8880407-59E8-D744-B368-C4DF6A8E994D}"/>
              </a:ext>
            </a:extLst>
          </p:cNvPr>
          <p:cNvGrpSpPr/>
          <p:nvPr/>
        </p:nvGrpSpPr>
        <p:grpSpPr>
          <a:xfrm>
            <a:off x="5042402" y="3830871"/>
            <a:ext cx="739603" cy="739603"/>
            <a:chOff x="5042402" y="3087009"/>
            <a:chExt cx="739603" cy="739603"/>
          </a:xfrm>
        </p:grpSpPr>
        <p:sp>
          <p:nvSpPr>
            <p:cNvPr id="59" name="円/楕円 58">
              <a:extLst>
                <a:ext uri="{FF2B5EF4-FFF2-40B4-BE49-F238E27FC236}">
                  <a16:creationId xmlns:a16="http://schemas.microsoft.com/office/drawing/2014/main" id="{C67052A6-1156-D442-9D47-A2227E7B96FF}"/>
                </a:ext>
              </a:extLst>
            </p:cNvPr>
            <p:cNvSpPr/>
            <p:nvPr/>
          </p:nvSpPr>
          <p:spPr>
            <a:xfrm>
              <a:off x="5042402" y="308700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テキスト ボックス 59">
              <a:extLst>
                <a:ext uri="{FF2B5EF4-FFF2-40B4-BE49-F238E27FC236}">
                  <a16:creationId xmlns:a16="http://schemas.microsoft.com/office/drawing/2014/main" id="{C46DE592-F853-384F-90D2-3DA64C10996F}"/>
                </a:ext>
              </a:extLst>
            </p:cNvPr>
            <p:cNvSpPr txBox="1"/>
            <p:nvPr/>
          </p:nvSpPr>
          <p:spPr>
            <a:xfrm>
              <a:off x="5135150" y="3321734"/>
              <a:ext cx="569710"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納期</a:t>
              </a:r>
            </a:p>
          </p:txBody>
        </p:sp>
      </p:grpSp>
      <p:cxnSp>
        <p:nvCxnSpPr>
          <p:cNvPr id="61" name="直線コネクタ 60">
            <a:extLst>
              <a:ext uri="{FF2B5EF4-FFF2-40B4-BE49-F238E27FC236}">
                <a16:creationId xmlns:a16="http://schemas.microsoft.com/office/drawing/2014/main" id="{44FD12B9-01EA-6045-91B8-6A6C4B42426B}"/>
              </a:ext>
            </a:extLst>
          </p:cNvPr>
          <p:cNvCxnSpPr>
            <a:cxnSpLocks/>
          </p:cNvCxnSpPr>
          <p:nvPr/>
        </p:nvCxnSpPr>
        <p:spPr>
          <a:xfrm>
            <a:off x="5880100" y="4987421"/>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sp>
        <p:nvSpPr>
          <p:cNvPr id="62" name="テキスト ボックス 61">
            <a:extLst>
              <a:ext uri="{FF2B5EF4-FFF2-40B4-BE49-F238E27FC236}">
                <a16:creationId xmlns:a16="http://schemas.microsoft.com/office/drawing/2014/main" id="{43EEDBA3-5917-5749-A207-0D444DDE7256}"/>
              </a:ext>
            </a:extLst>
          </p:cNvPr>
          <p:cNvSpPr txBox="1"/>
          <p:nvPr/>
        </p:nvSpPr>
        <p:spPr>
          <a:xfrm>
            <a:off x="6071111" y="4206067"/>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納期スペース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63" name="テキスト ボックス 62">
            <a:extLst>
              <a:ext uri="{FF2B5EF4-FFF2-40B4-BE49-F238E27FC236}">
                <a16:creationId xmlns:a16="http://schemas.microsoft.com/office/drawing/2014/main" id="{7C84D0BA-2D0E-1A41-A9F4-073730B0C0B4}"/>
              </a:ext>
            </a:extLst>
          </p:cNvPr>
          <p:cNvSpPr txBox="1"/>
          <p:nvPr/>
        </p:nvSpPr>
        <p:spPr>
          <a:xfrm>
            <a:off x="6071111" y="5565834"/>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お見積りスペース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2" name="テキスト ボックス 1">
            <a:extLst>
              <a:ext uri="{FF2B5EF4-FFF2-40B4-BE49-F238E27FC236}">
                <a16:creationId xmlns:a16="http://schemas.microsoft.com/office/drawing/2014/main" id="{8E281DBF-8DD7-8944-B461-C25086974C88}"/>
              </a:ext>
            </a:extLst>
          </p:cNvPr>
          <p:cNvSpPr txBox="1"/>
          <p:nvPr/>
        </p:nvSpPr>
        <p:spPr>
          <a:xfrm>
            <a:off x="8007178" y="-148281"/>
            <a:ext cx="184731" cy="369332"/>
          </a:xfrm>
          <a:prstGeom prst="rect">
            <a:avLst/>
          </a:prstGeom>
          <a:noFill/>
        </p:spPr>
        <p:txBody>
          <a:bodyPr wrap="none" rtlCol="0">
            <a:spAutoFit/>
          </a:bodyPr>
          <a:lstStyle/>
          <a:p>
            <a:endParaRPr kumimoji="1" lang="ja-JP" altLang="en-US"/>
          </a:p>
        </p:txBody>
      </p:sp>
      <p:pic>
        <p:nvPicPr>
          <p:cNvPr id="1030" name="Picture 6">
            <a:extLst>
              <a:ext uri="{FF2B5EF4-FFF2-40B4-BE49-F238E27FC236}">
                <a16:creationId xmlns:a16="http://schemas.microsoft.com/office/drawing/2014/main" id="{11E85CF0-07E1-550C-9870-09F9B93A140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15461" y="1451803"/>
            <a:ext cx="3590620" cy="35906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2731113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6" name="図 10"/>
          <p:cNvPicPr/>
          <p:nvPr/>
        </p:nvPicPr>
        <p:blipFill>
          <a:blip r:embed="rId3"/>
          <a:stretch/>
        </p:blipFill>
        <p:spPr>
          <a:xfrm>
            <a:off x="5100120" y="4667760"/>
            <a:ext cx="721080" cy="794520"/>
          </a:xfrm>
          <a:prstGeom prst="rect">
            <a:avLst/>
          </a:prstGeom>
          <a:ln w="0">
            <a:noFill/>
          </a:ln>
        </p:spPr>
      </p:pic>
      <p:pic>
        <p:nvPicPr>
          <p:cNvPr id="47" name="図 7"/>
          <p:cNvPicPr/>
          <p:nvPr/>
        </p:nvPicPr>
        <p:blipFill>
          <a:blip r:embed="rId4"/>
          <a:stretch/>
        </p:blipFill>
        <p:spPr>
          <a:xfrm>
            <a:off x="5096880" y="3119040"/>
            <a:ext cx="703080" cy="815040"/>
          </a:xfrm>
          <a:prstGeom prst="rect">
            <a:avLst/>
          </a:prstGeom>
          <a:ln w="0">
            <a:noFill/>
          </a:ln>
        </p:spPr>
      </p:pic>
      <p:sp>
        <p:nvSpPr>
          <p:cNvPr id="48" name="テキスト ボックス 2"/>
          <p:cNvSpPr/>
          <p:nvPr/>
        </p:nvSpPr>
        <p:spPr>
          <a:xfrm>
            <a:off x="1098720" y="596520"/>
            <a:ext cx="7749360" cy="3945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sz="2000" b="0" i="0" u="none" strike="noStrike" kern="1200" cap="none" spc="-1" normalizeH="0" baseline="0" noProof="0">
                <a:ln>
                  <a:noFill/>
                </a:ln>
                <a:solidFill>
                  <a:srgbClr val="FFFFFF"/>
                </a:solidFill>
                <a:effectLst/>
                <a:uLnTx/>
                <a:uFillTx/>
                <a:latin typeface="Meiryo UI"/>
                <a:ea typeface="Meiryo UI"/>
              </a:rPr>
              <a:t>PC2WAY</a:t>
            </a:r>
            <a:r>
              <a:rPr kumimoji="1" lang="ja-JP" altLang="en-US" sz="2000" b="0" i="0" u="none" strike="noStrike" kern="1200" cap="none" spc="-1" normalizeH="0" baseline="0" noProof="0">
                <a:ln>
                  <a:noFill/>
                </a:ln>
                <a:solidFill>
                  <a:srgbClr val="FFFFFF"/>
                </a:solidFill>
                <a:effectLst/>
                <a:uLnTx/>
                <a:uFillTx/>
                <a:latin typeface="Meiryo UI"/>
                <a:ea typeface="Meiryo UI"/>
              </a:rPr>
              <a:t>クリーナー</a:t>
            </a:r>
            <a:endParaRPr kumimoji="1" lang="en-US" sz="2000" b="0" i="0" u="none" strike="noStrike" kern="1200" cap="none" spc="-1" normalizeH="0" baseline="0" noProof="0">
              <a:ln>
                <a:noFill/>
              </a:ln>
              <a:solidFill>
                <a:prstClr val="black"/>
              </a:solidFill>
              <a:effectLst/>
              <a:uLnTx/>
              <a:uFillTx/>
              <a:latin typeface="Arial"/>
            </a:endParaRPr>
          </a:p>
        </p:txBody>
      </p:sp>
      <p:sp>
        <p:nvSpPr>
          <p:cNvPr id="49" name="テキスト ボックス 53"/>
          <p:cNvSpPr/>
          <p:nvPr/>
        </p:nvSpPr>
        <p:spPr>
          <a:xfrm>
            <a:off x="486000" y="5252040"/>
            <a:ext cx="4140000" cy="642600"/>
          </a:xfrm>
          <a:prstGeom prst="rect">
            <a:avLst/>
          </a:prstGeom>
          <a:noFill/>
          <a:ln w="0">
            <a:noFill/>
          </a:ln>
        </p:spPr>
        <p:style>
          <a:lnRef idx="0">
            <a:scrgbClr r="0" g="0" b="0"/>
          </a:lnRef>
          <a:fillRef idx="0">
            <a:scrgbClr r="0" g="0" b="0"/>
          </a:fillRef>
          <a:effectRef idx="0">
            <a:scrgbClr r="0" g="0" b="0"/>
          </a:effectRef>
          <a:fontRef idx="minor"/>
        </p:style>
        <p:txBody>
          <a:bodyPr lIns="90000" tIns="46800" rIns="0" bIns="4680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900" b="0" i="0" u="none" strike="noStrike" kern="1200" cap="none" spc="-1" normalizeH="0" baseline="0" noProof="0">
                <a:ln>
                  <a:noFill/>
                </a:ln>
                <a:solidFill>
                  <a:srgbClr val="000000"/>
                </a:solidFill>
                <a:effectLst/>
                <a:uLnTx/>
                <a:uFillTx/>
                <a:latin typeface="Meiryo UI"/>
                <a:ea typeface="Meiryo UI"/>
              </a:rPr>
              <a:t>素</a:t>
            </a:r>
            <a:r>
              <a:rPr kumimoji="1" lang="en-US" sz="900" b="0" i="0" u="none" strike="noStrike" kern="1200" cap="none" spc="-1" normalizeH="0" baseline="0" noProof="0">
                <a:ln>
                  <a:noFill/>
                </a:ln>
                <a:solidFill>
                  <a:srgbClr val="000000"/>
                </a:solidFill>
                <a:effectLst/>
                <a:uLnTx/>
                <a:uFillTx/>
                <a:latin typeface="Meiryo UI"/>
                <a:ea typeface="Meiryo UI"/>
              </a:rPr>
              <a:t>   材： PP</a:t>
            </a:r>
            <a:r>
              <a:rPr kumimoji="1" lang="en-US" altLang="ja-JP" sz="900" b="0" i="0" u="none" strike="noStrike" kern="1200" cap="none" spc="-1" normalizeH="0" baseline="0" noProof="0">
                <a:ln>
                  <a:noFill/>
                </a:ln>
                <a:solidFill>
                  <a:srgbClr val="000000"/>
                </a:solidFill>
                <a:effectLst/>
                <a:uLnTx/>
                <a:uFillTx/>
                <a:latin typeface="Meiryo UI"/>
                <a:ea typeface="Meiryo UI"/>
              </a:rPr>
              <a:t>､</a:t>
            </a:r>
            <a:r>
              <a:rPr kumimoji="1" lang="ja-JP" altLang="en-US" sz="900" b="0" i="0" u="none" strike="noStrike" kern="1200" cap="none" spc="-1" normalizeH="0" baseline="0" noProof="0">
                <a:ln>
                  <a:noFill/>
                </a:ln>
                <a:solidFill>
                  <a:srgbClr val="000000"/>
                </a:solidFill>
                <a:effectLst/>
                <a:uLnTx/>
                <a:uFillTx/>
                <a:latin typeface="Meiryo UI"/>
                <a:ea typeface="Meiryo UI"/>
              </a:rPr>
              <a:t>ナイロン 他</a:t>
            </a:r>
            <a:endParaRPr kumimoji="1" lang="en-US" sz="900" b="0" i="0" u="none" strike="noStrike" kern="1200" cap="none" spc="-1" normalizeH="0" baseline="0" noProof="0">
              <a:ln>
                <a:noFill/>
              </a:ln>
              <a:solidFill>
                <a:prstClr val="black"/>
              </a:solidFill>
              <a:effectLst/>
              <a:uLnTx/>
              <a:uFillTx/>
              <a:latin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900" b="0" i="0" u="none" strike="noStrike" kern="1200" cap="none" spc="194" normalizeH="0" baseline="0" noProof="0">
                <a:ln>
                  <a:noFill/>
                </a:ln>
                <a:solidFill>
                  <a:srgbClr val="000000"/>
                </a:solidFill>
                <a:effectLst/>
                <a:uLnTx/>
                <a:uFillTx/>
                <a:latin typeface="Meiryo UI"/>
                <a:ea typeface="Meiryo UI"/>
              </a:rPr>
              <a:t>サイズ</a:t>
            </a:r>
            <a:r>
              <a:rPr kumimoji="1" lang="ja-JP" altLang="en-US" sz="900" b="0" i="0" u="none" strike="noStrike" kern="1200" cap="none" spc="-1" normalizeH="0" baseline="0" noProof="0">
                <a:ln>
                  <a:noFill/>
                </a:ln>
                <a:solidFill>
                  <a:srgbClr val="000000"/>
                </a:solidFill>
                <a:effectLst/>
                <a:uLnTx/>
                <a:uFillTx/>
                <a:latin typeface="Meiryo UI"/>
                <a:ea typeface="Meiryo UI"/>
              </a:rPr>
              <a:t>：</a:t>
            </a:r>
            <a:r>
              <a:rPr kumimoji="1" lang="en-US" sz="900" b="0" i="0" u="none" strike="noStrike" kern="1200" cap="none" spc="-1" normalizeH="0" baseline="0" noProof="0">
                <a:ln>
                  <a:noFill/>
                </a:ln>
                <a:solidFill>
                  <a:srgbClr val="000000"/>
                </a:solidFill>
                <a:effectLst/>
                <a:uLnTx/>
                <a:uFillTx/>
                <a:latin typeface="Meiryo UI"/>
                <a:ea typeface="Meiryo UI"/>
              </a:rPr>
              <a:t>76×67×15mm</a:t>
            </a:r>
            <a:endParaRPr kumimoji="1" lang="en-US" sz="900" b="0" i="0" u="none" strike="noStrike" kern="1200" cap="none" spc="-1" normalizeH="0" baseline="0" noProof="0">
              <a:ln>
                <a:noFill/>
              </a:ln>
              <a:solidFill>
                <a:prstClr val="black"/>
              </a:solidFill>
              <a:effectLst/>
              <a:uLnTx/>
              <a:uFillTx/>
              <a:latin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900" b="0" i="0" u="none" strike="noStrike" kern="1200" cap="none" spc="-1" normalizeH="0" baseline="0" noProof="0">
                <a:ln>
                  <a:noFill/>
                </a:ln>
                <a:solidFill>
                  <a:srgbClr val="000000"/>
                </a:solidFill>
                <a:effectLst/>
                <a:uLnTx/>
                <a:uFillTx/>
                <a:latin typeface="Meiryo UI"/>
                <a:ea typeface="Meiryo UI"/>
              </a:rPr>
              <a:t>付属品：取説付</a:t>
            </a:r>
            <a:endParaRPr kumimoji="1" lang="en-US" sz="900" b="0" i="0" u="none" strike="noStrike" kern="1200" cap="none" spc="-1" normalizeH="0" baseline="0" noProof="0">
              <a:ln>
                <a:noFill/>
              </a:ln>
              <a:solidFill>
                <a:prstClr val="black"/>
              </a:solidFill>
              <a:effectLst/>
              <a:uLnTx/>
              <a:uFillTx/>
              <a:latin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900" b="0" i="0" u="none" strike="noStrike" kern="1200" cap="none" spc="-1" normalizeH="0" baseline="0" noProof="0">
                <a:ln>
                  <a:noFill/>
                </a:ln>
                <a:solidFill>
                  <a:srgbClr val="000000"/>
                </a:solidFill>
                <a:effectLst/>
                <a:uLnTx/>
                <a:uFillTx/>
                <a:latin typeface="Meiryo UI"/>
                <a:ea typeface="Meiryo UI"/>
              </a:rPr>
              <a:t>備   考：ブルー、ブラック、ホワイト</a:t>
            </a:r>
            <a:endParaRPr kumimoji="1" lang="en-US" sz="900" b="0" i="0" u="none" strike="noStrike" kern="1200" cap="none" spc="-1" normalizeH="0" baseline="0" noProof="0">
              <a:ln>
                <a:noFill/>
              </a:ln>
              <a:solidFill>
                <a:prstClr val="black"/>
              </a:solidFill>
              <a:effectLst/>
              <a:uLnTx/>
              <a:uFillTx/>
              <a:latin typeface="Arial"/>
            </a:endParaRPr>
          </a:p>
        </p:txBody>
      </p:sp>
      <p:sp>
        <p:nvSpPr>
          <p:cNvPr id="50" name="テキスト ボックス 3"/>
          <p:cNvSpPr/>
          <p:nvPr/>
        </p:nvSpPr>
        <p:spPr>
          <a:xfrm>
            <a:off x="8151480" y="4033440"/>
            <a:ext cx="183600" cy="368280"/>
          </a:xfrm>
          <a:prstGeom prst="rect">
            <a:avLst/>
          </a:prstGeom>
          <a:noFill/>
          <a:ln w="0">
            <a:noFill/>
          </a:ln>
        </p:spPr>
        <p:style>
          <a:lnRef idx="0">
            <a:scrgbClr r="0" g="0" b="0"/>
          </a:lnRef>
          <a:fillRef idx="0">
            <a:scrgbClr r="0" g="0" b="0"/>
          </a:fillRef>
          <a:effectRef idx="0">
            <a:scrgbClr r="0" g="0" b="0"/>
          </a:effectRef>
          <a:fontRef idx="minor"/>
        </p:style>
      </p:sp>
      <p:sp>
        <p:nvSpPr>
          <p:cNvPr id="51" name="テキスト ボックス 6"/>
          <p:cNvSpPr/>
          <p:nvPr/>
        </p:nvSpPr>
        <p:spPr>
          <a:xfrm>
            <a:off x="9838800" y="3926880"/>
            <a:ext cx="183600" cy="368280"/>
          </a:xfrm>
          <a:prstGeom prst="rect">
            <a:avLst/>
          </a:prstGeom>
          <a:noFill/>
          <a:ln w="0">
            <a:noFill/>
          </a:ln>
        </p:spPr>
        <p:style>
          <a:lnRef idx="0">
            <a:scrgbClr r="0" g="0" b="0"/>
          </a:lnRef>
          <a:fillRef idx="0">
            <a:scrgbClr r="0" g="0" b="0"/>
          </a:fillRef>
          <a:effectRef idx="0">
            <a:scrgbClr r="0" g="0" b="0"/>
          </a:effectRef>
          <a:fontRef idx="minor"/>
        </p:style>
      </p:sp>
      <p:sp>
        <p:nvSpPr>
          <p:cNvPr id="52" name="円/楕円 8"/>
          <p:cNvSpPr/>
          <p:nvPr/>
        </p:nvSpPr>
        <p:spPr>
          <a:xfrm>
            <a:off x="5035680" y="1268640"/>
            <a:ext cx="738360" cy="738360"/>
          </a:xfrm>
          <a:prstGeom prst="ellipse">
            <a:avLst/>
          </a:prstGeom>
          <a:solidFill>
            <a:schemeClr val="bg1"/>
          </a:solidFill>
          <a:ln w="19050">
            <a:solidFill>
              <a:srgbClr val="203864"/>
            </a:solidFill>
          </a:ln>
        </p:spPr>
        <p:style>
          <a:lnRef idx="2">
            <a:schemeClr val="accent1">
              <a:shade val="50000"/>
            </a:schemeClr>
          </a:lnRef>
          <a:fillRef idx="1">
            <a:schemeClr val="accent1"/>
          </a:fillRef>
          <a:effectRef idx="0">
            <a:schemeClr val="accent1"/>
          </a:effectRef>
          <a:fontRef idx="minor"/>
        </p:style>
      </p:sp>
      <p:sp>
        <p:nvSpPr>
          <p:cNvPr id="53" name="テキスト ボックス 42"/>
          <p:cNvSpPr/>
          <p:nvPr/>
        </p:nvSpPr>
        <p:spPr>
          <a:xfrm>
            <a:off x="5035320" y="1496160"/>
            <a:ext cx="738360" cy="3178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500" b="0" i="0" u="none" strike="noStrike" kern="1200" cap="none" spc="-1" normalizeH="0" baseline="0" noProof="0">
                <a:ln>
                  <a:noFill/>
                </a:ln>
                <a:solidFill>
                  <a:srgbClr val="203864"/>
                </a:solidFill>
                <a:effectLst/>
                <a:uLnTx/>
                <a:uFillTx/>
                <a:latin typeface="Meiryo UI"/>
                <a:ea typeface="Meiryo UI"/>
              </a:rPr>
              <a:t>特徴</a:t>
            </a:r>
            <a:endParaRPr kumimoji="1" lang="en-US" sz="1500" b="0" i="0" u="none" strike="noStrike" kern="1200" cap="none" spc="-1" normalizeH="0" baseline="0" noProof="0">
              <a:ln>
                <a:noFill/>
              </a:ln>
              <a:solidFill>
                <a:prstClr val="black"/>
              </a:solidFill>
              <a:effectLst/>
              <a:uLnTx/>
              <a:uFillTx/>
              <a:latin typeface="Arial"/>
            </a:endParaRPr>
          </a:p>
        </p:txBody>
      </p:sp>
      <p:sp>
        <p:nvSpPr>
          <p:cNvPr id="54" name="テキスト ボックス 5"/>
          <p:cNvSpPr/>
          <p:nvPr/>
        </p:nvSpPr>
        <p:spPr>
          <a:xfrm>
            <a:off x="9541080" y="3466080"/>
            <a:ext cx="183600" cy="368280"/>
          </a:xfrm>
          <a:prstGeom prst="rect">
            <a:avLst/>
          </a:prstGeom>
          <a:noFill/>
          <a:ln w="0">
            <a:noFill/>
          </a:ln>
        </p:spPr>
        <p:style>
          <a:lnRef idx="0">
            <a:scrgbClr r="0" g="0" b="0"/>
          </a:lnRef>
          <a:fillRef idx="0">
            <a:scrgbClr r="0" g="0" b="0"/>
          </a:fillRef>
          <a:effectRef idx="0">
            <a:scrgbClr r="0" g="0" b="0"/>
          </a:effectRef>
          <a:fontRef idx="minor"/>
        </p:style>
      </p:sp>
      <p:sp>
        <p:nvSpPr>
          <p:cNvPr id="55" name="テキスト ボックス 13"/>
          <p:cNvSpPr/>
          <p:nvPr/>
        </p:nvSpPr>
        <p:spPr>
          <a:xfrm>
            <a:off x="10086840" y="2473920"/>
            <a:ext cx="183600" cy="368280"/>
          </a:xfrm>
          <a:prstGeom prst="rect">
            <a:avLst/>
          </a:prstGeom>
          <a:noFill/>
          <a:ln w="0">
            <a:noFill/>
          </a:ln>
        </p:spPr>
        <p:style>
          <a:lnRef idx="0">
            <a:scrgbClr r="0" g="0" b="0"/>
          </a:lnRef>
          <a:fillRef idx="0">
            <a:scrgbClr r="0" g="0" b="0"/>
          </a:fillRef>
          <a:effectRef idx="0">
            <a:scrgbClr r="0" g="0" b="0"/>
          </a:effectRef>
          <a:fontRef idx="minor"/>
        </p:style>
      </p:sp>
      <p:sp>
        <p:nvSpPr>
          <p:cNvPr id="56" name="テキスト ボックス 14"/>
          <p:cNvSpPr/>
          <p:nvPr/>
        </p:nvSpPr>
        <p:spPr>
          <a:xfrm>
            <a:off x="-674640" y="1041840"/>
            <a:ext cx="183600" cy="368280"/>
          </a:xfrm>
          <a:prstGeom prst="rect">
            <a:avLst/>
          </a:prstGeom>
          <a:noFill/>
          <a:ln w="0">
            <a:noFill/>
          </a:ln>
        </p:spPr>
        <p:style>
          <a:lnRef idx="0">
            <a:scrgbClr r="0" g="0" b="0"/>
          </a:lnRef>
          <a:fillRef idx="0">
            <a:scrgbClr r="0" g="0" b="0"/>
          </a:fillRef>
          <a:effectRef idx="0">
            <a:scrgbClr r="0" g="0" b="0"/>
          </a:effectRef>
          <a:fontRef idx="minor"/>
        </p:style>
      </p:sp>
      <p:sp>
        <p:nvSpPr>
          <p:cNvPr id="57" name="テキスト ボックス 28"/>
          <p:cNvSpPr/>
          <p:nvPr/>
        </p:nvSpPr>
        <p:spPr>
          <a:xfrm>
            <a:off x="6222960" y="3441600"/>
            <a:ext cx="183600" cy="368280"/>
          </a:xfrm>
          <a:prstGeom prst="rect">
            <a:avLst/>
          </a:prstGeom>
          <a:noFill/>
          <a:ln w="0">
            <a:noFill/>
          </a:ln>
        </p:spPr>
        <p:style>
          <a:lnRef idx="0">
            <a:scrgbClr r="0" g="0" b="0"/>
          </a:lnRef>
          <a:fillRef idx="0">
            <a:scrgbClr r="0" g="0" b="0"/>
          </a:fillRef>
          <a:effectRef idx="0">
            <a:scrgbClr r="0" g="0" b="0"/>
          </a:effectRef>
          <a:fontRef idx="minor"/>
        </p:style>
      </p:sp>
      <p:sp>
        <p:nvSpPr>
          <p:cNvPr id="58" name="テキスト ボックス 29"/>
          <p:cNvSpPr/>
          <p:nvPr/>
        </p:nvSpPr>
        <p:spPr>
          <a:xfrm>
            <a:off x="5950080" y="3416400"/>
            <a:ext cx="183600" cy="368280"/>
          </a:xfrm>
          <a:prstGeom prst="rect">
            <a:avLst/>
          </a:prstGeom>
          <a:noFill/>
          <a:ln w="0">
            <a:noFill/>
          </a:ln>
        </p:spPr>
        <p:style>
          <a:lnRef idx="0">
            <a:scrgbClr r="0" g="0" b="0"/>
          </a:lnRef>
          <a:fillRef idx="0">
            <a:scrgbClr r="0" g="0" b="0"/>
          </a:fillRef>
          <a:effectRef idx="0">
            <a:scrgbClr r="0" g="0" b="0"/>
          </a:effectRef>
          <a:fontRef idx="minor"/>
        </p:style>
      </p:sp>
      <p:sp>
        <p:nvSpPr>
          <p:cNvPr id="59" name="テキスト ボックス 9"/>
          <p:cNvSpPr/>
          <p:nvPr/>
        </p:nvSpPr>
        <p:spPr>
          <a:xfrm>
            <a:off x="9524880" y="3157920"/>
            <a:ext cx="183600" cy="368280"/>
          </a:xfrm>
          <a:prstGeom prst="rect">
            <a:avLst/>
          </a:prstGeom>
          <a:noFill/>
          <a:ln w="0">
            <a:noFill/>
          </a:ln>
        </p:spPr>
        <p:style>
          <a:lnRef idx="0">
            <a:scrgbClr r="0" g="0" b="0"/>
          </a:lnRef>
          <a:fillRef idx="0">
            <a:scrgbClr r="0" g="0" b="0"/>
          </a:fillRef>
          <a:effectRef idx="0">
            <a:scrgbClr r="0" g="0" b="0"/>
          </a:effectRef>
          <a:fontRef idx="minor"/>
        </p:style>
      </p:sp>
      <p:sp>
        <p:nvSpPr>
          <p:cNvPr id="60" name="テキスト ボックス 16"/>
          <p:cNvSpPr/>
          <p:nvPr/>
        </p:nvSpPr>
        <p:spPr>
          <a:xfrm>
            <a:off x="8390520" y="7332120"/>
            <a:ext cx="183600" cy="368280"/>
          </a:xfrm>
          <a:prstGeom prst="rect">
            <a:avLst/>
          </a:prstGeom>
          <a:noFill/>
          <a:ln w="0">
            <a:noFill/>
          </a:ln>
        </p:spPr>
        <p:style>
          <a:lnRef idx="0">
            <a:scrgbClr r="0" g="0" b="0"/>
          </a:lnRef>
          <a:fillRef idx="0">
            <a:scrgbClr r="0" g="0" b="0"/>
          </a:fillRef>
          <a:effectRef idx="0">
            <a:scrgbClr r="0" g="0" b="0"/>
          </a:effectRef>
          <a:fontRef idx="minor"/>
        </p:style>
      </p:sp>
      <p:sp>
        <p:nvSpPr>
          <p:cNvPr id="61" name="テキスト ボックス 17"/>
          <p:cNvSpPr/>
          <p:nvPr/>
        </p:nvSpPr>
        <p:spPr>
          <a:xfrm>
            <a:off x="8017920" y="-736560"/>
            <a:ext cx="183600" cy="368280"/>
          </a:xfrm>
          <a:prstGeom prst="rect">
            <a:avLst/>
          </a:prstGeom>
          <a:noFill/>
          <a:ln w="0">
            <a:noFill/>
          </a:ln>
        </p:spPr>
        <p:style>
          <a:lnRef idx="0">
            <a:scrgbClr r="0" g="0" b="0"/>
          </a:lnRef>
          <a:fillRef idx="0">
            <a:scrgbClr r="0" g="0" b="0"/>
          </a:fillRef>
          <a:effectRef idx="0">
            <a:scrgbClr r="0" g="0" b="0"/>
          </a:effectRef>
          <a:fontRef idx="minor"/>
        </p:style>
      </p:sp>
      <p:sp>
        <p:nvSpPr>
          <p:cNvPr id="62" name="直線コネクタ 46"/>
          <p:cNvSpPr/>
          <p:nvPr/>
        </p:nvSpPr>
        <p:spPr>
          <a:xfrm>
            <a:off x="933120" y="5145120"/>
            <a:ext cx="3560040" cy="12600"/>
          </a:xfrm>
          <a:prstGeom prst="line">
            <a:avLst/>
          </a:prstGeom>
          <a:ln>
            <a:solidFill>
              <a:srgbClr val="767171"/>
            </a:solidFill>
            <a:prstDash val="dash"/>
          </a:ln>
        </p:spPr>
        <p:style>
          <a:lnRef idx="1">
            <a:schemeClr val="accent1"/>
          </a:lnRef>
          <a:fillRef idx="0">
            <a:schemeClr val="accent1"/>
          </a:fillRef>
          <a:effectRef idx="0">
            <a:schemeClr val="accent1"/>
          </a:effectRef>
          <a:fontRef idx="minor"/>
        </p:style>
      </p:sp>
      <p:sp>
        <p:nvSpPr>
          <p:cNvPr id="63" name="テキスト ボックス 47"/>
          <p:cNvSpPr/>
          <p:nvPr/>
        </p:nvSpPr>
        <p:spPr>
          <a:xfrm>
            <a:off x="486000" y="5029920"/>
            <a:ext cx="446400" cy="2268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900" b="0" i="0" u="none" strike="noStrike" kern="1200" cap="none" spc="-1" normalizeH="0" baseline="0" noProof="0">
                <a:ln>
                  <a:noFill/>
                </a:ln>
                <a:solidFill>
                  <a:srgbClr val="000000"/>
                </a:solidFill>
                <a:effectLst/>
                <a:uLnTx/>
                <a:uFillTx/>
                <a:latin typeface="Meiryo UI"/>
                <a:ea typeface="Meiryo UI"/>
              </a:rPr>
              <a:t>仕様</a:t>
            </a:r>
            <a:endParaRPr kumimoji="1" lang="en-US" sz="900" b="0" i="0" u="none" strike="noStrike" kern="1200" cap="none" spc="-1" normalizeH="0" baseline="0" noProof="0">
              <a:ln>
                <a:noFill/>
              </a:ln>
              <a:solidFill>
                <a:prstClr val="black"/>
              </a:solidFill>
              <a:effectLst/>
              <a:uLnTx/>
              <a:uFillTx/>
              <a:latin typeface="Arial"/>
            </a:endParaRPr>
          </a:p>
        </p:txBody>
      </p:sp>
      <p:sp>
        <p:nvSpPr>
          <p:cNvPr id="64" name="テキスト ボックス 48"/>
          <p:cNvSpPr/>
          <p:nvPr/>
        </p:nvSpPr>
        <p:spPr>
          <a:xfrm>
            <a:off x="296280" y="658440"/>
            <a:ext cx="854640" cy="2721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200" b="0" i="0" u="none" strike="noStrike" kern="1200" cap="none" spc="-1" normalizeH="0" baseline="0" noProof="0">
                <a:ln>
                  <a:noFill/>
                </a:ln>
                <a:solidFill>
                  <a:srgbClr val="FFFFFF"/>
                </a:solidFill>
                <a:effectLst/>
                <a:uLnTx/>
                <a:uFillTx/>
                <a:latin typeface="Meiryo UI"/>
                <a:ea typeface="Meiryo UI"/>
              </a:rPr>
              <a:t>【</a:t>
            </a:r>
            <a:r>
              <a:rPr kumimoji="1" lang="ja-JP" altLang="en-US" sz="1200" b="0" i="0" u="none" strike="noStrike" kern="1200" cap="none" spc="-1" normalizeH="0" baseline="0" noProof="0">
                <a:ln>
                  <a:noFill/>
                </a:ln>
                <a:solidFill>
                  <a:srgbClr val="FFFFFF"/>
                </a:solidFill>
                <a:effectLst/>
                <a:uLnTx/>
                <a:uFillTx/>
                <a:latin typeface="Meiryo UI"/>
                <a:ea typeface="Meiryo UI"/>
              </a:rPr>
              <a:t>提案書</a:t>
            </a:r>
            <a:r>
              <a:rPr kumimoji="1" lang="en-US" altLang="ja-JP" sz="1200" b="0" i="0" u="none" strike="noStrike" kern="1200" cap="none" spc="-1" normalizeH="0" baseline="0" noProof="0">
                <a:ln>
                  <a:noFill/>
                </a:ln>
                <a:solidFill>
                  <a:srgbClr val="FFFFFF"/>
                </a:solidFill>
                <a:effectLst/>
                <a:uLnTx/>
                <a:uFillTx/>
                <a:latin typeface="Meiryo UI"/>
                <a:ea typeface="Meiryo UI"/>
              </a:rPr>
              <a:t>】</a:t>
            </a:r>
            <a:endParaRPr kumimoji="1" lang="en-US" sz="1200" b="0" i="0" u="none" strike="noStrike" kern="1200" cap="none" spc="-1" normalizeH="0" baseline="0" noProof="0">
              <a:ln>
                <a:noFill/>
              </a:ln>
              <a:solidFill>
                <a:prstClr val="black"/>
              </a:solidFill>
              <a:effectLst/>
              <a:uLnTx/>
              <a:uFillTx/>
              <a:latin typeface="Arial"/>
            </a:endParaRPr>
          </a:p>
        </p:txBody>
      </p:sp>
      <p:sp>
        <p:nvSpPr>
          <p:cNvPr id="65" name="テキスト ボックス 51"/>
          <p:cNvSpPr/>
          <p:nvPr/>
        </p:nvSpPr>
        <p:spPr>
          <a:xfrm>
            <a:off x="5932080" y="1422000"/>
            <a:ext cx="2916000" cy="1920960"/>
          </a:xfrm>
          <a:prstGeom prst="rect">
            <a:avLst/>
          </a:prstGeom>
          <a:noFill/>
          <a:ln w="0">
            <a:noFill/>
          </a:ln>
        </p:spPr>
        <p:style>
          <a:lnRef idx="0">
            <a:scrgbClr r="0" g="0" b="0"/>
          </a:lnRef>
          <a:fillRef idx="0">
            <a:scrgbClr r="0" g="0" b="0"/>
          </a:fillRef>
          <a:effectRef idx="0">
            <a:scrgbClr r="0" g="0" b="0"/>
          </a:effectRef>
          <a:fontRef idx="minor"/>
        </p:style>
        <p:txBody>
          <a:bodyPr lIns="0" tIns="46800" rIns="0" bIns="45000" anchor="t">
            <a:spAutoFit/>
          </a:bodyPr>
          <a:lstStyle/>
          <a:p>
            <a:pPr marL="0" marR="0" lvl="0" indent="0" algn="just" defTabSz="914400" rtl="0" eaLnBrk="1" fontAlgn="auto" latinLnBrk="0" hangingPunct="1">
              <a:lnSpc>
                <a:spcPts val="2401"/>
              </a:lnSpc>
              <a:spcBef>
                <a:spcPts val="0"/>
              </a:spcBef>
              <a:spcAft>
                <a:spcPts val="0"/>
              </a:spcAft>
              <a:buClrTx/>
              <a:buSzTx/>
              <a:buFontTx/>
              <a:buNone/>
              <a:tabLst/>
              <a:defRPr/>
            </a:pPr>
            <a:r>
              <a:rPr kumimoji="1" lang="ja-JP" altLang="en-US" sz="1600" b="0" i="0" u="none" strike="noStrike" kern="1200" cap="none" spc="-1" normalizeH="0" baseline="0" noProof="0">
                <a:ln>
                  <a:noFill/>
                </a:ln>
                <a:solidFill>
                  <a:srgbClr val="000000"/>
                </a:solidFill>
                <a:effectLst/>
                <a:uLnTx/>
                <a:uFillTx/>
                <a:latin typeface="Meiryo UI"/>
                <a:ea typeface="Meiryo UI"/>
              </a:rPr>
              <a:t>パソコン画面を傷つけずに拭くことができずクリーナーと、キーボードに溜まったホコリ等を取るブラシをひとつにした便利グッズです。名入れプリントも可能ですのでノベルティ用に是非！</a:t>
            </a:r>
            <a:endParaRPr kumimoji="1" lang="en-US" sz="1600" b="0" i="0" u="none" strike="noStrike" kern="1200" cap="none" spc="-1" normalizeH="0" baseline="0" noProof="0">
              <a:ln>
                <a:noFill/>
              </a:ln>
              <a:solidFill>
                <a:prstClr val="black"/>
              </a:solidFill>
              <a:effectLst/>
              <a:uLnTx/>
              <a:uFillTx/>
              <a:latin typeface="Arial"/>
            </a:endParaRPr>
          </a:p>
        </p:txBody>
      </p:sp>
      <p:sp>
        <p:nvSpPr>
          <p:cNvPr id="66" name="円/楕円 50"/>
          <p:cNvSpPr/>
          <p:nvPr/>
        </p:nvSpPr>
        <p:spPr>
          <a:xfrm>
            <a:off x="5035680" y="5344560"/>
            <a:ext cx="738360" cy="738360"/>
          </a:xfrm>
          <a:prstGeom prst="ellipse">
            <a:avLst/>
          </a:prstGeom>
          <a:solidFill>
            <a:schemeClr val="bg1"/>
          </a:solidFill>
          <a:ln w="19050">
            <a:solidFill>
              <a:srgbClr val="203864"/>
            </a:solidFill>
          </a:ln>
        </p:spPr>
        <p:style>
          <a:lnRef idx="2">
            <a:schemeClr val="accent1">
              <a:shade val="50000"/>
            </a:schemeClr>
          </a:lnRef>
          <a:fillRef idx="1">
            <a:schemeClr val="accent1"/>
          </a:fillRef>
          <a:effectRef idx="0">
            <a:schemeClr val="accent1"/>
          </a:effectRef>
          <a:fontRef idx="minor"/>
        </p:style>
      </p:sp>
      <p:sp>
        <p:nvSpPr>
          <p:cNvPr id="67" name="テキスト ボックス 52"/>
          <p:cNvSpPr/>
          <p:nvPr/>
        </p:nvSpPr>
        <p:spPr>
          <a:xfrm>
            <a:off x="5035320" y="5569200"/>
            <a:ext cx="738360" cy="3027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1" normalizeH="0" baseline="0" noProof="0">
                <a:ln>
                  <a:noFill/>
                </a:ln>
                <a:solidFill>
                  <a:srgbClr val="203864"/>
                </a:solidFill>
                <a:effectLst/>
                <a:uLnTx/>
                <a:uFillTx/>
                <a:latin typeface="Meiryo UI"/>
                <a:ea typeface="Meiryo UI"/>
              </a:rPr>
              <a:t>お見積</a:t>
            </a:r>
            <a:endParaRPr kumimoji="1" lang="en-US" sz="1400" b="0" i="0" u="none" strike="noStrike" kern="1200" cap="none" spc="-1" normalizeH="0" baseline="0" noProof="0">
              <a:ln>
                <a:noFill/>
              </a:ln>
              <a:solidFill>
                <a:prstClr val="black"/>
              </a:solidFill>
              <a:effectLst/>
              <a:uLnTx/>
              <a:uFillTx/>
              <a:latin typeface="Arial"/>
            </a:endParaRPr>
          </a:p>
        </p:txBody>
      </p:sp>
      <p:sp>
        <p:nvSpPr>
          <p:cNvPr id="68" name="直線コネクタ 54"/>
          <p:cNvSpPr/>
          <p:nvPr/>
        </p:nvSpPr>
        <p:spPr>
          <a:xfrm>
            <a:off x="5879880" y="3785400"/>
            <a:ext cx="2969280" cy="360"/>
          </a:xfrm>
          <a:prstGeom prst="line">
            <a:avLst/>
          </a:prstGeom>
          <a:ln w="19050">
            <a:solidFill>
              <a:srgbClr val="767171"/>
            </a:solidFill>
          </a:ln>
        </p:spPr>
        <p:style>
          <a:lnRef idx="1">
            <a:schemeClr val="accent1"/>
          </a:lnRef>
          <a:fillRef idx="0">
            <a:schemeClr val="accent1"/>
          </a:fillRef>
          <a:effectRef idx="0">
            <a:schemeClr val="accent1"/>
          </a:effectRef>
          <a:fontRef idx="minor"/>
        </p:style>
      </p:sp>
      <p:grpSp>
        <p:nvGrpSpPr>
          <p:cNvPr id="69" name="グループ化 57"/>
          <p:cNvGrpSpPr/>
          <p:nvPr/>
        </p:nvGrpSpPr>
        <p:grpSpPr>
          <a:xfrm>
            <a:off x="5042520" y="3830760"/>
            <a:ext cx="738360" cy="738360"/>
            <a:chOff x="5042520" y="3830760"/>
            <a:chExt cx="738360" cy="738360"/>
          </a:xfrm>
        </p:grpSpPr>
        <p:sp>
          <p:nvSpPr>
            <p:cNvPr id="70" name="円/楕円 58"/>
            <p:cNvSpPr/>
            <p:nvPr/>
          </p:nvSpPr>
          <p:spPr>
            <a:xfrm>
              <a:off x="5042520" y="3830760"/>
              <a:ext cx="738360" cy="738360"/>
            </a:xfrm>
            <a:prstGeom prst="ellipse">
              <a:avLst/>
            </a:prstGeom>
            <a:solidFill>
              <a:schemeClr val="bg1"/>
            </a:solidFill>
            <a:ln w="19050">
              <a:solidFill>
                <a:srgbClr val="203864"/>
              </a:solidFill>
            </a:ln>
          </p:spPr>
          <p:style>
            <a:lnRef idx="2">
              <a:schemeClr val="accent1">
                <a:shade val="50000"/>
              </a:schemeClr>
            </a:lnRef>
            <a:fillRef idx="1">
              <a:schemeClr val="accent1"/>
            </a:fillRef>
            <a:effectRef idx="0">
              <a:schemeClr val="accent1"/>
            </a:effectRef>
            <a:fontRef idx="minor"/>
          </p:style>
        </p:sp>
        <p:sp>
          <p:nvSpPr>
            <p:cNvPr id="71" name="テキスト ボックス 59"/>
            <p:cNvSpPr/>
            <p:nvPr/>
          </p:nvSpPr>
          <p:spPr>
            <a:xfrm>
              <a:off x="5135040" y="4065480"/>
              <a:ext cx="568800" cy="3027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1" normalizeH="0" baseline="0" noProof="0">
                  <a:ln>
                    <a:noFill/>
                  </a:ln>
                  <a:solidFill>
                    <a:srgbClr val="203864"/>
                  </a:solidFill>
                  <a:effectLst/>
                  <a:uLnTx/>
                  <a:uFillTx/>
                  <a:latin typeface="Meiryo UI"/>
                  <a:ea typeface="Meiryo UI"/>
                </a:rPr>
                <a:t>納期</a:t>
              </a:r>
              <a:endParaRPr kumimoji="1" lang="en-US" sz="1400" b="0" i="0" u="none" strike="noStrike" kern="1200" cap="none" spc="-1" normalizeH="0" baseline="0" noProof="0">
                <a:ln>
                  <a:noFill/>
                </a:ln>
                <a:solidFill>
                  <a:prstClr val="black"/>
                </a:solidFill>
                <a:effectLst/>
                <a:uLnTx/>
                <a:uFillTx/>
                <a:latin typeface="Arial"/>
              </a:endParaRPr>
            </a:p>
          </p:txBody>
        </p:sp>
      </p:grpSp>
      <p:sp>
        <p:nvSpPr>
          <p:cNvPr id="72" name="直線コネクタ 60"/>
          <p:cNvSpPr/>
          <p:nvPr/>
        </p:nvSpPr>
        <p:spPr>
          <a:xfrm>
            <a:off x="5879880" y="4987080"/>
            <a:ext cx="2969280" cy="360"/>
          </a:xfrm>
          <a:prstGeom prst="line">
            <a:avLst/>
          </a:prstGeom>
          <a:ln w="19050">
            <a:solidFill>
              <a:srgbClr val="767171"/>
            </a:solidFill>
          </a:ln>
        </p:spPr>
        <p:style>
          <a:lnRef idx="1">
            <a:schemeClr val="accent1"/>
          </a:lnRef>
          <a:fillRef idx="0">
            <a:schemeClr val="accent1"/>
          </a:fillRef>
          <a:effectRef idx="0">
            <a:schemeClr val="accent1"/>
          </a:effectRef>
          <a:fontRef idx="minor"/>
        </p:style>
      </p:sp>
      <p:sp>
        <p:nvSpPr>
          <p:cNvPr id="73" name="テキスト ボックス 61"/>
          <p:cNvSpPr/>
          <p:nvPr/>
        </p:nvSpPr>
        <p:spPr>
          <a:xfrm>
            <a:off x="6071040" y="4206240"/>
            <a:ext cx="2777040" cy="370800"/>
          </a:xfrm>
          <a:prstGeom prst="rect">
            <a:avLst/>
          </a:prstGeom>
          <a:noFill/>
          <a:ln w="0">
            <a:noFill/>
          </a:ln>
        </p:spPr>
        <p:style>
          <a:lnRef idx="0">
            <a:scrgbClr r="0" g="0" b="0"/>
          </a:lnRef>
          <a:fillRef idx="0">
            <a:scrgbClr r="0" g="0" b="0"/>
          </a:fillRef>
          <a:effectRef idx="0">
            <a:scrgbClr r="0" g="0" b="0"/>
          </a:effectRef>
          <a:fontRef idx="minor"/>
        </p:style>
        <p:txBody>
          <a:bodyPr lIns="0" tIns="46800" rIns="0" bIns="45000" anchor="t">
            <a:spAutoFit/>
          </a:bodyPr>
          <a:lstStyle/>
          <a:p>
            <a:pPr marL="0" marR="0" lvl="0" indent="0" algn="l" defTabSz="914400" rtl="0" eaLnBrk="1" fontAlgn="auto" latinLnBrk="0" hangingPunct="1">
              <a:lnSpc>
                <a:spcPts val="2200"/>
              </a:lnSpc>
              <a:spcBef>
                <a:spcPts val="0"/>
              </a:spcBef>
              <a:spcAft>
                <a:spcPts val="0"/>
              </a:spcAft>
              <a:buClrTx/>
              <a:buSzTx/>
              <a:buFontTx/>
              <a:buNone/>
              <a:tabLst/>
              <a:defRPr/>
            </a:pPr>
            <a:r>
              <a:rPr kumimoji="1" lang="ja-JP" altLang="en-US" sz="1600" b="0" i="0" u="none" strike="noStrike" kern="1200" cap="none" spc="-1" normalizeH="0" baseline="0" noProof="0">
                <a:ln>
                  <a:noFill/>
                </a:ln>
                <a:solidFill>
                  <a:srgbClr val="AFABAB"/>
                </a:solidFill>
                <a:effectLst/>
                <a:uLnTx/>
                <a:uFillTx/>
                <a:latin typeface="Meiryo UI"/>
                <a:ea typeface="Meiryo UI"/>
              </a:rPr>
              <a:t>納期スペース</a:t>
            </a:r>
            <a:endParaRPr kumimoji="1" lang="en-US" sz="1600" b="0" i="0" u="none" strike="noStrike" kern="1200" cap="none" spc="-1" normalizeH="0" baseline="0" noProof="0">
              <a:ln>
                <a:noFill/>
              </a:ln>
              <a:solidFill>
                <a:prstClr val="black"/>
              </a:solidFill>
              <a:effectLst/>
              <a:uLnTx/>
              <a:uFillTx/>
              <a:latin typeface="Arial"/>
            </a:endParaRPr>
          </a:p>
        </p:txBody>
      </p:sp>
      <p:sp>
        <p:nvSpPr>
          <p:cNvPr id="74" name="テキスト ボックス 62"/>
          <p:cNvSpPr/>
          <p:nvPr/>
        </p:nvSpPr>
        <p:spPr>
          <a:xfrm>
            <a:off x="6071040" y="5565960"/>
            <a:ext cx="2777040" cy="370800"/>
          </a:xfrm>
          <a:prstGeom prst="rect">
            <a:avLst/>
          </a:prstGeom>
          <a:noFill/>
          <a:ln w="0">
            <a:noFill/>
          </a:ln>
        </p:spPr>
        <p:style>
          <a:lnRef idx="0">
            <a:scrgbClr r="0" g="0" b="0"/>
          </a:lnRef>
          <a:fillRef idx="0">
            <a:scrgbClr r="0" g="0" b="0"/>
          </a:fillRef>
          <a:effectRef idx="0">
            <a:scrgbClr r="0" g="0" b="0"/>
          </a:effectRef>
          <a:fontRef idx="minor"/>
        </p:style>
        <p:txBody>
          <a:bodyPr lIns="0" tIns="46800" rIns="0" bIns="45000" anchor="t">
            <a:spAutoFit/>
          </a:bodyPr>
          <a:lstStyle/>
          <a:p>
            <a:pPr marL="0" marR="0" lvl="0" indent="0" algn="l" defTabSz="914400" rtl="0" eaLnBrk="1" fontAlgn="auto" latinLnBrk="0" hangingPunct="1">
              <a:lnSpc>
                <a:spcPts val="2200"/>
              </a:lnSpc>
              <a:spcBef>
                <a:spcPts val="0"/>
              </a:spcBef>
              <a:spcAft>
                <a:spcPts val="0"/>
              </a:spcAft>
              <a:buClrTx/>
              <a:buSzTx/>
              <a:buFontTx/>
              <a:buNone/>
              <a:tabLst/>
              <a:defRPr/>
            </a:pPr>
            <a:r>
              <a:rPr kumimoji="1" lang="ja-JP" altLang="en-US" sz="1600" b="0" i="0" u="none" strike="noStrike" kern="1200" cap="none" spc="-1" normalizeH="0" baseline="0" noProof="0">
                <a:ln>
                  <a:noFill/>
                </a:ln>
                <a:solidFill>
                  <a:srgbClr val="AFABAB"/>
                </a:solidFill>
                <a:effectLst/>
                <a:uLnTx/>
                <a:uFillTx/>
                <a:latin typeface="Meiryo UI"/>
                <a:ea typeface="Meiryo UI"/>
              </a:rPr>
              <a:t>お見積りスペース</a:t>
            </a:r>
            <a:endParaRPr kumimoji="1" lang="en-US" sz="1600" b="0" i="0" u="none" strike="noStrike" kern="1200" cap="none" spc="-1" normalizeH="0" baseline="0" noProof="0">
              <a:ln>
                <a:noFill/>
              </a:ln>
              <a:solidFill>
                <a:prstClr val="black"/>
              </a:solidFill>
              <a:effectLst/>
              <a:uLnTx/>
              <a:uFillTx/>
              <a:latin typeface="Arial"/>
            </a:endParaRPr>
          </a:p>
        </p:txBody>
      </p:sp>
      <p:sp>
        <p:nvSpPr>
          <p:cNvPr id="75" name="テキスト ボックス 1"/>
          <p:cNvSpPr/>
          <p:nvPr/>
        </p:nvSpPr>
        <p:spPr>
          <a:xfrm>
            <a:off x="8007120" y="-148320"/>
            <a:ext cx="183600" cy="368280"/>
          </a:xfrm>
          <a:prstGeom prst="rect">
            <a:avLst/>
          </a:prstGeom>
          <a:noFill/>
          <a:ln w="0">
            <a:noFill/>
          </a:ln>
        </p:spPr>
        <p:style>
          <a:lnRef idx="0">
            <a:scrgbClr r="0" g="0" b="0"/>
          </a:lnRef>
          <a:fillRef idx="0">
            <a:scrgbClr r="0" g="0" b="0"/>
          </a:fillRef>
          <a:effectRef idx="0">
            <a:scrgbClr r="0" g="0" b="0"/>
          </a:effectRef>
          <a:fontRef idx="minor"/>
        </p:style>
      </p:sp>
      <p:pic>
        <p:nvPicPr>
          <p:cNvPr id="76" name="図 75"/>
          <p:cNvPicPr/>
          <p:nvPr/>
        </p:nvPicPr>
        <p:blipFill>
          <a:blip r:embed="rId5"/>
          <a:stretch/>
        </p:blipFill>
        <p:spPr>
          <a:xfrm>
            <a:off x="817920" y="1800000"/>
            <a:ext cx="3141720" cy="3141720"/>
          </a:xfrm>
          <a:prstGeom prst="rect">
            <a:avLst/>
          </a:prstGeom>
          <a:ln w="0">
            <a:noFill/>
          </a:ln>
        </p:spPr>
      </p:pic>
    </p:spTree>
  </p:cSld>
  <p:clrMapOvr>
    <a:masterClrMapping/>
  </p:clrMapOvr>
</p:sld>
</file>

<file path=ppt/theme/theme1.xml><?xml version="1.0" encoding="utf-8"?>
<a:theme xmlns:a="http://schemas.openxmlformats.org/drawingml/2006/main" name="Office テーマ">
  <a:themeElements>
    <a:clrScheme name="Office テーマ">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テーマ">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1">
            <a:lumMod val="50000"/>
          </a:schemeClr>
        </a:solidFill>
      </a:spPr>
      <a:bodyPr rtlCol="0" anchor="ctr"/>
      <a:lstStyle>
        <a:defPPr algn="ctr">
          <a:defRPr kumimoji="1"/>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845</TotalTime>
  <Words>3013</Words>
  <Application>Microsoft Office PowerPoint</Application>
  <PresentationFormat>画面に合わせる (4:3)</PresentationFormat>
  <Paragraphs>439</Paragraphs>
  <Slides>32</Slides>
  <Notes>32</Notes>
  <HiddenSlides>0</HiddenSlides>
  <MMClips>0</MMClips>
  <ScaleCrop>false</ScaleCrop>
  <HeadingPairs>
    <vt:vector size="6" baseType="variant">
      <vt:variant>
        <vt:lpstr>使用されているフォント</vt:lpstr>
      </vt:variant>
      <vt:variant>
        <vt:i4>9</vt:i4>
      </vt:variant>
      <vt:variant>
        <vt:lpstr>テーマ</vt:lpstr>
      </vt:variant>
      <vt:variant>
        <vt:i4>2</vt:i4>
      </vt:variant>
      <vt:variant>
        <vt:lpstr>スライド タイトル</vt:lpstr>
      </vt:variant>
      <vt:variant>
        <vt:i4>32</vt:i4>
      </vt:variant>
    </vt:vector>
  </HeadingPairs>
  <TitlesOfParts>
    <vt:vector size="43" baseType="lpstr">
      <vt:lpstr>-apple-system</vt:lpstr>
      <vt:lpstr>Meiryo UI</vt:lpstr>
      <vt:lpstr>游ゴシック</vt:lpstr>
      <vt:lpstr>Arial</vt:lpstr>
      <vt:lpstr>Calibri</vt:lpstr>
      <vt:lpstr>Calibri Light</vt:lpstr>
      <vt:lpstr>Symbol</vt:lpstr>
      <vt:lpstr>Times New Roman</vt:lpstr>
      <vt:lpstr>Wingdings</vt:lpstr>
      <vt:lpstr>Office テーマ</vt:lpstr>
      <vt:lpstr>Office Theme</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Microsoft Office User</dc:creator>
  <cp:lastModifiedBy>KILAMEK119</cp:lastModifiedBy>
  <cp:revision>248</cp:revision>
  <cp:lastPrinted>2021-07-20T08:57:41Z</cp:lastPrinted>
  <dcterms:created xsi:type="dcterms:W3CDTF">2021-06-21T09:41:39Z</dcterms:created>
  <dcterms:modified xsi:type="dcterms:W3CDTF">2025-08-07T05:39:59Z</dcterms:modified>
</cp:coreProperties>
</file>