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jp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1.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2.emf"/><Relationship Id="rId5" Type="http://schemas.openxmlformats.org/officeDocument/2006/relationships/oleObject" Target="../embeddings/oleObject9.bin"/><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oleObject" Target="../embeddings/oleObject10.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oleObject" Target="../embeddings/oleObject11.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レギュラーキャンバストートバッグ</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21</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a:t>
            </a:r>
            <a:r>
              <a:rPr lang="en-US" altLang="ja-JP" sz="900" dirty="0">
                <a:latin typeface="Meiryo UI" panose="020B0604030504040204" pitchFamily="34" charset="-128"/>
                <a:ea typeface="Meiryo UI" panose="020B0604030504040204" pitchFamily="34" charset="-128"/>
              </a:rPr>
              <a:t>280g/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8.3oz/yd2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220×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250×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100mm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370mm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ランチ用などに最適な</a:t>
            </a:r>
            <a:r>
              <a:rPr lang="en-US" altLang="ja-JP" sz="1600" dirty="0"/>
              <a:t>S</a:t>
            </a:r>
            <a:r>
              <a:rPr lang="ja-JP" altLang="en-US" sz="1600" dirty="0"/>
              <a:t>サイズの可愛らしいトートバッグです。生地は耐久性に優れたキャンバス素材のため使い勝手も抜群！豊富なカラーバリエーションから自由にお選びいただけます。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2" name="図 41">
            <a:extLst>
              <a:ext uri="{FF2B5EF4-FFF2-40B4-BE49-F238E27FC236}">
                <a16:creationId xmlns:a16="http://schemas.microsoft.com/office/drawing/2014/main" id="{2FB6D77F-26D1-F6B4-53EF-F9DB13A91366}"/>
              </a:ext>
            </a:extLst>
          </p:cNvPr>
          <p:cNvPicPr>
            <a:picLocks noChangeAspect="1"/>
          </p:cNvPicPr>
          <p:nvPr/>
        </p:nvPicPr>
        <p:blipFill>
          <a:blip r:embed="rId5"/>
          <a:stretch>
            <a:fillRect/>
          </a:stretch>
        </p:blipFill>
        <p:spPr>
          <a:xfrm>
            <a:off x="678261" y="1371901"/>
            <a:ext cx="3620913" cy="3620913"/>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ソフトマウスパッド ラウンド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素材：ラバー、ポリエステル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φ180(mm)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リモートワークでも重宝する、コンパクトで持ち運びに便利なラウンドマウスパッド。全面フルカラー印刷でアニメキャラや美術作品も鮮やかに再現可能！物販品やノベルティグッズにおススメです。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1" name="図 90">
            <a:extLst>
              <a:ext uri="{FF2B5EF4-FFF2-40B4-BE49-F238E27FC236}">
                <a16:creationId xmlns:a16="http://schemas.microsoft.com/office/drawing/2014/main" id="{75E75FBE-8396-4FE8-3983-2DE4CD81B905}"/>
              </a:ext>
            </a:extLst>
          </p:cNvPr>
          <p:cNvPicPr>
            <a:picLocks noChangeAspect="1"/>
          </p:cNvPicPr>
          <p:nvPr/>
        </p:nvPicPr>
        <p:blipFill>
          <a:blip r:embed="rId5"/>
          <a:stretch>
            <a:fillRect/>
          </a:stretch>
        </p:blipFill>
        <p:spPr>
          <a:xfrm>
            <a:off x="740074" y="1422699"/>
            <a:ext cx="3560089" cy="3560089"/>
          </a:xfrm>
          <a:prstGeom prst="rect">
            <a:avLst/>
          </a:prstGeom>
        </p:spPr>
      </p:pic>
    </p:spTree>
    <p:extLst>
      <p:ext uri="{BB962C8B-B14F-4D97-AF65-F5344CB8AC3E}">
        <p14:creationId xmlns:p14="http://schemas.microsoft.com/office/powerpoint/2010/main" val="43707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オリジナルステッカー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サイズ：はがきサイズ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ハガキ程度のサイズを、一つのデザインにカットするシングルタイプから、色々なデザインのシールを複数レイアウトするマルチタイプまでご要望に沿ったオリジナルステッカーを製作します。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1" name="オブジェクト 20">
            <a:extLst>
              <a:ext uri="{FF2B5EF4-FFF2-40B4-BE49-F238E27FC236}">
                <a16:creationId xmlns:a16="http://schemas.microsoft.com/office/drawing/2014/main" id="{932BFF6A-F835-FE3D-1E15-11A12DA12E01}"/>
              </a:ext>
            </a:extLst>
          </p:cNvPr>
          <p:cNvGraphicFramePr>
            <a:graphicFrameLocks noChangeAspect="1"/>
          </p:cNvGraphicFramePr>
          <p:nvPr/>
        </p:nvGraphicFramePr>
        <p:xfrm>
          <a:off x="785545" y="1404676"/>
          <a:ext cx="3656012" cy="3673938"/>
        </p:xfrm>
        <a:graphic>
          <a:graphicData uri="http://schemas.openxmlformats.org/presentationml/2006/ole">
            <mc:AlternateContent xmlns:mc="http://schemas.openxmlformats.org/markup-compatibility/2006">
              <mc:Choice xmlns:v="urn:schemas-microsoft-com:vml" Requires="v">
                <p:oleObj name="Image" r:id="rId5" imgW="6475647" imgH="6507692" progId="Photoshop.Image.13">
                  <p:embed/>
                </p:oleObj>
              </mc:Choice>
              <mc:Fallback>
                <p:oleObj name="Image" r:id="rId5" imgW="6475647" imgH="6507692" progId="Photoshop.Image.13">
                  <p:embed/>
                  <p:pic>
                    <p:nvPicPr>
                      <p:cNvPr id="21" name="オブジェクト 20">
                        <a:extLst>
                          <a:ext uri="{FF2B5EF4-FFF2-40B4-BE49-F238E27FC236}">
                            <a16:creationId xmlns:a16="http://schemas.microsoft.com/office/drawing/2014/main" id="{932BFF6A-F835-FE3D-1E15-11A12DA12E01}"/>
                          </a:ext>
                        </a:extLst>
                      </p:cNvPr>
                      <p:cNvPicPr/>
                      <p:nvPr/>
                    </p:nvPicPr>
                    <p:blipFill>
                      <a:blip r:embed="rId6"/>
                      <a:stretch>
                        <a:fillRect/>
                      </a:stretch>
                    </p:blipFill>
                    <p:spPr>
                      <a:xfrm>
                        <a:off x="785545" y="1404676"/>
                        <a:ext cx="3656012" cy="3673938"/>
                      </a:xfrm>
                      <a:prstGeom prst="rect">
                        <a:avLst/>
                      </a:prstGeom>
                    </p:spPr>
                  </p:pic>
                </p:oleObj>
              </mc:Fallback>
            </mc:AlternateContent>
          </a:graphicData>
        </a:graphic>
      </p:graphicFrame>
    </p:spTree>
    <p:extLst>
      <p:ext uri="{BB962C8B-B14F-4D97-AF65-F5344CB8AC3E}">
        <p14:creationId xmlns:p14="http://schemas.microsoft.com/office/powerpoint/2010/main" val="517448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フェアトレードコットンブックカバー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素材：コットン 他</a:t>
            </a:r>
          </a:p>
          <a:p>
            <a:r>
              <a:rPr lang="ja-JP" altLang="en-US" sz="900" dirty="0">
                <a:latin typeface="Meiryo UI" panose="020B0604030504040204" pitchFamily="34" charset="-128"/>
                <a:ea typeface="Meiryo UI" panose="020B0604030504040204" pitchFamily="34" charset="-128"/>
              </a:rPr>
              <a:t>サイズ：展開時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230×170(mm)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備考：フェアトレードオーガニックコットン使用、取説付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フェアトレードコットンを使用しているため</a:t>
            </a:r>
            <a:r>
              <a:rPr lang="en-US" altLang="ja-JP" sz="1600" dirty="0" err="1"/>
              <a:t>SDgs</a:t>
            </a:r>
            <a:r>
              <a:rPr lang="ja-JP" altLang="en-US" sz="1600" dirty="0"/>
              <a:t>にも貢献できる文庫本サイズのブックカバーです。カラーバリエーションは全</a:t>
            </a:r>
            <a:r>
              <a:rPr lang="en-US" altLang="ja-JP" sz="1600" dirty="0"/>
              <a:t>5</a:t>
            </a:r>
            <a:r>
              <a:rPr lang="ja-JP" altLang="en-US" sz="1600" dirty="0"/>
              <a:t>展開と豊富。本を開いたときに目にする内側にも名入れ可能です。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7" name="図 66">
            <a:extLst>
              <a:ext uri="{FF2B5EF4-FFF2-40B4-BE49-F238E27FC236}">
                <a16:creationId xmlns:a16="http://schemas.microsoft.com/office/drawing/2014/main" id="{4BFF10BC-F27C-CA00-1B34-1C5F0F6CB762}"/>
              </a:ext>
            </a:extLst>
          </p:cNvPr>
          <p:cNvPicPr>
            <a:picLocks noChangeAspect="1"/>
          </p:cNvPicPr>
          <p:nvPr/>
        </p:nvPicPr>
        <p:blipFill>
          <a:blip r:embed="rId5"/>
          <a:stretch>
            <a:fillRect/>
          </a:stretch>
        </p:blipFill>
        <p:spPr>
          <a:xfrm>
            <a:off x="689248" y="1422052"/>
            <a:ext cx="3535795" cy="3535795"/>
          </a:xfrm>
          <a:prstGeom prst="rect">
            <a:avLst/>
          </a:prstGeom>
        </p:spPr>
      </p:pic>
    </p:spTree>
    <p:extLst>
      <p:ext uri="{BB962C8B-B14F-4D97-AF65-F5344CB8AC3E}">
        <p14:creationId xmlns:p14="http://schemas.microsoft.com/office/powerpoint/2010/main" val="406403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リバーシブルキャリングケース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コーティング</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・ポリプロピレン・ポリアセタール・亜鉛合金</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24.5×1.5×19cm</a:t>
            </a:r>
          </a:p>
          <a:p>
            <a:r>
              <a:rPr lang="ja-JP" altLang="en-US" sz="900" dirty="0">
                <a:latin typeface="Meiryo UI" panose="020B0604030504040204" pitchFamily="34" charset="-128"/>
                <a:ea typeface="Meiryo UI" panose="020B0604030504040204" pitchFamily="34" charset="-128"/>
              </a:rPr>
              <a:t>包装：ポリ袋入り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出張時に重宝するリバーシブルのキャリングケースは、すっきりしたクラッチ型と持ち手付きのバッグ型両方で使用可能。外側と内側どちらにも名入れできて、ビジネス関連のノベルティに最適です。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0" name="図 49">
            <a:extLst>
              <a:ext uri="{FF2B5EF4-FFF2-40B4-BE49-F238E27FC236}">
                <a16:creationId xmlns:a16="http://schemas.microsoft.com/office/drawing/2014/main" id="{6327EA94-E37D-1ACE-4F8F-2386DF3D8116}"/>
              </a:ext>
            </a:extLst>
          </p:cNvPr>
          <p:cNvPicPr>
            <a:picLocks noChangeAspect="1"/>
          </p:cNvPicPr>
          <p:nvPr/>
        </p:nvPicPr>
        <p:blipFill>
          <a:blip r:embed="rId5"/>
          <a:stretch>
            <a:fillRect/>
          </a:stretch>
        </p:blipFill>
        <p:spPr>
          <a:xfrm>
            <a:off x="596331" y="1359719"/>
            <a:ext cx="3678634" cy="3678634"/>
          </a:xfrm>
          <a:prstGeom prst="rect">
            <a:avLst/>
          </a:prstGeom>
        </p:spPr>
      </p:pic>
    </p:spTree>
    <p:extLst>
      <p:ext uri="{BB962C8B-B14F-4D97-AF65-F5344CB8AC3E}">
        <p14:creationId xmlns:p14="http://schemas.microsoft.com/office/powerpoint/2010/main" val="2315291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デザインマイタンブラー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色指定不可</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ポリスチレン・ポリプロピレン・ポリエチレン</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l-GR" altLang="ja-JP" sz="900" b="0" i="0" dirty="0">
                <a:solidFill>
                  <a:srgbClr val="333333"/>
                </a:solidFill>
                <a:effectLst/>
                <a:latin typeface="-apple-system"/>
              </a:rPr>
              <a:t>Φ75×130</a:t>
            </a:r>
            <a:r>
              <a:rPr lang="en-US" altLang="ja-JP" sz="900" b="0" i="0" dirty="0">
                <a:solidFill>
                  <a:srgbClr val="333333"/>
                </a:solidFill>
                <a:effectLst/>
                <a:latin typeface="-apple-system"/>
              </a:rPr>
              <a:t>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好きなイラストや写真を入れればオリジナルなタンブラーにすることができる定番アイテムです。名入れプリントも可能ですので、イベントやキャンペーンのノベルティグッズなどにもおすすめ。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229107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3type</a:t>
            </a:r>
            <a:r>
              <a:rPr lang="ja-JP" altLang="en-US" sz="2000" dirty="0">
                <a:solidFill>
                  <a:schemeClr val="bg1"/>
                </a:solidFill>
                <a:latin typeface="Meiryo UI" panose="020B0604030504040204" pitchFamily="34" charset="-128"/>
                <a:ea typeface="Meiryo UI" panose="020B0604030504040204" pitchFamily="34" charset="-128"/>
              </a:rPr>
              <a:t>充電ケーブル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素材：ケーブル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熱可塑性エラストマー 収納ケース</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 キャップ</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ポリエチレン</a:t>
            </a:r>
          </a:p>
          <a:p>
            <a:r>
              <a:rPr lang="ja-JP" altLang="en-US" sz="900" dirty="0">
                <a:latin typeface="Meiryo UI" panose="020B0604030504040204" pitchFamily="34" charset="-128"/>
                <a:ea typeface="Meiryo UI" panose="020B0604030504040204" pitchFamily="34" charset="-128"/>
              </a:rPr>
              <a:t>サイズ：全長約</a:t>
            </a:r>
            <a:r>
              <a:rPr lang="en-US" altLang="ja-JP" sz="900" dirty="0">
                <a:latin typeface="Meiryo UI" panose="020B0604030504040204" pitchFamily="34" charset="-128"/>
                <a:ea typeface="Meiryo UI" panose="020B0604030504040204" pitchFamily="34" charset="-128"/>
              </a:rPr>
              <a:t>110cm(</a:t>
            </a:r>
            <a:r>
              <a:rPr lang="ja-JP" altLang="en-US" sz="900" dirty="0">
                <a:latin typeface="Meiryo UI" panose="020B0604030504040204" pitchFamily="34" charset="-128"/>
                <a:ea typeface="Meiryo UI" panose="020B0604030504040204" pitchFamily="34" charset="-128"/>
              </a:rPr>
              <a:t>使用時</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全長約</a:t>
            </a:r>
            <a:r>
              <a:rPr lang="en-US" altLang="ja-JP" sz="900" dirty="0">
                <a:latin typeface="Meiryo UI" panose="020B0604030504040204" pitchFamily="34" charset="-128"/>
                <a:ea typeface="Meiryo UI" panose="020B0604030504040204" pitchFamily="34" charset="-128"/>
              </a:rPr>
              <a:t>25cm(</a:t>
            </a:r>
            <a:r>
              <a:rPr lang="ja-JP" altLang="en-US" sz="900" dirty="0">
                <a:latin typeface="Meiryo UI" panose="020B0604030504040204" pitchFamily="34" charset="-128"/>
                <a:ea typeface="Meiryo UI" panose="020B0604030504040204" pitchFamily="34" charset="-128"/>
              </a:rPr>
              <a:t>収納時</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包装：ヘッダー付ジッパーポリ袋入り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609416"/>
          </a:xfrm>
          <a:prstGeom prst="rect">
            <a:avLst/>
          </a:prstGeom>
          <a:noFill/>
        </p:spPr>
        <p:txBody>
          <a:bodyPr wrap="square" lIns="0" tIns="46800" rIns="0" spcCol="360000" rtlCol="0">
            <a:spAutoFit/>
          </a:bodyPr>
          <a:lstStyle/>
          <a:p>
            <a:pPr algn="just">
              <a:lnSpc>
                <a:spcPts val="2400"/>
              </a:lnSpc>
            </a:pPr>
            <a:r>
              <a:rPr lang="en-US" altLang="ja-JP" sz="1600" dirty="0"/>
              <a:t>Lightning</a:t>
            </a:r>
            <a:r>
              <a:rPr lang="ja-JP" altLang="en-US" sz="1600" dirty="0"/>
              <a:t>、</a:t>
            </a:r>
            <a:r>
              <a:rPr lang="en-US" altLang="ja-JP" sz="1600" dirty="0" err="1"/>
              <a:t>microUSB</a:t>
            </a:r>
            <a:r>
              <a:rPr lang="ja-JP" altLang="en-US" sz="1600" dirty="0"/>
              <a:t>、</a:t>
            </a:r>
            <a:r>
              <a:rPr lang="en-US" altLang="ja-JP" sz="1600" dirty="0"/>
              <a:t>Type-C</a:t>
            </a:r>
            <a:r>
              <a:rPr lang="ja-JP" altLang="en-US" sz="1600" dirty="0"/>
              <a:t>のコネクタをこれひとつで持ち歩ける非常に便利な充電ケーブルです。給電コードは</a:t>
            </a:r>
            <a:r>
              <a:rPr lang="en-US" altLang="ja-JP" sz="1600" dirty="0"/>
              <a:t>110</a:t>
            </a:r>
            <a:r>
              <a:rPr lang="ja-JP" altLang="en-US" sz="1600" dirty="0"/>
              <a:t>センチまで引き出すことができます。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50E384A2-AAB1-95AE-5A8A-58919B5BAE06}"/>
              </a:ext>
            </a:extLst>
          </p:cNvPr>
          <p:cNvPicPr>
            <a:picLocks noChangeAspect="1"/>
          </p:cNvPicPr>
          <p:nvPr/>
        </p:nvPicPr>
        <p:blipFill>
          <a:blip r:embed="rId5"/>
          <a:stretch>
            <a:fillRect/>
          </a:stretch>
        </p:blipFill>
        <p:spPr>
          <a:xfrm>
            <a:off x="689548" y="1374413"/>
            <a:ext cx="3639806" cy="3639806"/>
          </a:xfrm>
          <a:prstGeom prst="rect">
            <a:avLst/>
          </a:prstGeom>
        </p:spPr>
      </p:pic>
    </p:spTree>
    <p:extLst>
      <p:ext uri="{BB962C8B-B14F-4D97-AF65-F5344CB8AC3E}">
        <p14:creationId xmlns:p14="http://schemas.microsoft.com/office/powerpoint/2010/main" val="3509974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スタンドデスクポーチ</a:t>
            </a: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コーティング</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・ポリプロピレン・ポリアセタール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20×6×17cm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ポリ袋入り</a:t>
            </a:r>
            <a:endParaRPr lang="en-US" altLang="zh-TW"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スタンドデスクポーチは、スマートフォンを縦でも横でも立てかけて視聴できる！モバイル周辺機器・文具収納にも使えるので、移動が多いリモートワーカー・学生に向けたノベルティに最適です。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6" name="Picture 32">
            <a:extLst>
              <a:ext uri="{FF2B5EF4-FFF2-40B4-BE49-F238E27FC236}">
                <a16:creationId xmlns:a16="http://schemas.microsoft.com/office/drawing/2014/main" id="{D5D81D4E-771B-A026-34B5-C7A4530563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514" y="1338007"/>
            <a:ext cx="3760041" cy="3760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157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不織布ビッグショッピングトート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材：不織布</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PP)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600×400×180(mm)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35×70(mm)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30</a:t>
            </a:r>
            <a:r>
              <a:rPr lang="en" altLang="ja-JP" sz="900" dirty="0">
                <a:latin typeface="Meiryo UI" panose="020B0604030504040204" pitchFamily="34" charset="-128"/>
                <a:ea typeface="Meiryo UI" panose="020B0604030504040204" pitchFamily="34" charset="-128"/>
              </a:rPr>
              <a:t>L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考：加工あり・内職ありでご注文頂いた場合は、平入れの状態で袋入れとなります。</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ブラック・ナチュラルホワイト・ライトブルー・グレー・ネイビー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ショッパーとしてもぴったりなビッグサイズの不織布トートです。折りたたむと非常にコンパクトになり軽量ですので持ち歩き用としてもおすすめです。全</a:t>
            </a:r>
            <a:r>
              <a:rPr lang="en-US" altLang="ja-JP" sz="1600" dirty="0">
                <a:latin typeface="Meiryo UI" panose="020B0604030504040204" pitchFamily="34" charset="-128"/>
                <a:ea typeface="Meiryo UI" panose="020B0604030504040204" pitchFamily="34" charset="-128"/>
              </a:rPr>
              <a:t>5</a:t>
            </a:r>
            <a:r>
              <a:rPr lang="ja-JP" altLang="en-US" sz="1600">
                <a:latin typeface="Meiryo UI" panose="020B0604030504040204" pitchFamily="34" charset="-128"/>
                <a:ea typeface="Meiryo UI" panose="020B0604030504040204" pitchFamily="34" charset="-128"/>
              </a:rPr>
              <a:t>色のカラーバリエーションから選択可能。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0E56F0FC-EAFC-634A-B26C-F156F349BFE5}"/>
              </a:ext>
            </a:extLst>
          </p:cNvPr>
          <p:cNvPicPr>
            <a:picLocks noChangeAspect="1"/>
          </p:cNvPicPr>
          <p:nvPr/>
        </p:nvPicPr>
        <p:blipFill>
          <a:blip r:embed="rId5"/>
          <a:stretch>
            <a:fillRect/>
          </a:stretch>
        </p:blipFill>
        <p:spPr>
          <a:xfrm>
            <a:off x="619348" y="1422052"/>
            <a:ext cx="3699209" cy="3523056"/>
          </a:xfrm>
          <a:prstGeom prst="rect">
            <a:avLst/>
          </a:prstGeom>
        </p:spPr>
      </p:pic>
    </p:spTree>
    <p:extLst>
      <p:ext uri="{BB962C8B-B14F-4D97-AF65-F5344CB8AC3E}">
        <p14:creationId xmlns:p14="http://schemas.microsoft.com/office/powerpoint/2010/main" val="3536813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キャンバスファスナーポーチ</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135×100×60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可愛らしい立体的な形状がポイントのキャンバスポーチです。カラーバリエーションは全</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タイプございますのでお好みでお選び下さい。またこちらは</a:t>
            </a:r>
            <a:r>
              <a:rPr lang="en"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サイズですが、サイズ違いで</a:t>
            </a:r>
            <a:r>
              <a:rPr lang="en"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もございます。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0" name="図 19">
            <a:extLst>
              <a:ext uri="{FF2B5EF4-FFF2-40B4-BE49-F238E27FC236}">
                <a16:creationId xmlns:a16="http://schemas.microsoft.com/office/drawing/2014/main" id="{3FAFB881-95E5-C943-9ACE-70250E540B8D}"/>
              </a:ext>
            </a:extLst>
          </p:cNvPr>
          <p:cNvPicPr>
            <a:picLocks noChangeAspect="1"/>
          </p:cNvPicPr>
          <p:nvPr/>
        </p:nvPicPr>
        <p:blipFill>
          <a:blip r:embed="rId5"/>
          <a:stretch>
            <a:fillRect/>
          </a:stretch>
        </p:blipFill>
        <p:spPr>
          <a:xfrm>
            <a:off x="692359" y="1459088"/>
            <a:ext cx="3718785" cy="3476420"/>
          </a:xfrm>
          <a:prstGeom prst="rect">
            <a:avLst/>
          </a:prstGeom>
        </p:spPr>
      </p:pic>
    </p:spTree>
    <p:extLst>
      <p:ext uri="{BB962C8B-B14F-4D97-AF65-F5344CB8AC3E}">
        <p14:creationId xmlns:p14="http://schemas.microsoft.com/office/powerpoint/2010/main" val="3360054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アクリルバッジ</a:t>
            </a:r>
            <a:r>
              <a:rPr lang="en-US" altLang="ja-JP" sz="2000" dirty="0">
                <a:solidFill>
                  <a:schemeClr val="bg1"/>
                </a:solidFill>
                <a:latin typeface="Meiryo UI" panose="020B0604030504040204" pitchFamily="34" charset="-128"/>
                <a:ea typeface="Meiryo UI" panose="020B0604030504040204" pitchFamily="34" charset="-128"/>
              </a:rPr>
              <a:t>(M) </a:t>
            </a:r>
            <a:r>
              <a:rPr lang="ja-JP" altLang="en-US" sz="2000" dirty="0">
                <a:solidFill>
                  <a:schemeClr val="bg1"/>
                </a:solidFill>
                <a:latin typeface="Meiryo UI" panose="020B0604030504040204" pitchFamily="34" charset="-128"/>
                <a:ea typeface="Meiryo UI" panose="020B0604030504040204" pitchFamily="34" charset="-128"/>
              </a:rPr>
              <a:t>クリア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 他</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50×50×3(mm)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M</a:t>
            </a:r>
            <a:r>
              <a:rPr lang="ja-JP" altLang="en-US" sz="1600" dirty="0"/>
              <a:t>サイズのアクリルバッグ。洋服やバッグなど、好きなところに自由に取り付けが可能です。鮮明なフルカラーデザインに加え、どんな形状にも切り抜けて、オリジナルグッズ用として人気です。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41B266A2-185C-5A69-B696-F5747CFC1F75}"/>
              </a:ext>
            </a:extLst>
          </p:cNvPr>
          <p:cNvPicPr>
            <a:picLocks noChangeAspect="1"/>
          </p:cNvPicPr>
          <p:nvPr/>
        </p:nvPicPr>
        <p:blipFill>
          <a:blip r:embed="rId5"/>
          <a:stretch>
            <a:fillRect/>
          </a:stretch>
        </p:blipFill>
        <p:spPr>
          <a:xfrm>
            <a:off x="670417" y="1371901"/>
            <a:ext cx="3653459" cy="3653459"/>
          </a:xfrm>
          <a:prstGeom prst="rect">
            <a:avLst/>
          </a:prstGeom>
        </p:spPr>
      </p:pic>
    </p:spTree>
    <p:extLst>
      <p:ext uri="{BB962C8B-B14F-4D97-AF65-F5344CB8AC3E}">
        <p14:creationId xmlns:p14="http://schemas.microsoft.com/office/powerpoint/2010/main" val="411430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39082" y="5281134"/>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r>
              <a:rPr lang="en-US" altLang="ja-JP" sz="900" dirty="0">
                <a:latin typeface="Meiryo UI" panose="020B0604030504040204" pitchFamily="34" charset="-128"/>
                <a:ea typeface="Meiryo UI" panose="020B0604030504040204" pitchFamily="34" charset="-128"/>
              </a:rPr>
              <a:t>(320</a:t>
            </a:r>
            <a:r>
              <a:rPr lang="en" altLang="ja-JP" sz="900" dirty="0">
                <a:latin typeface="Meiryo UI" panose="020B0604030504040204" pitchFamily="34" charset="-128"/>
                <a:ea typeface="Meiryo UI" panose="020B0604030504040204" pitchFamily="34" charset="-128"/>
              </a:rPr>
              <a:t>g/</a:t>
            </a:r>
            <a:r>
              <a:rPr lang="ja-JP" altLang="en-US" sz="900">
                <a:latin typeface="Meiryo UI" panose="020B0604030504040204" pitchFamily="34" charset="-128"/>
                <a:ea typeface="Meiryo UI" panose="020B0604030504040204" pitchFamily="34" charset="-128"/>
              </a:rPr>
              <a:t>平方</a:t>
            </a:r>
            <a:r>
              <a:rPr lang="en" altLang="ja-JP" sz="900" dirty="0">
                <a:latin typeface="Meiryo UI" panose="020B0604030504040204" pitchFamily="34" charset="-128"/>
                <a:ea typeface="Meiryo UI" panose="020B0604030504040204" pitchFamily="34" charset="-128"/>
              </a:rPr>
              <a:t>m)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320×250(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25×1100(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袈裟がけできるサコッシュは両手が自由になるため大変人気の商品です。中身が透けにくく耐久性に優れているわりには柔らかい</a:t>
            </a:r>
            <a:r>
              <a:rPr lang="en-US" altLang="ja-JP" sz="1600" dirty="0">
                <a:latin typeface="Meiryo UI" panose="020B0604030504040204" pitchFamily="34" charset="-128"/>
                <a:ea typeface="Meiryo UI" panose="020B0604030504040204" pitchFamily="34" charset="-128"/>
              </a:rPr>
              <a:t>10</a:t>
            </a:r>
            <a:r>
              <a:rPr lang="ja-JP" altLang="en-US" sz="1600">
                <a:latin typeface="Meiryo UI" panose="020B0604030504040204" pitchFamily="34" charset="-128"/>
                <a:ea typeface="Meiryo UI" panose="020B0604030504040204" pitchFamily="34" charset="-128"/>
              </a:rPr>
              <a:t>オンスのキャンバス素材は使い勝手も抜群です。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EE159D8F-4BF2-D04F-88A1-FCA6EEC1268A}"/>
              </a:ext>
            </a:extLst>
          </p:cNvPr>
          <p:cNvPicPr>
            <a:picLocks noChangeAspect="1"/>
          </p:cNvPicPr>
          <p:nvPr/>
        </p:nvPicPr>
        <p:blipFill>
          <a:blip r:embed="rId5"/>
          <a:stretch>
            <a:fillRect/>
          </a:stretch>
        </p:blipFill>
        <p:spPr>
          <a:xfrm>
            <a:off x="807854" y="1411148"/>
            <a:ext cx="3370744" cy="3522741"/>
          </a:xfrm>
          <a:prstGeom prst="rect">
            <a:avLst/>
          </a:prstGeom>
        </p:spPr>
      </p:pic>
    </p:spTree>
    <p:extLst>
      <p:ext uri="{BB962C8B-B14F-4D97-AF65-F5344CB8AC3E}">
        <p14:creationId xmlns:p14="http://schemas.microsoft.com/office/powerpoint/2010/main" val="37728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カラビナマルチ</a:t>
            </a: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ケーブル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カラビナ：</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、ケーブル：</a:t>
            </a:r>
            <a:r>
              <a:rPr lang="en-US" altLang="ja-JP" sz="900" b="0" i="0" dirty="0">
                <a:solidFill>
                  <a:srgbClr val="333333"/>
                </a:solidFill>
                <a:effectLst/>
                <a:latin typeface="-apple-system"/>
              </a:rPr>
              <a:t>PVC</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本体部分：</a:t>
            </a:r>
            <a:r>
              <a:rPr lang="en-US" altLang="ja-JP" sz="900" b="0" i="0" dirty="0">
                <a:solidFill>
                  <a:srgbClr val="333333"/>
                </a:solidFill>
                <a:effectLst/>
                <a:latin typeface="-apple-system"/>
              </a:rPr>
              <a:t>W30×D7×H53mm</a:t>
            </a:r>
            <a:r>
              <a:rPr lang="ja-JP" altLang="en-US" sz="900" b="0" i="0" dirty="0">
                <a:solidFill>
                  <a:srgbClr val="333333"/>
                </a:solidFill>
                <a:effectLst/>
                <a:latin typeface="-apple-system"/>
              </a:rPr>
              <a:t>、ケーブル長さ：約</a:t>
            </a:r>
            <a:r>
              <a:rPr lang="en-US" altLang="ja-JP" sz="900" b="0" i="0" dirty="0">
                <a:solidFill>
                  <a:srgbClr val="333333"/>
                </a:solidFill>
                <a:effectLst/>
                <a:latin typeface="-apple-system"/>
              </a:rPr>
              <a:t>86mm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24g</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a:t>
            </a:r>
            <a:r>
              <a:rPr lang="en-US" altLang="ja-JP" sz="900" b="0" i="0" dirty="0">
                <a:solidFill>
                  <a:srgbClr val="333333"/>
                </a:solidFill>
                <a:effectLst/>
                <a:latin typeface="-apple-system"/>
              </a:rPr>
              <a:t>W39×D17×H140mm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3</a:t>
            </a:r>
            <a:r>
              <a:rPr lang="ja-JP" altLang="en-US" sz="1600" b="0" i="0" dirty="0">
                <a:solidFill>
                  <a:srgbClr val="333333"/>
                </a:solidFill>
                <a:effectLst/>
                <a:latin typeface="-apple-system"/>
              </a:rPr>
              <a:t>種類の端末に対応できる多機能な</a:t>
            </a:r>
            <a:r>
              <a:rPr lang="en-US" altLang="ja-JP" sz="1600" b="0" i="0" dirty="0">
                <a:solidFill>
                  <a:srgbClr val="333333"/>
                </a:solidFill>
                <a:effectLst/>
                <a:latin typeface="-apple-system"/>
              </a:rPr>
              <a:t>USB</a:t>
            </a:r>
            <a:r>
              <a:rPr lang="ja-JP" altLang="en-US" sz="1600" b="0" i="0" dirty="0">
                <a:solidFill>
                  <a:srgbClr val="333333"/>
                </a:solidFill>
                <a:effectLst/>
                <a:latin typeface="-apple-system"/>
              </a:rPr>
              <a:t>ケーブル。カラビナ式だからバッグなどに吊り下げて携帯しやすい仕様です。また、充電だけでなく写真などのデータ転送も可能です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658837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オリジナルクリーナークロス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手の平サイズでスマホ画面やメガネ、モニターを傷つけずにキレイにふけるクリーナークロス。フルカラーで企業ロゴやイラスト・写真も色鮮やかにプリントできて、展示会用ノベルティに最適です。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2" name="オブジェクト 11">
            <a:extLst>
              <a:ext uri="{FF2B5EF4-FFF2-40B4-BE49-F238E27FC236}">
                <a16:creationId xmlns:a16="http://schemas.microsoft.com/office/drawing/2014/main" id="{9B74A1CE-9B99-A1D8-C1BF-92073DA68E3B}"/>
              </a:ext>
            </a:extLst>
          </p:cNvPr>
          <p:cNvGraphicFramePr>
            <a:graphicFrameLocks noChangeAspect="1"/>
          </p:cNvGraphicFramePr>
          <p:nvPr/>
        </p:nvGraphicFramePr>
        <p:xfrm>
          <a:off x="670748" y="1331914"/>
          <a:ext cx="3686094" cy="3697842"/>
        </p:xfrm>
        <a:graphic>
          <a:graphicData uri="http://schemas.openxmlformats.org/presentationml/2006/ole">
            <mc:AlternateContent xmlns:mc="http://schemas.openxmlformats.org/markup-compatibility/2006">
              <mc:Choice xmlns:v="urn:schemas-microsoft-com:vml" Requires="v">
                <p:oleObj name="Image" r:id="rId5" imgW="6475647" imgH="6495344" progId="Photoshop.Image.13">
                  <p:embed/>
                </p:oleObj>
              </mc:Choice>
              <mc:Fallback>
                <p:oleObj name="Image" r:id="rId5" imgW="6475647" imgH="6495344" progId="Photoshop.Image.13">
                  <p:embed/>
                  <p:pic>
                    <p:nvPicPr>
                      <p:cNvPr id="12" name="オブジェクト 11">
                        <a:extLst>
                          <a:ext uri="{FF2B5EF4-FFF2-40B4-BE49-F238E27FC236}">
                            <a16:creationId xmlns:a16="http://schemas.microsoft.com/office/drawing/2014/main" id="{9B74A1CE-9B99-A1D8-C1BF-92073DA68E3B}"/>
                          </a:ext>
                        </a:extLst>
                      </p:cNvPr>
                      <p:cNvPicPr/>
                      <p:nvPr/>
                    </p:nvPicPr>
                    <p:blipFill>
                      <a:blip r:embed="rId6"/>
                      <a:stretch>
                        <a:fillRect/>
                      </a:stretch>
                    </p:blipFill>
                    <p:spPr>
                      <a:xfrm>
                        <a:off x="670748" y="1331914"/>
                        <a:ext cx="3686094" cy="3697842"/>
                      </a:xfrm>
                      <a:prstGeom prst="rect">
                        <a:avLst/>
                      </a:prstGeom>
                    </p:spPr>
                  </p:pic>
                </p:oleObj>
              </mc:Fallback>
            </mc:AlternateContent>
          </a:graphicData>
        </a:graphic>
      </p:graphicFrame>
    </p:spTree>
    <p:extLst>
      <p:ext uri="{BB962C8B-B14F-4D97-AF65-F5344CB8AC3E}">
        <p14:creationId xmlns:p14="http://schemas.microsoft.com/office/powerpoint/2010/main" val="1542960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オリジナルラバーバンド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印刷：シルク印刷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サイズ：ご相談ください</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素材：ソフト</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アーティストのライブグッズの定番としておしゃれなライブキッズに人気の合成樹脂製ラバーバンド。オリジナルの文字やロゴ、イラストを一色シルク印刷で名入れすることができます。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9" name="オブジェクト 18">
            <a:extLst>
              <a:ext uri="{FF2B5EF4-FFF2-40B4-BE49-F238E27FC236}">
                <a16:creationId xmlns:a16="http://schemas.microsoft.com/office/drawing/2014/main" id="{A57AEEEF-FAFB-5226-6EE7-D649B35E358D}"/>
              </a:ext>
            </a:extLst>
          </p:cNvPr>
          <p:cNvGraphicFramePr>
            <a:graphicFrameLocks noChangeAspect="1"/>
          </p:cNvGraphicFramePr>
          <p:nvPr/>
        </p:nvGraphicFramePr>
        <p:xfrm>
          <a:off x="672177" y="1315690"/>
          <a:ext cx="3590620" cy="3741008"/>
        </p:xfrm>
        <a:graphic>
          <a:graphicData uri="http://schemas.openxmlformats.org/presentationml/2006/ole">
            <mc:AlternateContent xmlns:mc="http://schemas.openxmlformats.org/markup-compatibility/2006">
              <mc:Choice xmlns:v="urn:schemas-microsoft-com:vml" Requires="v">
                <p:oleObj name="Image" r:id="rId5" imgW="6101766" imgH="6358467" progId="Photoshop.Image.13">
                  <p:embed/>
                </p:oleObj>
              </mc:Choice>
              <mc:Fallback>
                <p:oleObj name="Image" r:id="rId5" imgW="6101766" imgH="6358467" progId="Photoshop.Image.13">
                  <p:embed/>
                  <p:pic>
                    <p:nvPicPr>
                      <p:cNvPr id="19" name="オブジェクト 18">
                        <a:extLst>
                          <a:ext uri="{FF2B5EF4-FFF2-40B4-BE49-F238E27FC236}">
                            <a16:creationId xmlns:a16="http://schemas.microsoft.com/office/drawing/2014/main" id="{A57AEEEF-FAFB-5226-6EE7-D649B35E358D}"/>
                          </a:ext>
                        </a:extLst>
                      </p:cNvPr>
                      <p:cNvPicPr/>
                      <p:nvPr/>
                    </p:nvPicPr>
                    <p:blipFill>
                      <a:blip r:embed="rId6"/>
                      <a:stretch>
                        <a:fillRect/>
                      </a:stretch>
                    </p:blipFill>
                    <p:spPr>
                      <a:xfrm>
                        <a:off x="672177" y="1315690"/>
                        <a:ext cx="3590620" cy="3741008"/>
                      </a:xfrm>
                      <a:prstGeom prst="rect">
                        <a:avLst/>
                      </a:prstGeom>
                    </p:spPr>
                  </p:pic>
                </p:oleObj>
              </mc:Fallback>
            </mc:AlternateContent>
          </a:graphicData>
        </a:graphic>
      </p:graphicFrame>
    </p:spTree>
    <p:extLst>
      <p:ext uri="{BB962C8B-B14F-4D97-AF65-F5344CB8AC3E}">
        <p14:creationId xmlns:p14="http://schemas.microsoft.com/office/powerpoint/2010/main" val="2320885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アイドルやアーティスト、アニメや漫画のキャラをフルカラーでプリントできる厚さ約</a:t>
            </a:r>
            <a:r>
              <a:rPr lang="en-US" altLang="ja-JP" sz="1600" dirty="0"/>
              <a:t>3mm</a:t>
            </a:r>
            <a:r>
              <a:rPr lang="ja-JP" altLang="en-US" sz="1600" dirty="0"/>
              <a:t>のアクリルキーホルダー。</a:t>
            </a:r>
            <a:r>
              <a:rPr lang="en-US" altLang="ja-JP" sz="1600" dirty="0"/>
              <a:t>50×50mm</a:t>
            </a:r>
            <a:r>
              <a:rPr lang="ja-JP" altLang="en-US" sz="1600" dirty="0"/>
              <a:t>以内であれば、デザインに合わせて自由な形にカットできます。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オブジェクト 24">
            <a:extLst>
              <a:ext uri="{FF2B5EF4-FFF2-40B4-BE49-F238E27FC236}">
                <a16:creationId xmlns:a16="http://schemas.microsoft.com/office/drawing/2014/main" id="{5317960A-4551-E748-29D6-47CA8EA3E578}"/>
              </a:ext>
            </a:extLst>
          </p:cNvPr>
          <p:cNvGraphicFramePr>
            <a:graphicFrameLocks noChangeAspect="1"/>
          </p:cNvGraphicFramePr>
          <p:nvPr/>
        </p:nvGraphicFramePr>
        <p:xfrm>
          <a:off x="680266" y="1416127"/>
          <a:ext cx="3586739" cy="3583939"/>
        </p:xfrm>
        <a:graphic>
          <a:graphicData uri="http://schemas.openxmlformats.org/presentationml/2006/ole">
            <mc:AlternateContent xmlns:mc="http://schemas.openxmlformats.org/markup-compatibility/2006">
              <mc:Choice xmlns:v="urn:schemas-microsoft-com:vml" Requires="v">
                <p:oleObj name="Image" r:id="rId5" imgW="12751820" imgH="12741981" progId="Photoshop.Image.13">
                  <p:embed/>
                </p:oleObj>
              </mc:Choice>
              <mc:Fallback>
                <p:oleObj name="Image" r:id="rId5" imgW="12751820" imgH="12741981" progId="Photoshop.Image.13">
                  <p:embed/>
                  <p:pic>
                    <p:nvPicPr>
                      <p:cNvPr id="25" name="オブジェクト 24">
                        <a:extLst>
                          <a:ext uri="{FF2B5EF4-FFF2-40B4-BE49-F238E27FC236}">
                            <a16:creationId xmlns:a16="http://schemas.microsoft.com/office/drawing/2014/main" id="{5317960A-4551-E748-29D6-47CA8EA3E578}"/>
                          </a:ext>
                        </a:extLst>
                      </p:cNvPr>
                      <p:cNvPicPr/>
                      <p:nvPr/>
                    </p:nvPicPr>
                    <p:blipFill>
                      <a:blip r:embed="rId6"/>
                      <a:stretch>
                        <a:fillRect/>
                      </a:stretch>
                    </p:blipFill>
                    <p:spPr>
                      <a:xfrm>
                        <a:off x="680266" y="1416127"/>
                        <a:ext cx="3586739" cy="3583939"/>
                      </a:xfrm>
                      <a:prstGeom prst="rect">
                        <a:avLst/>
                      </a:prstGeom>
                    </p:spPr>
                  </p:pic>
                </p:oleObj>
              </mc:Fallback>
            </mc:AlternateContent>
          </a:graphicData>
        </a:graphic>
      </p:graphicFrame>
    </p:spTree>
    <p:extLst>
      <p:ext uri="{BB962C8B-B14F-4D97-AF65-F5344CB8AC3E}">
        <p14:creationId xmlns:p14="http://schemas.microsoft.com/office/powerpoint/2010/main" val="2207887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a:p>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写真やイラストをフルカラーで再現できる約</a:t>
            </a:r>
            <a:r>
              <a:rPr lang="en-US" altLang="ja-JP" sz="1600" dirty="0"/>
              <a:t>50×50mm</a:t>
            </a:r>
            <a:r>
              <a:rPr lang="ja-JP" altLang="en-US" sz="1600" dirty="0"/>
              <a:t>のミニアクリルスタンド。デスクの省スペースにもお気に入りキャラをさりげなく飾れます。本体も台座も自由な形にカットが可能です。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FD54BCAF-CD7E-B50C-D139-46067F861212}"/>
              </a:ext>
            </a:extLst>
          </p:cNvPr>
          <p:cNvGraphicFramePr>
            <a:graphicFrameLocks noChangeAspect="1"/>
          </p:cNvGraphicFramePr>
          <p:nvPr/>
        </p:nvGraphicFramePr>
        <p:xfrm>
          <a:off x="741363" y="1428750"/>
          <a:ext cx="3511550" cy="3508375"/>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13" name="オブジェクト 12">
                        <a:extLst>
                          <a:ext uri="{FF2B5EF4-FFF2-40B4-BE49-F238E27FC236}">
                            <a16:creationId xmlns:a16="http://schemas.microsoft.com/office/drawing/2014/main" id="{FD54BCAF-CD7E-B50C-D139-46067F861212}"/>
                          </a:ext>
                        </a:extLst>
                      </p:cNvPr>
                      <p:cNvPicPr/>
                      <p:nvPr/>
                    </p:nvPicPr>
                    <p:blipFill>
                      <a:blip r:embed="rId6"/>
                      <a:stretch>
                        <a:fillRect/>
                      </a:stretch>
                    </p:blipFill>
                    <p:spPr>
                      <a:xfrm>
                        <a:off x="741363" y="1428750"/>
                        <a:ext cx="3511550" cy="3508375"/>
                      </a:xfrm>
                      <a:prstGeom prst="rect">
                        <a:avLst/>
                      </a:prstGeom>
                    </p:spPr>
                  </p:pic>
                </p:oleObj>
              </mc:Fallback>
            </mc:AlternateContent>
          </a:graphicData>
        </a:graphic>
      </p:graphicFrame>
    </p:spTree>
    <p:extLst>
      <p:ext uri="{BB962C8B-B14F-4D97-AF65-F5344CB8AC3E}">
        <p14:creationId xmlns:p14="http://schemas.microsoft.com/office/powerpoint/2010/main" val="3957471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オリジナルラバーキーホルダー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W30×H30㎜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素材：ソフト</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立体感のあるキャラクターやロゴマークなどを表現することができる小さなサイズのラバーキーホルダー。金具部分は取り付け簡単なナスカンかボールチェーンの</a:t>
            </a:r>
            <a:r>
              <a:rPr lang="en-US" altLang="ja-JP" sz="1600" dirty="0"/>
              <a:t>2</a:t>
            </a:r>
            <a:r>
              <a:rPr lang="ja-JP" altLang="en-US" sz="1600" dirty="0"/>
              <a:t>種類から選べます。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2017FC7C-CB24-49B2-270D-70C68DC78FC0}"/>
              </a:ext>
            </a:extLst>
          </p:cNvPr>
          <p:cNvGraphicFramePr>
            <a:graphicFrameLocks noChangeAspect="1"/>
          </p:cNvGraphicFramePr>
          <p:nvPr/>
        </p:nvGraphicFramePr>
        <p:xfrm>
          <a:off x="747345" y="1446681"/>
          <a:ext cx="3484872" cy="3489253"/>
        </p:xfrm>
        <a:graphic>
          <a:graphicData uri="http://schemas.openxmlformats.org/presentationml/2006/ole">
            <mc:AlternateContent xmlns:mc="http://schemas.openxmlformats.org/markup-compatibility/2006">
              <mc:Choice xmlns:v="urn:schemas-microsoft-com:vml" Requires="v">
                <p:oleObj name="Image" r:id="rId5" imgW="6313597" imgH="6321072" progId="Photoshop.Image.13">
                  <p:embed/>
                </p:oleObj>
              </mc:Choice>
              <mc:Fallback>
                <p:oleObj name="Image" r:id="rId5" imgW="6313597" imgH="6321072" progId="Photoshop.Image.13">
                  <p:embed/>
                  <p:pic>
                    <p:nvPicPr>
                      <p:cNvPr id="13" name="オブジェクト 12">
                        <a:extLst>
                          <a:ext uri="{FF2B5EF4-FFF2-40B4-BE49-F238E27FC236}">
                            <a16:creationId xmlns:a16="http://schemas.microsoft.com/office/drawing/2014/main" id="{2017FC7C-CB24-49B2-270D-70C68DC78FC0}"/>
                          </a:ext>
                        </a:extLst>
                      </p:cNvPr>
                      <p:cNvPicPr/>
                      <p:nvPr/>
                    </p:nvPicPr>
                    <p:blipFill>
                      <a:blip r:embed="rId6"/>
                      <a:stretch>
                        <a:fillRect/>
                      </a:stretch>
                    </p:blipFill>
                    <p:spPr>
                      <a:xfrm>
                        <a:off x="747345" y="1446681"/>
                        <a:ext cx="3484872" cy="3489253"/>
                      </a:xfrm>
                      <a:prstGeom prst="rect">
                        <a:avLst/>
                      </a:prstGeom>
                    </p:spPr>
                  </p:pic>
                </p:oleObj>
              </mc:Fallback>
            </mc:AlternateContent>
          </a:graphicData>
        </a:graphic>
      </p:graphicFrame>
    </p:spTree>
    <p:extLst>
      <p:ext uri="{BB962C8B-B14F-4D97-AF65-F5344CB8AC3E}">
        <p14:creationId xmlns:p14="http://schemas.microsoft.com/office/powerpoint/2010/main" val="33482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オリジナルネックストラップ</a:t>
            </a:r>
            <a:r>
              <a:rPr lang="en-US" altLang="ja-JP" sz="2000" dirty="0">
                <a:solidFill>
                  <a:schemeClr val="bg1"/>
                </a:solidFill>
                <a:latin typeface="Meiryo UI" panose="020B0604030504040204" pitchFamily="34" charset="-128"/>
                <a:ea typeface="Meiryo UI" panose="020B0604030504040204" pitchFamily="34" charset="-128"/>
              </a:rPr>
              <a:t>(1</a:t>
            </a:r>
            <a:r>
              <a:rPr lang="ja-JP" altLang="en-US" sz="2000" dirty="0">
                <a:solidFill>
                  <a:schemeClr val="bg1"/>
                </a:solidFill>
                <a:latin typeface="Meiryo UI" panose="020B0604030504040204" pitchFamily="34" charset="-128"/>
                <a:ea typeface="Meiryo UI" panose="020B0604030504040204" pitchFamily="34" charset="-128"/>
              </a:rPr>
              <a:t>色</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印刷：既成色に</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色プリント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サイズ：フリーサイズ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オフィスなどで活躍するカード型の社員証・職員証を首から下げれるネックストラップ。連続した文字やロゴを</a:t>
            </a:r>
            <a:r>
              <a:rPr lang="en-US" altLang="ja-JP" sz="1600" dirty="0"/>
              <a:t>1</a:t>
            </a:r>
            <a:r>
              <a:rPr lang="ja-JP" altLang="en-US" sz="1600" dirty="0"/>
              <a:t>色で名入れプリントします。業種を問わず人気のノベルティグッズです。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0651168D-443E-EA6B-5FAB-9C2B5C5F3A51}"/>
              </a:ext>
            </a:extLst>
          </p:cNvPr>
          <p:cNvGraphicFramePr>
            <a:graphicFrameLocks noChangeAspect="1"/>
          </p:cNvGraphicFramePr>
          <p:nvPr/>
        </p:nvGraphicFramePr>
        <p:xfrm>
          <a:off x="658694" y="1357708"/>
          <a:ext cx="3636257" cy="3647869"/>
        </p:xfrm>
        <a:graphic>
          <a:graphicData uri="http://schemas.openxmlformats.org/presentationml/2006/ole">
            <mc:AlternateContent xmlns:mc="http://schemas.openxmlformats.org/markup-compatibility/2006">
              <mc:Choice xmlns:v="urn:schemas-microsoft-com:vml" Requires="v">
                <p:oleObj name="Image" r:id="rId5" imgW="6462937" imgH="6482997" progId="Photoshop.Image.13">
                  <p:embed/>
                </p:oleObj>
              </mc:Choice>
              <mc:Fallback>
                <p:oleObj name="Image" r:id="rId5" imgW="6462937" imgH="6482997" progId="Photoshop.Image.13">
                  <p:embed/>
                  <p:pic>
                    <p:nvPicPr>
                      <p:cNvPr id="26" name="オブジェクト 25">
                        <a:extLst>
                          <a:ext uri="{FF2B5EF4-FFF2-40B4-BE49-F238E27FC236}">
                            <a16:creationId xmlns:a16="http://schemas.microsoft.com/office/drawing/2014/main" id="{0651168D-443E-EA6B-5FAB-9C2B5C5F3A51}"/>
                          </a:ext>
                        </a:extLst>
                      </p:cNvPr>
                      <p:cNvPicPr/>
                      <p:nvPr/>
                    </p:nvPicPr>
                    <p:blipFill>
                      <a:blip r:embed="rId6"/>
                      <a:stretch>
                        <a:fillRect/>
                      </a:stretch>
                    </p:blipFill>
                    <p:spPr>
                      <a:xfrm>
                        <a:off x="658694" y="1357708"/>
                        <a:ext cx="3636257" cy="3647869"/>
                      </a:xfrm>
                      <a:prstGeom prst="rect">
                        <a:avLst/>
                      </a:prstGeom>
                    </p:spPr>
                  </p:pic>
                </p:oleObj>
              </mc:Fallback>
            </mc:AlternateContent>
          </a:graphicData>
        </a:graphic>
      </p:graphicFrame>
    </p:spTree>
    <p:extLst>
      <p:ext uri="{BB962C8B-B14F-4D97-AF65-F5344CB8AC3E}">
        <p14:creationId xmlns:p14="http://schemas.microsoft.com/office/powerpoint/2010/main" val="4247952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キャンバスフラットポーチ</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270×200mm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ステーショナリーやコスメ入れ、バッグインバッグ用などに大変重宝する、シンプルなキャンバス素材の</a:t>
            </a:r>
            <a:r>
              <a:rPr lang="en-US"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サイズトートです。名入れプリントが映えますのでノベルティグッズとしても大人気！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B567ABA6-4E3F-2247-8435-73F84F0DB9EE}"/>
              </a:ext>
            </a:extLst>
          </p:cNvPr>
          <p:cNvPicPr>
            <a:picLocks noChangeAspect="1"/>
          </p:cNvPicPr>
          <p:nvPr/>
        </p:nvPicPr>
        <p:blipFill>
          <a:blip r:embed="rId5"/>
          <a:stretch>
            <a:fillRect/>
          </a:stretch>
        </p:blipFill>
        <p:spPr>
          <a:xfrm>
            <a:off x="781033" y="1378525"/>
            <a:ext cx="3596766" cy="3672399"/>
          </a:xfrm>
          <a:prstGeom prst="rect">
            <a:avLst/>
          </a:prstGeom>
        </p:spPr>
      </p:pic>
    </p:spTree>
    <p:extLst>
      <p:ext uri="{BB962C8B-B14F-4D97-AF65-F5344CB8AC3E}">
        <p14:creationId xmlns:p14="http://schemas.microsoft.com/office/powerpoint/2010/main" val="4269565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コットンリネン巾着</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麻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220×305</a:t>
            </a:r>
            <a:r>
              <a:rPr lang="en" altLang="ja-JP" sz="900" dirty="0">
                <a:latin typeface="Meiryo UI" panose="020B0604030504040204" pitchFamily="34" charset="-128"/>
                <a:ea typeface="Meiryo UI" panose="020B0604030504040204" pitchFamily="34" charset="-128"/>
              </a:rPr>
              <a:t>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紐を引くと口をきゅっと閉めることが出来て見た目も可愛らしい</a:t>
            </a:r>
            <a:r>
              <a:rPr lang="en"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サイズの巾着袋を、コットンとリネンの混紡素材でご用意いたしました。ギフト包装用などに是非、ご活用ください。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表 24">
            <a:extLst>
              <a:ext uri="{FF2B5EF4-FFF2-40B4-BE49-F238E27FC236}">
                <a16:creationId xmlns:a16="http://schemas.microsoft.com/office/drawing/2014/main" id="{6C846B0D-92CD-1246-8F7E-2DF167361443}"/>
              </a:ext>
            </a:extLst>
          </p:cNvPr>
          <p:cNvGraphicFramePr>
            <a:graphicFrameLocks noGrp="1"/>
          </p:cNvGraphicFramePr>
          <p:nvPr/>
        </p:nvGraphicFramePr>
        <p:xfrm>
          <a:off x="0" y="0"/>
          <a:ext cx="2476500" cy="215900"/>
        </p:xfrm>
        <a:graphic>
          <a:graphicData uri="http://schemas.openxmlformats.org/drawingml/2006/table">
            <a:tbl>
              <a:tblPr>
                <a:tableStyleId>{5C22544A-7EE6-4342-B048-85BDC9FD1C3A}</a:tableStyleId>
              </a:tblPr>
              <a:tblGrid>
                <a:gridCol w="2476500">
                  <a:extLst>
                    <a:ext uri="{9D8B030D-6E8A-4147-A177-3AD203B41FA5}">
                      <a16:colId xmlns:a16="http://schemas.microsoft.com/office/drawing/2014/main" val="1415561277"/>
                    </a:ext>
                  </a:extLst>
                </a:gridCol>
              </a:tblGrid>
              <a:tr h="215900">
                <a:tc>
                  <a:txBody>
                    <a:bodyPr/>
                    <a:lstStyle/>
                    <a:p>
                      <a:pPr algn="l" fontAlgn="ctr"/>
                      <a:r>
                        <a:rPr lang="ja-JP" altLang="en-US" sz="1000" u="none" strike="noStrike">
                          <a:effectLst/>
                        </a:rPr>
                        <a:t>ナチュラル・</a:t>
                      </a:r>
                      <a:endParaRPr lang="ja-JP" altLang="en-US" sz="1000" b="0" i="0" u="none" strike="noStrike">
                        <a:solidFill>
                          <a:srgbClr val="000000"/>
                        </a:solidFill>
                        <a:effectLst/>
                        <a:latin typeface="メイリオ" panose="020B0604030504040204" pitchFamily="34" charset="-128"/>
                        <a:ea typeface="メイリオ" panose="020B0604030504040204" pitchFamily="34" charset="-128"/>
                      </a:endParaRPr>
                    </a:p>
                  </a:txBody>
                  <a:tcPr marL="9525" marR="9525" marT="9525" marB="0" anchor="ctr"/>
                </a:tc>
                <a:extLst>
                  <a:ext uri="{0D108BD9-81ED-4DB2-BD59-A6C34878D82A}">
                    <a16:rowId xmlns:a16="http://schemas.microsoft.com/office/drawing/2014/main" val="2127256397"/>
                  </a:ext>
                </a:extLst>
              </a:tr>
            </a:tbl>
          </a:graphicData>
        </a:graphic>
      </p:graphicFrame>
      <p:graphicFrame>
        <p:nvGraphicFramePr>
          <p:cNvPr id="26" name="表 25">
            <a:extLst>
              <a:ext uri="{FF2B5EF4-FFF2-40B4-BE49-F238E27FC236}">
                <a16:creationId xmlns:a16="http://schemas.microsoft.com/office/drawing/2014/main" id="{2B795AFC-EDE9-3B4A-81FD-320B683C26FA}"/>
              </a:ext>
            </a:extLst>
          </p:cNvPr>
          <p:cNvGraphicFramePr>
            <a:graphicFrameLocks noGrp="1"/>
          </p:cNvGraphicFramePr>
          <p:nvPr/>
        </p:nvGraphicFramePr>
        <p:xfrm>
          <a:off x="0" y="0"/>
          <a:ext cx="2476500" cy="215900"/>
        </p:xfrm>
        <a:graphic>
          <a:graphicData uri="http://schemas.openxmlformats.org/drawingml/2006/table">
            <a:tbl>
              <a:tblPr>
                <a:tableStyleId>{5C22544A-7EE6-4342-B048-85BDC9FD1C3A}</a:tableStyleId>
              </a:tblPr>
              <a:tblGrid>
                <a:gridCol w="2476500">
                  <a:extLst>
                    <a:ext uri="{9D8B030D-6E8A-4147-A177-3AD203B41FA5}">
                      <a16:colId xmlns:a16="http://schemas.microsoft.com/office/drawing/2014/main" val="3925555244"/>
                    </a:ext>
                  </a:extLst>
                </a:gridCol>
              </a:tblGrid>
              <a:tr h="215900">
                <a:tc>
                  <a:txBody>
                    <a:bodyPr/>
                    <a:lstStyle/>
                    <a:p>
                      <a:pPr algn="l" fontAlgn="ctr"/>
                      <a:r>
                        <a:rPr lang="ja-JP" altLang="en-US" sz="1000" u="none" strike="noStrike">
                          <a:effectLst/>
                        </a:rPr>
                        <a:t>ナチュラル</a:t>
                      </a:r>
                      <a:endParaRPr lang="ja-JP" altLang="en-US" sz="1000" b="0" i="0" u="none" strike="noStrike">
                        <a:solidFill>
                          <a:srgbClr val="000000"/>
                        </a:solidFill>
                        <a:effectLst/>
                        <a:latin typeface="メイリオ" panose="020B0604030504040204" pitchFamily="34" charset="-128"/>
                        <a:ea typeface="メイリオ" panose="020B0604030504040204" pitchFamily="34" charset="-128"/>
                      </a:endParaRPr>
                    </a:p>
                  </a:txBody>
                  <a:tcPr marL="9525" marR="9525" marT="9525" marB="0" anchor="ctr"/>
                </a:tc>
                <a:extLst>
                  <a:ext uri="{0D108BD9-81ED-4DB2-BD59-A6C34878D82A}">
                    <a16:rowId xmlns:a16="http://schemas.microsoft.com/office/drawing/2014/main" val="679418949"/>
                  </a:ext>
                </a:extLst>
              </a:tr>
            </a:tbl>
          </a:graphicData>
        </a:graphic>
      </p:graphicFrame>
      <p:pic>
        <p:nvPicPr>
          <p:cNvPr id="44" name="図 43">
            <a:extLst>
              <a:ext uri="{FF2B5EF4-FFF2-40B4-BE49-F238E27FC236}">
                <a16:creationId xmlns:a16="http://schemas.microsoft.com/office/drawing/2014/main" id="{5205B028-A56A-174E-AF35-0B0C7825B242}"/>
              </a:ext>
            </a:extLst>
          </p:cNvPr>
          <p:cNvPicPr>
            <a:picLocks noChangeAspect="1"/>
          </p:cNvPicPr>
          <p:nvPr/>
        </p:nvPicPr>
        <p:blipFill>
          <a:blip r:embed="rId5"/>
          <a:stretch>
            <a:fillRect/>
          </a:stretch>
        </p:blipFill>
        <p:spPr>
          <a:xfrm>
            <a:off x="723283" y="1438970"/>
            <a:ext cx="3503699" cy="3555098"/>
          </a:xfrm>
          <a:prstGeom prst="rect">
            <a:avLst/>
          </a:prstGeom>
        </p:spPr>
      </p:pic>
    </p:spTree>
    <p:extLst>
      <p:ext uri="{BB962C8B-B14F-4D97-AF65-F5344CB8AC3E}">
        <p14:creationId xmlns:p14="http://schemas.microsoft.com/office/powerpoint/2010/main" val="511210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(A4</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アニメ・ゲーム関係の展示会やイベントで使える、プリント映えのする生地を使った、</a:t>
            </a:r>
            <a:r>
              <a:rPr lang="en-US" altLang="ja-JP" sz="1600" dirty="0"/>
              <a:t>A4</a:t>
            </a:r>
            <a:r>
              <a:rPr lang="ja-JP" altLang="en-US" sz="1600" dirty="0"/>
              <a:t>サイズ相当のタペストリー。アニメやゲームのキャラをフルカラーで綺麗にプリントできます。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2" name="オブジェクト 21">
            <a:extLst>
              <a:ext uri="{FF2B5EF4-FFF2-40B4-BE49-F238E27FC236}">
                <a16:creationId xmlns:a16="http://schemas.microsoft.com/office/drawing/2014/main" id="{ED3F34EA-5ED8-AF7C-1073-33A5663BFD41}"/>
              </a:ext>
            </a:extLst>
          </p:cNvPr>
          <p:cNvGraphicFramePr>
            <a:graphicFrameLocks noChangeAspect="1"/>
          </p:cNvGraphicFramePr>
          <p:nvPr/>
        </p:nvGraphicFramePr>
        <p:xfrm>
          <a:off x="646301" y="1357217"/>
          <a:ext cx="3677365" cy="3710004"/>
        </p:xfrm>
        <a:graphic>
          <a:graphicData uri="http://schemas.openxmlformats.org/presentationml/2006/ole">
            <mc:AlternateContent xmlns:mc="http://schemas.openxmlformats.org/markup-compatibility/2006">
              <mc:Choice xmlns:v="urn:schemas-microsoft-com:vml" Requires="v">
                <p:oleObj name="Image" r:id="rId5" imgW="6438223" imgH="6495344" progId="Photoshop.Image.13">
                  <p:embed/>
                </p:oleObj>
              </mc:Choice>
              <mc:Fallback>
                <p:oleObj name="Image" r:id="rId5" imgW="6438223" imgH="6495344" progId="Photoshop.Image.13">
                  <p:embed/>
                  <p:pic>
                    <p:nvPicPr>
                      <p:cNvPr id="22" name="オブジェクト 21">
                        <a:extLst>
                          <a:ext uri="{FF2B5EF4-FFF2-40B4-BE49-F238E27FC236}">
                            <a16:creationId xmlns:a16="http://schemas.microsoft.com/office/drawing/2014/main" id="{ED3F34EA-5ED8-AF7C-1073-33A5663BFD41}"/>
                          </a:ext>
                        </a:extLst>
                      </p:cNvPr>
                      <p:cNvPicPr/>
                      <p:nvPr/>
                    </p:nvPicPr>
                    <p:blipFill>
                      <a:blip r:embed="rId6"/>
                      <a:stretch>
                        <a:fillRect/>
                      </a:stretch>
                    </p:blipFill>
                    <p:spPr>
                      <a:xfrm>
                        <a:off x="646301" y="1357217"/>
                        <a:ext cx="3677365" cy="3710004"/>
                      </a:xfrm>
                      <a:prstGeom prst="rect">
                        <a:avLst/>
                      </a:prstGeom>
                    </p:spPr>
                  </p:pic>
                </p:oleObj>
              </mc:Fallback>
            </mc:AlternateContent>
          </a:graphicData>
        </a:graphic>
      </p:graphicFrame>
    </p:spTree>
    <p:extLst>
      <p:ext uri="{BB962C8B-B14F-4D97-AF65-F5344CB8AC3E}">
        <p14:creationId xmlns:p14="http://schemas.microsoft.com/office/powerpoint/2010/main" val="317851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キャンバスデイリーポーチ</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250×180×80</a:t>
            </a:r>
            <a:r>
              <a:rPr lang="en"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オリジナルデザインの名入れプリントがよく映えるためノベルティグッズとして人気の、シンプルなキャンバスポーチです。こちらは</a:t>
            </a:r>
            <a:r>
              <a:rPr lang="en"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サイズになりますが、サイズ違いで</a:t>
            </a:r>
            <a:r>
              <a:rPr lang="en"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もございます。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027FCC8-C92B-BB4F-8157-A9B6B389CA82}"/>
              </a:ext>
            </a:extLst>
          </p:cNvPr>
          <p:cNvPicPr>
            <a:picLocks noChangeAspect="1"/>
          </p:cNvPicPr>
          <p:nvPr/>
        </p:nvPicPr>
        <p:blipFill>
          <a:blip r:embed="rId5"/>
          <a:stretch>
            <a:fillRect/>
          </a:stretch>
        </p:blipFill>
        <p:spPr>
          <a:xfrm>
            <a:off x="831833" y="1394532"/>
            <a:ext cx="3413501" cy="3540976"/>
          </a:xfrm>
          <a:prstGeom prst="rect">
            <a:avLst/>
          </a:prstGeom>
        </p:spPr>
      </p:pic>
    </p:spTree>
    <p:extLst>
      <p:ext uri="{BB962C8B-B14F-4D97-AF65-F5344CB8AC3E}">
        <p14:creationId xmlns:p14="http://schemas.microsoft.com/office/powerpoint/2010/main" val="2609460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オリジナル扇子（片貼り紙）</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印刷：片面オフセット印刷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素材：紙・竹（白・茶・黒）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紙製の扇面の片側に、フルカラーのオフセット印刷でイラスト・文字などのオリジナルデザインを自由に入れることができます。骨の色も、白・黒・茶色の中からお好みの色をお選びください。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4" name="オブジェクト 23">
            <a:extLst>
              <a:ext uri="{FF2B5EF4-FFF2-40B4-BE49-F238E27FC236}">
                <a16:creationId xmlns:a16="http://schemas.microsoft.com/office/drawing/2014/main" id="{FAE67F48-1E38-0159-5E32-F8D5A4BC01E4}"/>
              </a:ext>
            </a:extLst>
          </p:cNvPr>
          <p:cNvGraphicFramePr>
            <a:graphicFrameLocks noChangeAspect="1"/>
          </p:cNvGraphicFramePr>
          <p:nvPr/>
        </p:nvGraphicFramePr>
        <p:xfrm>
          <a:off x="718975" y="1403931"/>
          <a:ext cx="3590620" cy="3650050"/>
        </p:xfrm>
        <a:graphic>
          <a:graphicData uri="http://schemas.openxmlformats.org/presentationml/2006/ole">
            <mc:AlternateContent xmlns:mc="http://schemas.openxmlformats.org/markup-compatibility/2006">
              <mc:Choice xmlns:v="urn:schemas-microsoft-com:vml" Requires="v">
                <p:oleObj name="Image" r:id="rId5" imgW="6425867" imgH="6532739" progId="Photoshop.Image.13">
                  <p:embed/>
                </p:oleObj>
              </mc:Choice>
              <mc:Fallback>
                <p:oleObj name="Image" r:id="rId5" imgW="6425867" imgH="6532739" progId="Photoshop.Image.13">
                  <p:embed/>
                  <p:pic>
                    <p:nvPicPr>
                      <p:cNvPr id="24" name="オブジェクト 23">
                        <a:extLst>
                          <a:ext uri="{FF2B5EF4-FFF2-40B4-BE49-F238E27FC236}">
                            <a16:creationId xmlns:a16="http://schemas.microsoft.com/office/drawing/2014/main" id="{FAE67F48-1E38-0159-5E32-F8D5A4BC01E4}"/>
                          </a:ext>
                        </a:extLst>
                      </p:cNvPr>
                      <p:cNvPicPr/>
                      <p:nvPr/>
                    </p:nvPicPr>
                    <p:blipFill>
                      <a:blip r:embed="rId6"/>
                      <a:stretch>
                        <a:fillRect/>
                      </a:stretch>
                    </p:blipFill>
                    <p:spPr>
                      <a:xfrm>
                        <a:off x="718975" y="1403931"/>
                        <a:ext cx="3590620" cy="3650050"/>
                      </a:xfrm>
                      <a:prstGeom prst="rect">
                        <a:avLst/>
                      </a:prstGeom>
                    </p:spPr>
                  </p:pic>
                </p:oleObj>
              </mc:Fallback>
            </mc:AlternateContent>
          </a:graphicData>
        </a:graphic>
      </p:graphicFrame>
    </p:spTree>
    <p:extLst>
      <p:ext uri="{BB962C8B-B14F-4D97-AF65-F5344CB8AC3E}">
        <p14:creationId xmlns:p14="http://schemas.microsoft.com/office/powerpoint/2010/main" val="3129498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オリジナル手拭い（顔料プリント）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印刷：顔料プリント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手ぬぐいの生地の上にインクを乗せる事で、細かな線のデザインを再現する顔料プリント手ぬぐい。展示会用ノベルティや物販品を。大量枚数＆低コストで製作したいとお考えの方にはオススメです。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1" name="オブジェクト 20">
            <a:extLst>
              <a:ext uri="{FF2B5EF4-FFF2-40B4-BE49-F238E27FC236}">
                <a16:creationId xmlns:a16="http://schemas.microsoft.com/office/drawing/2014/main" id="{CB70EAE8-404D-A55C-09B5-D254903C91B5}"/>
              </a:ext>
            </a:extLst>
          </p:cNvPr>
          <p:cNvGraphicFramePr>
            <a:graphicFrameLocks noChangeAspect="1"/>
          </p:cNvGraphicFramePr>
          <p:nvPr/>
        </p:nvGraphicFramePr>
        <p:xfrm>
          <a:off x="639642" y="1308104"/>
          <a:ext cx="3781425" cy="3793617"/>
        </p:xfrm>
        <a:graphic>
          <a:graphicData uri="http://schemas.openxmlformats.org/presentationml/2006/ole">
            <mc:AlternateContent xmlns:mc="http://schemas.openxmlformats.org/markup-compatibility/2006">
              <mc:Choice xmlns:v="urn:schemas-microsoft-com:vml" Requires="v">
                <p:oleObj name="Image" r:id="rId5" imgW="6400800" imgH="6420908" progId="Photoshop.Image.13">
                  <p:embed/>
                </p:oleObj>
              </mc:Choice>
              <mc:Fallback>
                <p:oleObj name="Image" r:id="rId5" imgW="6400800" imgH="6420908" progId="Photoshop.Image.13">
                  <p:embed/>
                  <p:pic>
                    <p:nvPicPr>
                      <p:cNvPr id="21" name="オブジェクト 20">
                        <a:extLst>
                          <a:ext uri="{FF2B5EF4-FFF2-40B4-BE49-F238E27FC236}">
                            <a16:creationId xmlns:a16="http://schemas.microsoft.com/office/drawing/2014/main" id="{CB70EAE8-404D-A55C-09B5-D254903C91B5}"/>
                          </a:ext>
                        </a:extLst>
                      </p:cNvPr>
                      <p:cNvPicPr/>
                      <p:nvPr/>
                    </p:nvPicPr>
                    <p:blipFill>
                      <a:blip r:embed="rId6"/>
                      <a:stretch>
                        <a:fillRect/>
                      </a:stretch>
                    </p:blipFill>
                    <p:spPr>
                      <a:xfrm>
                        <a:off x="639642" y="1308104"/>
                        <a:ext cx="3781425" cy="3793617"/>
                      </a:xfrm>
                      <a:prstGeom prst="rect">
                        <a:avLst/>
                      </a:prstGeom>
                    </p:spPr>
                  </p:pic>
                </p:oleObj>
              </mc:Fallback>
            </mc:AlternateContent>
          </a:graphicData>
        </a:graphic>
      </p:graphicFrame>
    </p:spTree>
    <p:extLst>
      <p:ext uri="{BB962C8B-B14F-4D97-AF65-F5344CB8AC3E}">
        <p14:creationId xmlns:p14="http://schemas.microsoft.com/office/powerpoint/2010/main" val="3473083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オリジナル缶バッジ（小～中サイズ）</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233014"/>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l-GR" altLang="ja-JP" sz="900" dirty="0">
                <a:latin typeface="Meiryo UI" panose="020B0604030504040204" pitchFamily="34" charset="-128"/>
                <a:ea typeface="Meiryo UI" panose="020B0604030504040204" pitchFamily="34" charset="-128"/>
              </a:rPr>
              <a:t>φ25</a:t>
            </a:r>
            <a:r>
              <a:rPr lang="ja-JP" altLang="el-GR"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76</a:t>
            </a:r>
            <a:r>
              <a:rPr lang="en-US" altLang="ja-JP" sz="900" dirty="0">
                <a:latin typeface="Meiryo UI" panose="020B0604030504040204" pitchFamily="34" charset="-128"/>
                <a:ea typeface="Meiryo UI" panose="020B0604030504040204" pitchFamily="34" charset="-128"/>
              </a:rPr>
              <a:t>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オリジナルのキャラクターやロゴをプリントした自由なデザインで、小～中サイズのオリジナル缶バッジを製作することができます。物販品からノベルティまで幅広い用途でご活用ください。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6B44F51D-FDB8-63B7-7275-0B4F838103F8}"/>
              </a:ext>
            </a:extLst>
          </p:cNvPr>
          <p:cNvGraphicFramePr>
            <a:graphicFrameLocks noChangeAspect="1"/>
          </p:cNvGraphicFramePr>
          <p:nvPr/>
        </p:nvGraphicFramePr>
        <p:xfrm>
          <a:off x="631991" y="1311839"/>
          <a:ext cx="3724180" cy="3700396"/>
        </p:xfrm>
        <a:graphic>
          <a:graphicData uri="http://schemas.openxmlformats.org/presentationml/2006/ole">
            <mc:AlternateContent xmlns:mc="http://schemas.openxmlformats.org/markup-compatibility/2006">
              <mc:Choice xmlns:v="urn:schemas-microsoft-com:vml" Requires="v">
                <p:oleObj name="Image" r:id="rId5" imgW="6462937" imgH="6420908" progId="Photoshop.Image.13">
                  <p:embed/>
                </p:oleObj>
              </mc:Choice>
              <mc:Fallback>
                <p:oleObj name="Image" r:id="rId5" imgW="6462937" imgH="6420908" progId="Photoshop.Image.13">
                  <p:embed/>
                  <p:pic>
                    <p:nvPicPr>
                      <p:cNvPr id="5" name="オブジェクト 4">
                        <a:extLst>
                          <a:ext uri="{FF2B5EF4-FFF2-40B4-BE49-F238E27FC236}">
                            <a16:creationId xmlns:a16="http://schemas.microsoft.com/office/drawing/2014/main" id="{6B44F51D-FDB8-63B7-7275-0B4F838103F8}"/>
                          </a:ext>
                        </a:extLst>
                      </p:cNvPr>
                      <p:cNvPicPr/>
                      <p:nvPr/>
                    </p:nvPicPr>
                    <p:blipFill>
                      <a:blip r:embed="rId6"/>
                      <a:stretch>
                        <a:fillRect/>
                      </a:stretch>
                    </p:blipFill>
                    <p:spPr>
                      <a:xfrm>
                        <a:off x="631991" y="1311839"/>
                        <a:ext cx="3724180" cy="3700396"/>
                      </a:xfrm>
                      <a:prstGeom prst="rect">
                        <a:avLst/>
                      </a:prstGeom>
                    </p:spPr>
                  </p:pic>
                </p:oleObj>
              </mc:Fallback>
            </mc:AlternateContent>
          </a:graphicData>
        </a:graphic>
      </p:graphicFrame>
    </p:spTree>
    <p:extLst>
      <p:ext uri="{BB962C8B-B14F-4D97-AF65-F5344CB8AC3E}">
        <p14:creationId xmlns:p14="http://schemas.microsoft.com/office/powerpoint/2010/main" val="1901280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フロストスクエアミラー</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PS､</a:t>
            </a:r>
            <a:r>
              <a:rPr lang="ja-JP" altLang="en-US" sz="900">
                <a:latin typeface="Meiryo UI" panose="020B0604030504040204" pitchFamily="34" charset="-128"/>
                <a:ea typeface="Meiryo UI" panose="020B0604030504040204" pitchFamily="34" charset="-128"/>
              </a:rPr>
              <a:t>ガラス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125×166×8mm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考：フロストレッド・フロストブラック・フロストホワイト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透け感のあるフロストな見た目がオシャレなスクエアタイプの</a:t>
            </a:r>
            <a:r>
              <a:rPr lang="en-US"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サイズミラーです。カバー部分にはフルカラーのオリジナルプリントが可能ですので、特に女性向けのノベルティグッズにおすすめ！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DD2DEAE0-257B-E640-9CFC-42B305E9216B}"/>
              </a:ext>
            </a:extLst>
          </p:cNvPr>
          <p:cNvPicPr>
            <a:picLocks noChangeAspect="1"/>
          </p:cNvPicPr>
          <p:nvPr/>
        </p:nvPicPr>
        <p:blipFill>
          <a:blip r:embed="rId5"/>
          <a:stretch>
            <a:fillRect/>
          </a:stretch>
        </p:blipFill>
        <p:spPr>
          <a:xfrm>
            <a:off x="423555" y="1397841"/>
            <a:ext cx="4145797" cy="3615520"/>
          </a:xfrm>
          <a:prstGeom prst="rect">
            <a:avLst/>
          </a:prstGeom>
        </p:spPr>
      </p:pic>
    </p:spTree>
    <p:extLst>
      <p:ext uri="{BB962C8B-B14F-4D97-AF65-F5344CB8AC3E}">
        <p14:creationId xmlns:p14="http://schemas.microsoft.com/office/powerpoint/2010/main" val="14778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テキスタイルピクチャーボード</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MDF</a:t>
            </a:r>
            <a:r>
              <a:rPr lang="ja-JP" altLang="en-US" sz="900" dirty="0">
                <a:latin typeface="Meiryo UI" panose="020B0604030504040204" pitchFamily="34" charset="-128"/>
                <a:ea typeface="Meiryo UI" panose="020B0604030504040204" pitchFamily="34" charset="-128"/>
              </a:rPr>
              <a:t>、ポリエステル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120×120×6(mm)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注意事項：取説付、紙スタンド付</a:t>
            </a:r>
          </a:p>
          <a:p>
            <a:r>
              <a:rPr lang="ja-JP" altLang="en-US" sz="900" dirty="0">
                <a:latin typeface="Meiryo UI" panose="020B0604030504040204" pitchFamily="34" charset="-128"/>
                <a:ea typeface="Meiryo UI" panose="020B0604030504040204" pitchFamily="34" charset="-128"/>
              </a:rPr>
              <a:t>備考：取説付、紙スタンド付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サイズのテキストタイルピクチャーボードです。壁掛けでもスタンドでも自由に利用可能なアイテムです。同型アイテムで</a:t>
            </a:r>
            <a:r>
              <a:rPr lang="en-US" altLang="ja-JP" sz="1600" dirty="0"/>
              <a:t>M</a:t>
            </a:r>
            <a:r>
              <a:rPr lang="ja-JP" altLang="en-US" sz="1600" dirty="0"/>
              <a:t>、</a:t>
            </a:r>
            <a:r>
              <a:rPr lang="en-US" altLang="ja-JP" sz="1600" dirty="0"/>
              <a:t>L</a:t>
            </a:r>
            <a:r>
              <a:rPr lang="ja-JP" altLang="en-US" sz="1600" dirty="0"/>
              <a:t>サイズもご用意がございます。ノベルティ用等におすすめ。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9" name="図 68">
            <a:extLst>
              <a:ext uri="{FF2B5EF4-FFF2-40B4-BE49-F238E27FC236}">
                <a16:creationId xmlns:a16="http://schemas.microsoft.com/office/drawing/2014/main" id="{1771E9FF-CEBD-7F1B-BD6D-B64BF9B583A1}"/>
              </a:ext>
            </a:extLst>
          </p:cNvPr>
          <p:cNvPicPr>
            <a:picLocks noChangeAspect="1"/>
          </p:cNvPicPr>
          <p:nvPr/>
        </p:nvPicPr>
        <p:blipFill>
          <a:blip r:embed="rId5"/>
          <a:stretch>
            <a:fillRect/>
          </a:stretch>
        </p:blipFill>
        <p:spPr>
          <a:xfrm>
            <a:off x="673176" y="1346301"/>
            <a:ext cx="3704623" cy="3704623"/>
          </a:xfrm>
          <a:prstGeom prst="rect">
            <a:avLst/>
          </a:prstGeom>
        </p:spPr>
      </p:pic>
    </p:spTree>
    <p:extLst>
      <p:ext uri="{BB962C8B-B14F-4D97-AF65-F5344CB8AC3E}">
        <p14:creationId xmlns:p14="http://schemas.microsoft.com/office/powerpoint/2010/main" val="310627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ケース付メタリックミラー ラウンド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材：ミラー</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ABS､</a:t>
            </a:r>
            <a:r>
              <a:rPr lang="ja-JP" altLang="en-US" sz="900">
                <a:latin typeface="Meiryo UI" panose="020B0604030504040204" pitchFamily="34" charset="-128"/>
                <a:ea typeface="Meiryo UI" panose="020B0604030504040204" pitchFamily="34" charset="-128"/>
              </a:rPr>
              <a:t>ガラス ケース</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ポリエステル</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：ミラー</a:t>
            </a:r>
            <a:r>
              <a:rPr lang="en-US" altLang="ja-JP"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φ74×4</a:t>
            </a:r>
            <a:r>
              <a:rPr lang="en-US" altLang="ja-JP" sz="900" dirty="0">
                <a:latin typeface="Meiryo UI" panose="020B0604030504040204" pitchFamily="34" charset="-128"/>
                <a:ea typeface="Meiryo UI" panose="020B0604030504040204" pitchFamily="34" charset="-128"/>
              </a:rPr>
              <a:t>mm) </a:t>
            </a:r>
            <a:r>
              <a:rPr lang="ja-JP" altLang="en-US" sz="900">
                <a:latin typeface="Meiryo UI" panose="020B0604030504040204" pitchFamily="34" charset="-128"/>
                <a:ea typeface="Meiryo UI" panose="020B0604030504040204" pitchFamily="34" charset="-128"/>
              </a:rPr>
              <a:t>ケース</a:t>
            </a:r>
            <a:r>
              <a:rPr lang="en-US" altLang="ja-JP" sz="900" dirty="0">
                <a:latin typeface="Meiryo UI" panose="020B0604030504040204" pitchFamily="34" charset="-128"/>
                <a:ea typeface="Meiryo UI" panose="020B0604030504040204" pitchFamily="34" charset="-128"/>
              </a:rPr>
              <a:t>/86×81mm</a:t>
            </a:r>
          </a:p>
          <a:p>
            <a:r>
              <a:rPr lang="ja-JP" altLang="en-US" sz="900">
                <a:latin typeface="Meiryo UI" panose="020B0604030504040204" pitchFamily="34" charset="-128"/>
                <a:ea typeface="Meiryo UI" panose="020B0604030504040204" pitchFamily="34" charset="-128"/>
              </a:rPr>
              <a:t>（包装形態：エアパッキン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考：シルバー、ゴールド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起毛素材の高級感ある専用ケース付き、ラウンド型メタリックミラーです。持ち歩くのに丁度良い手の平サイズな上、ミラーカバーにもケースにも名入れが可能ですので、女性向け販促品に最適！</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E35A348-FE84-F946-9765-A199DF44AC80}"/>
              </a:ext>
            </a:extLst>
          </p:cNvPr>
          <p:cNvPicPr>
            <a:picLocks noChangeAspect="1"/>
          </p:cNvPicPr>
          <p:nvPr/>
        </p:nvPicPr>
        <p:blipFill>
          <a:blip r:embed="rId5"/>
          <a:stretch>
            <a:fillRect/>
          </a:stretch>
        </p:blipFill>
        <p:spPr>
          <a:xfrm>
            <a:off x="973047" y="1695335"/>
            <a:ext cx="3175000" cy="3175000"/>
          </a:xfrm>
          <a:prstGeom prst="rect">
            <a:avLst/>
          </a:prstGeom>
        </p:spPr>
      </p:pic>
    </p:spTree>
    <p:extLst>
      <p:ext uri="{BB962C8B-B14F-4D97-AF65-F5344CB8AC3E}">
        <p14:creationId xmlns:p14="http://schemas.microsoft.com/office/powerpoint/2010/main" val="1392908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ライトキャンバスサコッシュ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素材：無漂白コットン</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エコマーク付</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サイズ：約縦</a:t>
            </a:r>
            <a:r>
              <a:rPr lang="en-US" altLang="ja-JP" sz="900" dirty="0">
                <a:latin typeface="Meiryo UI" panose="020B0604030504040204" pitchFamily="34" charset="-128"/>
                <a:ea typeface="Meiryo UI" panose="020B0604030504040204" pitchFamily="34" charset="-128"/>
              </a:rPr>
              <a:t>22×</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16cm / </a:t>
            </a:r>
            <a:r>
              <a:rPr lang="ja-JP" altLang="en-US" sz="900" dirty="0">
                <a:latin typeface="Meiryo UI" panose="020B0604030504040204" pitchFamily="34" charset="-128"/>
                <a:ea typeface="Meiryo UI" panose="020B0604030504040204" pitchFamily="34" charset="-128"/>
              </a:rPr>
              <a:t>ポケット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約縦</a:t>
            </a:r>
            <a:r>
              <a:rPr lang="en-US" altLang="ja-JP" sz="900" dirty="0">
                <a:latin typeface="Meiryo UI" panose="020B0604030504040204" pitchFamily="34" charset="-128"/>
                <a:ea typeface="Meiryo UI" panose="020B0604030504040204" pitchFamily="34" charset="-128"/>
              </a:rPr>
              <a:t>14×</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16cm(</a:t>
            </a:r>
            <a:r>
              <a:rPr lang="ja-JP" altLang="en-US" sz="900" dirty="0">
                <a:latin typeface="Meiryo UI" panose="020B0604030504040204" pitchFamily="34" charset="-128"/>
                <a:ea typeface="Meiryo UI" panose="020B0604030504040204" pitchFamily="34" charset="-128"/>
              </a:rPr>
              <a:t>片面のみ</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1.5L</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43g</a:t>
            </a:r>
          </a:p>
          <a:p>
            <a:r>
              <a:rPr lang="ja-JP" altLang="en-US" sz="900" dirty="0">
                <a:latin typeface="Meiryo UI" panose="020B0604030504040204" pitchFamily="34" charset="-128"/>
                <a:ea typeface="Meiryo UI" panose="020B0604030504040204" pitchFamily="34" charset="-128"/>
              </a:rPr>
              <a:t>備考：厚さ：約</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オンス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肩からかけられる、ポケット付きで小さめのライトキャンバスサコッシュ。アパレルやカフェなどの販促・ノベルティの他に、オリジナルプリントを施して、エコな物販品として活用できます。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7A179CD2-5019-55B9-0069-3AC81B65A21D}"/>
              </a:ext>
            </a:extLst>
          </p:cNvPr>
          <p:cNvPicPr>
            <a:picLocks noChangeAspect="1"/>
          </p:cNvPicPr>
          <p:nvPr/>
        </p:nvPicPr>
        <p:blipFill>
          <a:blip r:embed="rId5"/>
          <a:stretch>
            <a:fillRect/>
          </a:stretch>
        </p:blipFill>
        <p:spPr>
          <a:xfrm>
            <a:off x="691955" y="1347113"/>
            <a:ext cx="3726341" cy="3726341"/>
          </a:xfrm>
          <a:prstGeom prst="rect">
            <a:avLst/>
          </a:prstGeom>
        </p:spPr>
      </p:pic>
    </p:spTree>
    <p:extLst>
      <p:ext uri="{BB962C8B-B14F-4D97-AF65-F5344CB8AC3E}">
        <p14:creationId xmlns:p14="http://schemas.microsoft.com/office/powerpoint/2010/main" val="999762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キャンバスブックカバー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展開時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315×170</a:t>
            </a:r>
            <a:r>
              <a:rPr lang="en"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付属品：取説付</a:t>
            </a:r>
            <a:endParaRPr lang="en"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ナチュラルで優しい風合いのキャンバス素材を使用したシンプルなブックカバーです。栞紐付きのため便利にご活用いただけます。</a:t>
            </a:r>
            <a:endParaRPr lang="en-US" altLang="ja-JP" sz="1600" dirty="0">
              <a:latin typeface="Meiryo UI" panose="020B0604030504040204" pitchFamily="34" charset="-128"/>
              <a:ea typeface="Meiryo UI" panose="020B0604030504040204" pitchFamily="34" charset="-128"/>
            </a:endParaRPr>
          </a:p>
          <a:p>
            <a:pPr algn="just">
              <a:lnSpc>
                <a:spcPts val="2400"/>
              </a:lnSpc>
            </a:pPr>
            <a:r>
              <a:rPr lang="ja-JP" altLang="en-US" sz="1600">
                <a:latin typeface="Meiryo UI" panose="020B0604030504040204" pitchFamily="34" charset="-128"/>
                <a:ea typeface="Meiryo UI" panose="020B0604030504040204" pitchFamily="34" charset="-128"/>
              </a:rPr>
              <a:t>カラーバリエーションは全</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色からお好みでお選びください。</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0482B4A7-0DAA-FF42-A747-CE81202F0A44}"/>
              </a:ext>
            </a:extLst>
          </p:cNvPr>
          <p:cNvPicPr>
            <a:picLocks noChangeAspect="1"/>
          </p:cNvPicPr>
          <p:nvPr/>
        </p:nvPicPr>
        <p:blipFill>
          <a:blip r:embed="rId5"/>
          <a:stretch>
            <a:fillRect/>
          </a:stretch>
        </p:blipFill>
        <p:spPr>
          <a:xfrm>
            <a:off x="650793" y="1422052"/>
            <a:ext cx="3933313" cy="3448509"/>
          </a:xfrm>
          <a:prstGeom prst="rect">
            <a:avLst/>
          </a:prstGeom>
        </p:spPr>
      </p:pic>
    </p:spTree>
    <p:extLst>
      <p:ext uri="{BB962C8B-B14F-4D97-AF65-F5344CB8AC3E}">
        <p14:creationId xmlns:p14="http://schemas.microsoft.com/office/powerpoint/2010/main" val="2645074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壁掛け</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スタンドピクチャーボード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はがきサイズ</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100×148×10(mm)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はがきサイズの、縦でも横でもスタンドで利用できる上、壁掛けとしても使えるピクチャーボードです。アニメ等のキャラクターグッズやイベント・キャンペーンのノベルティ用としてもおすすめ。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77B6BE15-B499-BCC7-7081-53DE9A61511A}"/>
              </a:ext>
            </a:extLst>
          </p:cNvPr>
          <p:cNvPicPr>
            <a:picLocks noChangeAspect="1"/>
          </p:cNvPicPr>
          <p:nvPr/>
        </p:nvPicPr>
        <p:blipFill>
          <a:blip r:embed="rId5"/>
          <a:stretch>
            <a:fillRect/>
          </a:stretch>
        </p:blipFill>
        <p:spPr>
          <a:xfrm>
            <a:off x="688492" y="1392357"/>
            <a:ext cx="3602759" cy="3602759"/>
          </a:xfrm>
          <a:prstGeom prst="rect">
            <a:avLst/>
          </a:prstGeom>
        </p:spPr>
      </p:pic>
    </p:spTree>
    <p:extLst>
      <p:ext uri="{BB962C8B-B14F-4D97-AF65-F5344CB8AC3E}">
        <p14:creationId xmlns:p14="http://schemas.microsoft.com/office/powerpoint/2010/main" val="33336712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651</TotalTime>
  <Words>2480</Words>
  <Application>Microsoft Office PowerPoint</Application>
  <PresentationFormat>画面に合わせる (4:3)</PresentationFormat>
  <Paragraphs>450</Paragraphs>
  <Slides>32</Slides>
  <Notes>32</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1" baseType="lpstr">
      <vt:lpstr>-apple-system</vt:lpstr>
      <vt:lpstr>Meiryo UI</vt:lpstr>
      <vt:lpstr>メイリオ</vt:lpstr>
      <vt:lpstr>游ゴシック</vt:lpstr>
      <vt:lpstr>Arial</vt:lpstr>
      <vt:lpstr>Calibri</vt:lpstr>
      <vt:lpstr>Calibri Light</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252</cp:revision>
  <cp:lastPrinted>2021-07-20T08:57:41Z</cp:lastPrinted>
  <dcterms:created xsi:type="dcterms:W3CDTF">2021-06-21T09:41:39Z</dcterms:created>
  <dcterms:modified xsi:type="dcterms:W3CDTF">2024-07-25T07:55:46Z</dcterms:modified>
</cp:coreProperties>
</file>