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34"/>
  </p:notesMasterIdLst>
  <p:sldIdLst>
    <p:sldId id="256" r:id="rId2"/>
    <p:sldId id="257" r:id="rId3"/>
    <p:sldId id="258" r:id="rId4"/>
    <p:sldId id="259" r:id="rId5"/>
    <p:sldId id="260" r:id="rId6"/>
    <p:sldId id="288"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5" r:id="rId30"/>
    <p:sldId id="284" r:id="rId31"/>
    <p:sldId id="286" r:id="rId32"/>
    <p:sldId id="287" r:id="rId33"/>
  </p:sldIdLst>
  <p:sldSz cx="9144000" cy="6858000" type="screen4x3"/>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6959"/>
    <p:restoredTop sz="94670"/>
  </p:normalViewPr>
  <p:slideViewPr>
    <p:cSldViewPr snapToGrid="0" snapToObjects="1">
      <p:cViewPr varScale="1">
        <p:scale>
          <a:sx n="82" d="100"/>
          <a:sy n="82" d="100"/>
        </p:scale>
        <p:origin x="780" y="96"/>
      </p:cViewPr>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7A08D55-502A-E34A-8EAC-0CBDB58BC935}" type="datetimeFigureOut">
              <a:rPr kumimoji="1" lang="ja-JP" altLang="en-US" smtClean="0"/>
              <a:t>2024/7/25</a:t>
            </a:fld>
            <a:endParaRPr kumimoji="1" lang="ja-JP" altLang="en-US"/>
          </a:p>
        </p:txBody>
      </p:sp>
      <p:sp>
        <p:nvSpPr>
          <p:cNvPr id="4" name="スライド イメージ プレースホルダー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kumimoji="1" lang="ja-JP" altLang="en-US"/>
              <a:t>マスター テキストの書式設定
第 </a:t>
            </a:r>
            <a:r>
              <a:rPr kumimoji="1" lang="en-US" altLang="ja-JP"/>
              <a:t>2 </a:t>
            </a:r>
            <a:r>
              <a:rPr kumimoji="1" lang="ja-JP" altLang="en-US"/>
              <a:t>レベル
第 </a:t>
            </a:r>
            <a:r>
              <a:rPr kumimoji="1" lang="en-US" altLang="ja-JP"/>
              <a:t>3 </a:t>
            </a:r>
            <a:r>
              <a:rPr kumimoji="1" lang="ja-JP" altLang="en-US"/>
              <a:t>レベル
第 </a:t>
            </a:r>
            <a:r>
              <a:rPr kumimoji="1" lang="en-US" altLang="ja-JP"/>
              <a:t>4 </a:t>
            </a:r>
            <a:r>
              <a:rPr kumimoji="1" lang="ja-JP" altLang="en-US"/>
              <a:t>レベル
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833F492-097D-4343-8401-B9480D7F56FB}" type="slidenum">
              <a:rPr kumimoji="1" lang="ja-JP" altLang="en-US" smtClean="0"/>
              <a:t>‹#›</a:t>
            </a:fld>
            <a:endParaRPr kumimoji="1" lang="ja-JP" altLang="en-US"/>
          </a:p>
        </p:txBody>
      </p:sp>
    </p:spTree>
    <p:extLst>
      <p:ext uri="{BB962C8B-B14F-4D97-AF65-F5344CB8AC3E}">
        <p14:creationId xmlns:p14="http://schemas.microsoft.com/office/powerpoint/2010/main" val="2947449130"/>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10</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11</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12</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13</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14</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15</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16</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17</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18</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19</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20</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21</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22</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23</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24</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25</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26</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27</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28</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29</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3</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30</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31</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32</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4</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5</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6</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7</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8</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9</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897AD025-FFB8-A244-965F-2B7F7F43E628}" type="datetimeFigureOut">
              <a:rPr kumimoji="1" lang="ja-JP" altLang="en-US" smtClean="0"/>
              <a:t>2024/7/25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
        <p:nvSpPr>
          <p:cNvPr id="8" name="正方形/長方形 7">
            <a:extLst>
              <a:ext uri="{FF2B5EF4-FFF2-40B4-BE49-F238E27FC236}">
                <a16:creationId xmlns:a16="http://schemas.microsoft.com/office/drawing/2014/main" id="{A2C56DA5-588D-A643-B482-FBFC5DBFE846}"/>
              </a:ext>
            </a:extLst>
          </p:cNvPr>
          <p:cNvSpPr/>
          <p:nvPr userDrawn="1"/>
        </p:nvSpPr>
        <p:spPr>
          <a:xfrm>
            <a:off x="279402" y="1295400"/>
            <a:ext cx="4471502" cy="5081926"/>
          </a:xfrm>
          <a:prstGeom prst="rect">
            <a:avLst/>
          </a:prstGeom>
          <a:solidFill>
            <a:schemeClr val="bg1"/>
          </a:solidFill>
          <a:ln w="12700">
            <a:noFill/>
          </a:ln>
          <a:effectLst>
            <a:outerShdw blurRad="127000" dist="508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ja-JP" altLang="en-US"/>
          </a:p>
        </p:txBody>
      </p:sp>
      <p:sp>
        <p:nvSpPr>
          <p:cNvPr id="9" name="正方形/長方形 8">
            <a:extLst>
              <a:ext uri="{FF2B5EF4-FFF2-40B4-BE49-F238E27FC236}">
                <a16:creationId xmlns:a16="http://schemas.microsoft.com/office/drawing/2014/main" id="{9F4EDA87-4F59-5249-BEA9-C2F2D68A70C0}"/>
              </a:ext>
            </a:extLst>
          </p:cNvPr>
          <p:cNvSpPr/>
          <p:nvPr userDrawn="1"/>
        </p:nvSpPr>
        <p:spPr>
          <a:xfrm>
            <a:off x="281519" y="485059"/>
            <a:ext cx="8583081" cy="603436"/>
          </a:xfrm>
          <a:prstGeom prst="rect">
            <a:avLst/>
          </a:prstGeom>
          <a:gradFill>
            <a:gsLst>
              <a:gs pos="0">
                <a:schemeClr val="accent1">
                  <a:lumMod val="50000"/>
                </a:schemeClr>
              </a:gs>
              <a:gs pos="100000">
                <a:schemeClr val="accent1">
                  <a:lumMod val="8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1034618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97AD025-FFB8-A244-965F-2B7F7F43E628}" type="datetimeFigureOut">
              <a:rPr kumimoji="1" lang="ja-JP" altLang="en-US" smtClean="0"/>
              <a:t>2024/7/25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4774297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97AD025-FFB8-A244-965F-2B7F7F43E628}" type="datetimeFigureOut">
              <a:rPr kumimoji="1" lang="ja-JP" altLang="en-US" smtClean="0"/>
              <a:t>2024/7/25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22081182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97AD025-FFB8-A244-965F-2B7F7F43E628}" type="datetimeFigureOut">
              <a:rPr kumimoji="1" lang="ja-JP" altLang="en-US" smtClean="0"/>
              <a:t>2024/7/25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634430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97AD025-FFB8-A244-965F-2B7F7F43E628}" type="datetimeFigureOut">
              <a:rPr kumimoji="1" lang="ja-JP" altLang="en-US" smtClean="0"/>
              <a:t>2024/7/25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15792945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897AD025-FFB8-A244-965F-2B7F7F43E628}" type="datetimeFigureOut">
              <a:rPr kumimoji="1" lang="ja-JP" altLang="en-US" smtClean="0"/>
              <a:t>2024/7/25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42208782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897AD025-FFB8-A244-965F-2B7F7F43E628}" type="datetimeFigureOut">
              <a:rPr kumimoji="1" lang="ja-JP" altLang="en-US" smtClean="0"/>
              <a:t>2024/7/25</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19504989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897AD025-FFB8-A244-965F-2B7F7F43E628}" type="datetimeFigureOut">
              <a:rPr kumimoji="1" lang="ja-JP" altLang="en-US" smtClean="0"/>
              <a:t>2024/7/25</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8294674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97AD025-FFB8-A244-965F-2B7F7F43E628}" type="datetimeFigureOut">
              <a:rPr kumimoji="1" lang="ja-JP" altLang="en-US" smtClean="0"/>
              <a:t>2024/7/25</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10509565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897AD025-FFB8-A244-965F-2B7F7F43E628}" type="datetimeFigureOut">
              <a:rPr kumimoji="1" lang="ja-JP" altLang="en-US" smtClean="0"/>
              <a:t>2024/7/25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6086088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897AD025-FFB8-A244-965F-2B7F7F43E628}" type="datetimeFigureOut">
              <a:rPr kumimoji="1" lang="ja-JP" altLang="en-US" smtClean="0"/>
              <a:t>2024/7/25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32048339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97AD025-FFB8-A244-965F-2B7F7F43E628}" type="datetimeFigureOut">
              <a:rPr kumimoji="1" lang="ja-JP" altLang="en-US" smtClean="0"/>
              <a:t>2024/7/25</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276214561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12.png"/><Relationship Id="rId4" Type="http://schemas.openxmlformats.org/officeDocument/2006/relationships/image" Target="../media/image2.emf"/></Relationships>
</file>

<file path=ppt/slides/_rels/slide1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13.emf"/><Relationship Id="rId5" Type="http://schemas.openxmlformats.org/officeDocument/2006/relationships/oleObject" Target="../embeddings/oleObject3.bin"/><Relationship Id="rId4" Type="http://schemas.openxmlformats.org/officeDocument/2006/relationships/image" Target="../media/image2.emf"/></Relationships>
</file>

<file path=ppt/slides/_rels/slide1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14.jpg"/><Relationship Id="rId4" Type="http://schemas.openxmlformats.org/officeDocument/2006/relationships/image" Target="../media/image2.emf"/></Relationships>
</file>

<file path=ppt/slides/_rels/slide1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15.jpg"/><Relationship Id="rId4" Type="http://schemas.openxmlformats.org/officeDocument/2006/relationships/image" Target="../media/image2.emf"/></Relationships>
</file>

<file path=ppt/slides/_rels/slide1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4.xml"/><Relationship Id="rId1" Type="http://schemas.openxmlformats.org/officeDocument/2006/relationships/slideLayout" Target="../slideLayouts/slideLayout1.xml"/><Relationship Id="rId5" Type="http://schemas.openxmlformats.org/officeDocument/2006/relationships/image" Target="../media/image16.jpg"/><Relationship Id="rId4" Type="http://schemas.openxmlformats.org/officeDocument/2006/relationships/image" Target="../media/image2.emf"/></Relationships>
</file>

<file path=ppt/slides/_rels/slide1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image" Target="../media/image17.png"/><Relationship Id="rId4" Type="http://schemas.openxmlformats.org/officeDocument/2006/relationships/image" Target="../media/image2.emf"/></Relationships>
</file>

<file path=ppt/slides/_rels/slide1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image" Target="../media/image18.png"/><Relationship Id="rId4" Type="http://schemas.openxmlformats.org/officeDocument/2006/relationships/image" Target="../media/image2.emf"/></Relationships>
</file>

<file path=ppt/slides/_rels/slide1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image" Target="../media/image19.jpg"/><Relationship Id="rId4" Type="http://schemas.openxmlformats.org/officeDocument/2006/relationships/image" Target="../media/image2.emf"/></Relationships>
</file>

<file path=ppt/slides/_rels/slide1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image" Target="../media/image20.jpg"/><Relationship Id="rId4" Type="http://schemas.openxmlformats.org/officeDocument/2006/relationships/image" Target="../media/image2.emf"/></Relationships>
</file>

<file path=ppt/slides/_rels/slide1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9.xml"/><Relationship Id="rId1" Type="http://schemas.openxmlformats.org/officeDocument/2006/relationships/slideLayout" Target="../slideLayouts/slideLayout1.xml"/><Relationship Id="rId5" Type="http://schemas.openxmlformats.org/officeDocument/2006/relationships/image" Target="../media/image21.jpg"/><Relationship Id="rId4" Type="http://schemas.openxmlformats.org/officeDocument/2006/relationships/image" Target="../media/image2.emf"/></Relationships>
</file>

<file path=ppt/slides/_rels/slide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2.emf"/></Relationships>
</file>

<file path=ppt/slides/_rels/slide2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0.xml"/><Relationship Id="rId1" Type="http://schemas.openxmlformats.org/officeDocument/2006/relationships/slideLayout" Target="../slideLayouts/slideLayout1.xml"/><Relationship Id="rId5" Type="http://schemas.openxmlformats.org/officeDocument/2006/relationships/image" Target="../media/image22.png"/><Relationship Id="rId4" Type="http://schemas.openxmlformats.org/officeDocument/2006/relationships/image" Target="../media/image2.emf"/></Relationships>
</file>

<file path=ppt/slides/_rels/slide2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23.emf"/><Relationship Id="rId5" Type="http://schemas.openxmlformats.org/officeDocument/2006/relationships/oleObject" Target="../embeddings/oleObject4.bin"/><Relationship Id="rId4" Type="http://schemas.openxmlformats.org/officeDocument/2006/relationships/image" Target="../media/image2.emf"/></Relationships>
</file>

<file path=ppt/slides/_rels/slide2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24.emf"/><Relationship Id="rId5" Type="http://schemas.openxmlformats.org/officeDocument/2006/relationships/oleObject" Target="../embeddings/oleObject5.bin"/><Relationship Id="rId4" Type="http://schemas.openxmlformats.org/officeDocument/2006/relationships/image" Target="../media/image2.emf"/></Relationships>
</file>

<file path=ppt/slides/_rels/slide2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25.emf"/><Relationship Id="rId5" Type="http://schemas.openxmlformats.org/officeDocument/2006/relationships/oleObject" Target="../embeddings/oleObject6.bin"/><Relationship Id="rId4" Type="http://schemas.openxmlformats.org/officeDocument/2006/relationships/image" Target="../media/image2.emf"/></Relationships>
</file>

<file path=ppt/slides/_rels/slide2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image" Target="../media/image26.emf"/><Relationship Id="rId5" Type="http://schemas.openxmlformats.org/officeDocument/2006/relationships/oleObject" Target="../embeddings/oleObject7.bin"/><Relationship Id="rId4" Type="http://schemas.openxmlformats.org/officeDocument/2006/relationships/image" Target="../media/image2.emf"/></Relationships>
</file>

<file path=ppt/slides/_rels/slide2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5.xml"/><Relationship Id="rId1" Type="http://schemas.openxmlformats.org/officeDocument/2006/relationships/slideLayout" Target="../slideLayouts/slideLayout1.xml"/><Relationship Id="rId6" Type="http://schemas.openxmlformats.org/officeDocument/2006/relationships/image" Target="../media/image27.emf"/><Relationship Id="rId5" Type="http://schemas.openxmlformats.org/officeDocument/2006/relationships/oleObject" Target="../embeddings/oleObject8.bin"/><Relationship Id="rId4" Type="http://schemas.openxmlformats.org/officeDocument/2006/relationships/image" Target="../media/image2.emf"/></Relationships>
</file>

<file path=ppt/slides/_rels/slide2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openxmlformats.org/officeDocument/2006/relationships/image" Target="../media/image28.emf"/><Relationship Id="rId5" Type="http://schemas.openxmlformats.org/officeDocument/2006/relationships/oleObject" Target="../embeddings/oleObject9.bin"/><Relationship Id="rId4" Type="http://schemas.openxmlformats.org/officeDocument/2006/relationships/image" Target="../media/image2.emf"/></Relationships>
</file>

<file path=ppt/slides/_rels/slide2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7.xml"/><Relationship Id="rId1" Type="http://schemas.openxmlformats.org/officeDocument/2006/relationships/slideLayout" Target="../slideLayouts/slideLayout1.xml"/><Relationship Id="rId6" Type="http://schemas.openxmlformats.org/officeDocument/2006/relationships/image" Target="../media/image29.emf"/><Relationship Id="rId5" Type="http://schemas.openxmlformats.org/officeDocument/2006/relationships/oleObject" Target="../embeddings/oleObject10.bin"/><Relationship Id="rId4" Type="http://schemas.openxmlformats.org/officeDocument/2006/relationships/image" Target="../media/image2.emf"/></Relationships>
</file>

<file path=ppt/slides/_rels/slide2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8.xml"/><Relationship Id="rId1" Type="http://schemas.openxmlformats.org/officeDocument/2006/relationships/slideLayout" Target="../slideLayouts/slideLayout1.xml"/><Relationship Id="rId6" Type="http://schemas.openxmlformats.org/officeDocument/2006/relationships/image" Target="../media/image30.emf"/><Relationship Id="rId5" Type="http://schemas.openxmlformats.org/officeDocument/2006/relationships/oleObject" Target="../embeddings/oleObject11.bin"/><Relationship Id="rId4" Type="http://schemas.openxmlformats.org/officeDocument/2006/relationships/image" Target="../media/image2.emf"/></Relationships>
</file>

<file path=ppt/slides/_rels/slide2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9.xml"/><Relationship Id="rId1" Type="http://schemas.openxmlformats.org/officeDocument/2006/relationships/slideLayout" Target="../slideLayouts/slideLayout1.xml"/><Relationship Id="rId6" Type="http://schemas.openxmlformats.org/officeDocument/2006/relationships/image" Target="../media/image31.emf"/><Relationship Id="rId5" Type="http://schemas.openxmlformats.org/officeDocument/2006/relationships/oleObject" Target="../embeddings/oleObject12.bin"/><Relationship Id="rId4" Type="http://schemas.openxmlformats.org/officeDocument/2006/relationships/image" Target="../media/image2.emf"/></Relationships>
</file>

<file path=ppt/slides/_rels/slide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5.jpg"/><Relationship Id="rId4" Type="http://schemas.openxmlformats.org/officeDocument/2006/relationships/image" Target="../media/image2.emf"/></Relationships>
</file>

<file path=ppt/slides/_rels/slide3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0.xml"/><Relationship Id="rId1" Type="http://schemas.openxmlformats.org/officeDocument/2006/relationships/slideLayout" Target="../slideLayouts/slideLayout1.xml"/><Relationship Id="rId6" Type="http://schemas.openxmlformats.org/officeDocument/2006/relationships/image" Target="../media/image32.emf"/><Relationship Id="rId5" Type="http://schemas.openxmlformats.org/officeDocument/2006/relationships/oleObject" Target="../embeddings/oleObject13.bin"/><Relationship Id="rId4" Type="http://schemas.openxmlformats.org/officeDocument/2006/relationships/image" Target="../media/image2.emf"/></Relationships>
</file>

<file path=ppt/slides/_rels/slide3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1.xml"/><Relationship Id="rId1" Type="http://schemas.openxmlformats.org/officeDocument/2006/relationships/slideLayout" Target="../slideLayouts/slideLayout1.xml"/><Relationship Id="rId6" Type="http://schemas.openxmlformats.org/officeDocument/2006/relationships/image" Target="../media/image33.emf"/><Relationship Id="rId5" Type="http://schemas.openxmlformats.org/officeDocument/2006/relationships/oleObject" Target="../embeddings/oleObject14.bin"/><Relationship Id="rId4" Type="http://schemas.openxmlformats.org/officeDocument/2006/relationships/image" Target="../media/image2.emf"/></Relationships>
</file>

<file path=ppt/slides/_rels/slide3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2.xml"/><Relationship Id="rId1" Type="http://schemas.openxmlformats.org/officeDocument/2006/relationships/slideLayout" Target="../slideLayouts/slideLayout1.xml"/><Relationship Id="rId6" Type="http://schemas.openxmlformats.org/officeDocument/2006/relationships/image" Target="../media/image34.emf"/><Relationship Id="rId5" Type="http://schemas.openxmlformats.org/officeDocument/2006/relationships/oleObject" Target="../embeddings/oleObject15.bin"/><Relationship Id="rId4" Type="http://schemas.openxmlformats.org/officeDocument/2006/relationships/image" Target="../media/image2.emf"/></Relationships>
</file>

<file path=ppt/slides/_rels/slide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6.jpg"/><Relationship Id="rId4" Type="http://schemas.openxmlformats.org/officeDocument/2006/relationships/image" Target="../media/image2.emf"/></Relationships>
</file>

<file path=ppt/slides/_rels/slide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2.emf"/></Relationships>
</file>

<file path=ppt/slides/_rels/slide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8.emf"/><Relationship Id="rId5" Type="http://schemas.openxmlformats.org/officeDocument/2006/relationships/oleObject" Target="../embeddings/oleObject1.bin"/><Relationship Id="rId4" Type="http://schemas.openxmlformats.org/officeDocument/2006/relationships/image" Target="../media/image2.emf"/></Relationships>
</file>

<file path=ppt/slides/_rels/slide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9.emf"/><Relationship Id="rId5" Type="http://schemas.openxmlformats.org/officeDocument/2006/relationships/oleObject" Target="../embeddings/oleObject2.bin"/><Relationship Id="rId4" Type="http://schemas.openxmlformats.org/officeDocument/2006/relationships/image" Target="../media/image2.emf"/></Relationships>
</file>

<file path=ppt/slides/_rels/slide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10.jpg"/><Relationship Id="rId4" Type="http://schemas.openxmlformats.org/officeDocument/2006/relationships/image" Target="../media/image2.emf"/></Relationships>
</file>

<file path=ppt/slides/_rels/slide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11.jpg"/><Relationship Id="rId4" Type="http://schemas.openxmlformats.org/officeDocument/2006/relationships/image" Target="../media/image2.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en-US" altLang="ja-JP" sz="2000" dirty="0">
                <a:solidFill>
                  <a:schemeClr val="bg1"/>
                </a:solidFill>
                <a:latin typeface="Meiryo UI" panose="020B0604030504040204" pitchFamily="34" charset="-128"/>
                <a:ea typeface="Meiryo UI" panose="020B0604030504040204" pitchFamily="34" charset="-128"/>
              </a:rPr>
              <a:t>12</a:t>
            </a:r>
            <a:r>
              <a:rPr lang="ja-JP" altLang="en-US" sz="2000">
                <a:solidFill>
                  <a:schemeClr val="bg1"/>
                </a:solidFill>
                <a:latin typeface="Meiryo UI" panose="020B0604030504040204" pitchFamily="34" charset="-128"/>
                <a:ea typeface="Meiryo UI" panose="020B0604030504040204" pitchFamily="34" charset="-128"/>
              </a:rPr>
              <a:t>オンス・厚生地コットンポーチ</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r>
              <a:rPr lang="ja-JP" altLang="en-US" sz="900">
                <a:latin typeface="Meiryo UI" panose="020B0604030504040204" pitchFamily="34" charset="-128"/>
                <a:ea typeface="Meiryo UI" panose="020B0604030504040204" pitchFamily="34" charset="-128"/>
              </a:rPr>
              <a:t>素</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材：綿</a:t>
            </a:r>
            <a:r>
              <a:rPr lang="en-US" altLang="ja-JP" sz="900" dirty="0">
                <a:latin typeface="Meiryo UI" panose="020B0604030504040204" pitchFamily="34" charset="-128"/>
                <a:ea typeface="Meiryo UI" panose="020B0604030504040204" pitchFamily="34" charset="-128"/>
              </a:rPr>
              <a:t>(10</a:t>
            </a:r>
            <a:r>
              <a:rPr lang="ja-JP" altLang="en-US" sz="900">
                <a:latin typeface="Meiryo UI" panose="020B0604030504040204" pitchFamily="34" charset="-128"/>
                <a:ea typeface="Meiryo UI" panose="020B0604030504040204" pitchFamily="34" charset="-128"/>
              </a:rPr>
              <a:t>オンス</a:t>
            </a:r>
            <a:r>
              <a:rPr lang="en-US" altLang="ja-JP" sz="900" dirty="0">
                <a:latin typeface="Meiryo UI" panose="020B0604030504040204" pitchFamily="34" charset="-128"/>
                <a:ea typeface="Meiryo UI" panose="020B0604030504040204" pitchFamily="34" charset="-128"/>
              </a:rPr>
              <a:t>)</a:t>
            </a:r>
          </a:p>
          <a:p>
            <a:r>
              <a:rPr lang="ja-JP" altLang="en-US" sz="900" spc="200">
                <a:latin typeface="Meiryo UI" panose="020B0604030504040204" pitchFamily="34" charset="-128"/>
                <a:ea typeface="Meiryo UI" panose="020B0604030504040204" pitchFamily="34" charset="-128"/>
              </a:rPr>
              <a:t>サイズ</a:t>
            </a:r>
            <a:r>
              <a:rPr lang="ja-JP" altLang="en-US" sz="900">
                <a:latin typeface="Meiryo UI" panose="020B0604030504040204" pitchFamily="34" charset="-128"/>
                <a:ea typeface="Meiryo UI" panose="020B0604030504040204" pitchFamily="34" charset="-128"/>
              </a:rPr>
              <a:t>：約</a:t>
            </a:r>
            <a:r>
              <a:rPr lang="en-US" altLang="ja-JP" sz="900" dirty="0">
                <a:latin typeface="Meiryo UI" panose="020B0604030504040204" pitchFamily="34" charset="-128"/>
                <a:ea typeface="Meiryo UI" panose="020B0604030504040204" pitchFamily="34" charset="-128"/>
              </a:rPr>
              <a:t>180×200×90</a:t>
            </a:r>
            <a:r>
              <a:rPr lang="en" altLang="ja-JP" sz="900" dirty="0">
                <a:latin typeface="Meiryo UI" panose="020B0604030504040204" pitchFamily="34" charset="-128"/>
                <a:ea typeface="Meiryo UI" panose="020B0604030504040204" pitchFamily="34" charset="-128"/>
              </a:rPr>
              <a:t>mm(</a:t>
            </a:r>
            <a:r>
              <a:rPr lang="ja-JP" altLang="en-US" sz="900">
                <a:latin typeface="Meiryo UI" panose="020B0604030504040204" pitchFamily="34" charset="-128"/>
                <a:ea typeface="Meiryo UI" panose="020B0604030504040204" pitchFamily="34" charset="-128"/>
              </a:rPr>
              <a:t>間口</a:t>
            </a:r>
            <a:r>
              <a:rPr lang="en-US" altLang="ja-JP" sz="900" dirty="0">
                <a:latin typeface="Meiryo UI" panose="020B0604030504040204" pitchFamily="34" charset="-128"/>
                <a:ea typeface="Meiryo UI" panose="020B0604030504040204" pitchFamily="34" charset="-128"/>
              </a:rPr>
              <a:t>300</a:t>
            </a:r>
            <a:r>
              <a:rPr lang="en" altLang="ja-JP" sz="900" dirty="0">
                <a:latin typeface="Meiryo UI" panose="020B0604030504040204" pitchFamily="34" charset="-128"/>
                <a:ea typeface="Meiryo UI" panose="020B0604030504040204" pitchFamily="34" charset="-128"/>
              </a:rPr>
              <a:t>mm)</a:t>
            </a:r>
          </a:p>
          <a:p>
            <a:r>
              <a:rPr lang="ja-JP" altLang="en-US" sz="900">
                <a:latin typeface="Meiryo UI" panose="020B0604030504040204" pitchFamily="34" charset="-128"/>
                <a:ea typeface="Meiryo UI" panose="020B0604030504040204" pitchFamily="34" charset="-128"/>
              </a:rPr>
              <a:t>　　　　　（包装形態：</a:t>
            </a:r>
            <a:r>
              <a:rPr lang="en-US" altLang="ja-JP" sz="900" dirty="0">
                <a:latin typeface="Meiryo UI" panose="020B0604030504040204" pitchFamily="34" charset="-128"/>
                <a:ea typeface="Meiryo UI" panose="020B0604030504040204" pitchFamily="34" charset="-128"/>
              </a:rPr>
              <a:t>10</a:t>
            </a:r>
            <a:r>
              <a:rPr lang="ja-JP" altLang="en-US" sz="900">
                <a:latin typeface="Meiryo UI" panose="020B0604030504040204" pitchFamily="34" charset="-128"/>
                <a:ea typeface="Meiryo UI" panose="020B0604030504040204" pitchFamily="34" charset="-128"/>
              </a:rPr>
              <a:t>枚単位でポリ袋入）</a:t>
            </a:r>
            <a:endParaRPr lang="en-US" altLang="ja-JP" sz="900" dirty="0">
              <a:latin typeface="Meiryo UI" panose="020B0604030504040204" pitchFamily="34" charset="-128"/>
              <a:ea typeface="Meiryo UI" panose="020B0604030504040204" pitchFamily="34" charset="-128"/>
            </a:endParaRPr>
          </a:p>
          <a:p>
            <a:r>
              <a:rPr lang="ja-JP" altLang="en-US" sz="900">
                <a:latin typeface="Meiryo UI" panose="020B0604030504040204" pitchFamily="34" charset="-128"/>
                <a:ea typeface="Meiryo UI" panose="020B0604030504040204" pitchFamily="34" charset="-128"/>
              </a:rPr>
              <a:t>備</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考：ナチュラル・ブラック</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596079"/>
          </a:xfrm>
          <a:prstGeom prst="rect">
            <a:avLst/>
          </a:prstGeom>
          <a:noFill/>
        </p:spPr>
        <p:txBody>
          <a:bodyPr wrap="square" lIns="0" tIns="46800" rIns="0" spcCol="360000" rtlCol="0">
            <a:spAutoFit/>
          </a:bodyPr>
          <a:lstStyle/>
          <a:p>
            <a:pPr algn="just">
              <a:lnSpc>
                <a:spcPts val="2400"/>
              </a:lnSpc>
            </a:pPr>
            <a:r>
              <a:rPr lang="en-US" altLang="ja-JP" sz="1600" dirty="0">
                <a:latin typeface="Meiryo UI" panose="020B0604030504040204" pitchFamily="34" charset="-128"/>
                <a:ea typeface="Meiryo UI" panose="020B0604030504040204" pitchFamily="34" charset="-128"/>
              </a:rPr>
              <a:t>12</a:t>
            </a:r>
            <a:r>
              <a:rPr lang="ja-JP" altLang="en-US" sz="1600">
                <a:latin typeface="Meiryo UI" panose="020B0604030504040204" pitchFamily="34" charset="-128"/>
                <a:ea typeface="Meiryo UI" panose="020B0604030504040204" pitchFamily="34" charset="-128"/>
              </a:rPr>
              <a:t>オンスと厚手のコットン素材で耐久性に優れ、見た目はすっきりとシンプルな舟型ポーチです。名入れプリントが可能ですのでちょっとしたノベルティグッズなどにもおすすめです。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2" name="図 11">
            <a:extLst>
              <a:ext uri="{FF2B5EF4-FFF2-40B4-BE49-F238E27FC236}">
                <a16:creationId xmlns:a16="http://schemas.microsoft.com/office/drawing/2014/main" id="{11BEE72E-FB87-8840-AB69-9C025A026FD2}"/>
              </a:ext>
            </a:extLst>
          </p:cNvPr>
          <p:cNvPicPr>
            <a:picLocks noChangeAspect="1"/>
          </p:cNvPicPr>
          <p:nvPr/>
        </p:nvPicPr>
        <p:blipFill>
          <a:blip r:embed="rId5"/>
          <a:stretch>
            <a:fillRect/>
          </a:stretch>
        </p:blipFill>
        <p:spPr>
          <a:xfrm>
            <a:off x="767498" y="1454928"/>
            <a:ext cx="3441677" cy="3463646"/>
          </a:xfrm>
          <a:prstGeom prst="rect">
            <a:avLst/>
          </a:prstGeom>
        </p:spPr>
      </p:pic>
    </p:spTree>
    <p:extLst>
      <p:ext uri="{BB962C8B-B14F-4D97-AF65-F5344CB8AC3E}">
        <p14:creationId xmlns:p14="http://schemas.microsoft.com/office/powerpoint/2010/main" val="31617986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白雲石コースター</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素材：白雲石・コルク</a:t>
            </a: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φ103×7mm</a:t>
            </a:r>
          </a:p>
          <a:p>
            <a:r>
              <a:rPr lang="ja-JP" altLang="en-US" sz="900" dirty="0">
                <a:latin typeface="Meiryo UI" panose="020B0604030504040204" pitchFamily="34" charset="-128"/>
                <a:ea typeface="Meiryo UI" panose="020B0604030504040204" pitchFamily="34" charset="-128"/>
              </a:rPr>
              <a:t>包装：化粧箱</a:t>
            </a:r>
          </a:p>
          <a:p>
            <a:r>
              <a:rPr lang="ja-JP" altLang="en-US" sz="900" dirty="0">
                <a:latin typeface="Meiryo UI" panose="020B0604030504040204" pitchFamily="34" charset="-128"/>
                <a:ea typeface="Meiryo UI" panose="020B0604030504040204" pitchFamily="34" charset="-128"/>
              </a:rPr>
              <a:t>生産国：中国 </a:t>
            </a: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20142"/>
          </a:xfrm>
          <a:prstGeom prst="rect">
            <a:avLst/>
          </a:prstGeom>
          <a:noFill/>
        </p:spPr>
        <p:txBody>
          <a:bodyPr wrap="square" lIns="0" tIns="46800" rIns="0" spcCol="360000" rtlCol="0">
            <a:spAutoFit/>
          </a:bodyPr>
          <a:lstStyle/>
          <a:p>
            <a:pPr algn="just">
              <a:lnSpc>
                <a:spcPts val="2400"/>
              </a:lnSpc>
            </a:pPr>
            <a:r>
              <a:rPr lang="ja-JP" altLang="en-US" sz="1600" dirty="0"/>
              <a:t>裏面はコルク素材で滑り止めになっているため使い勝手の良い、白雲石コースターです。シンプルなアイテムのためオリジナルデザインによる名入れもよく映えて、販促用にもぴったり！ </a:t>
            </a: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65" name="図 64">
            <a:extLst>
              <a:ext uri="{FF2B5EF4-FFF2-40B4-BE49-F238E27FC236}">
                <a16:creationId xmlns:a16="http://schemas.microsoft.com/office/drawing/2014/main" id="{B4EB7591-3F29-F304-A06E-78A4F3913870}"/>
              </a:ext>
            </a:extLst>
          </p:cNvPr>
          <p:cNvPicPr>
            <a:picLocks noChangeAspect="1"/>
          </p:cNvPicPr>
          <p:nvPr/>
        </p:nvPicPr>
        <p:blipFill>
          <a:blip r:embed="rId5"/>
          <a:stretch>
            <a:fillRect/>
          </a:stretch>
        </p:blipFill>
        <p:spPr>
          <a:xfrm>
            <a:off x="659556" y="1397098"/>
            <a:ext cx="3632658" cy="3632658"/>
          </a:xfrm>
          <a:prstGeom prst="rect">
            <a:avLst/>
          </a:prstGeom>
        </p:spPr>
      </p:pic>
    </p:spTree>
    <p:extLst>
      <p:ext uri="{BB962C8B-B14F-4D97-AF65-F5344CB8AC3E}">
        <p14:creationId xmlns:p14="http://schemas.microsoft.com/office/powerpoint/2010/main" val="27157336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オリジナルステッカー</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371513"/>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印刷：オフセット印刷</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サイズ：はがきサイズ</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dirty="0"/>
              <a:t>ハガキ程度のサイズを、一つのデザインにカットするシングルタイプから、色々なデザインのシールを複数レイアウトするマルチタイプまでご要望に沿ったオリジナルステッカーを製作します。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graphicFrame>
        <p:nvGraphicFramePr>
          <p:cNvPr id="21" name="オブジェクト 20">
            <a:extLst>
              <a:ext uri="{FF2B5EF4-FFF2-40B4-BE49-F238E27FC236}">
                <a16:creationId xmlns:a16="http://schemas.microsoft.com/office/drawing/2014/main" id="{932BFF6A-F835-FE3D-1E15-11A12DA12E01}"/>
              </a:ext>
            </a:extLst>
          </p:cNvPr>
          <p:cNvGraphicFramePr>
            <a:graphicFrameLocks noChangeAspect="1"/>
          </p:cNvGraphicFramePr>
          <p:nvPr/>
        </p:nvGraphicFramePr>
        <p:xfrm>
          <a:off x="785545" y="1404676"/>
          <a:ext cx="3656012" cy="3673938"/>
        </p:xfrm>
        <a:graphic>
          <a:graphicData uri="http://schemas.openxmlformats.org/presentationml/2006/ole">
            <mc:AlternateContent xmlns:mc="http://schemas.openxmlformats.org/markup-compatibility/2006">
              <mc:Choice xmlns:v="urn:schemas-microsoft-com:vml" Requires="v">
                <p:oleObj name="Image" r:id="rId5" imgW="6475647" imgH="6507692" progId="Photoshop.Image.13">
                  <p:embed/>
                </p:oleObj>
              </mc:Choice>
              <mc:Fallback>
                <p:oleObj name="Image" r:id="rId5" imgW="6475647" imgH="6507692" progId="Photoshop.Image.13">
                  <p:embed/>
                  <p:pic>
                    <p:nvPicPr>
                      <p:cNvPr id="21" name="オブジェクト 20">
                        <a:extLst>
                          <a:ext uri="{FF2B5EF4-FFF2-40B4-BE49-F238E27FC236}">
                            <a16:creationId xmlns:a16="http://schemas.microsoft.com/office/drawing/2014/main" id="{932BFF6A-F835-FE3D-1E15-11A12DA12E01}"/>
                          </a:ext>
                        </a:extLst>
                      </p:cNvPr>
                      <p:cNvPicPr/>
                      <p:nvPr/>
                    </p:nvPicPr>
                    <p:blipFill>
                      <a:blip r:embed="rId6"/>
                      <a:stretch>
                        <a:fillRect/>
                      </a:stretch>
                    </p:blipFill>
                    <p:spPr>
                      <a:xfrm>
                        <a:off x="785545" y="1404676"/>
                        <a:ext cx="3656012" cy="3673938"/>
                      </a:xfrm>
                      <a:prstGeom prst="rect">
                        <a:avLst/>
                      </a:prstGeom>
                    </p:spPr>
                  </p:pic>
                </p:oleObj>
              </mc:Fallback>
            </mc:AlternateContent>
          </a:graphicData>
        </a:graphic>
      </p:graphicFrame>
    </p:spTree>
    <p:extLst>
      <p:ext uri="{BB962C8B-B14F-4D97-AF65-F5344CB8AC3E}">
        <p14:creationId xmlns:p14="http://schemas.microsoft.com/office/powerpoint/2010/main" val="7697675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a:solidFill>
                  <a:schemeClr val="bg1"/>
                </a:solidFill>
                <a:latin typeface="Meiryo UI" panose="020B0604030504040204" pitchFamily="34" charset="-128"/>
                <a:ea typeface="Meiryo UI" panose="020B0604030504040204" pitchFamily="34" charset="-128"/>
              </a:rPr>
              <a:t>リサイクル</a:t>
            </a:r>
            <a:r>
              <a:rPr lang="en" altLang="ja-JP" sz="2000" dirty="0">
                <a:solidFill>
                  <a:schemeClr val="bg1"/>
                </a:solidFill>
                <a:latin typeface="Meiryo UI" panose="020B0604030504040204" pitchFamily="34" charset="-128"/>
                <a:ea typeface="Meiryo UI" panose="020B0604030504040204" pitchFamily="34" charset="-128"/>
              </a:rPr>
              <a:t>A7</a:t>
            </a:r>
            <a:r>
              <a:rPr lang="ja-JP" altLang="en-US" sz="2000">
                <a:solidFill>
                  <a:schemeClr val="bg1"/>
                </a:solidFill>
                <a:latin typeface="Meiryo UI" panose="020B0604030504040204" pitchFamily="34" charset="-128"/>
                <a:ea typeface="Meiryo UI" panose="020B0604030504040204" pitchFamily="34" charset="-128"/>
              </a:rPr>
              <a:t>リングメモ</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r>
              <a:rPr lang="ja-JP" altLang="en-US" sz="900">
                <a:latin typeface="Meiryo UI" panose="020B0604030504040204" pitchFamily="34" charset="-128"/>
                <a:ea typeface="Meiryo UI" panose="020B0604030504040204" pitchFamily="34" charset="-128"/>
              </a:rPr>
              <a:t>素</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材：再生紙</a:t>
            </a:r>
            <a:r>
              <a:rPr lang="en-US" altLang="ja-JP" sz="900" dirty="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約</a:t>
            </a:r>
            <a:r>
              <a:rPr lang="en-US" altLang="ja-JP" sz="900" dirty="0">
                <a:latin typeface="Meiryo UI" panose="020B0604030504040204" pitchFamily="34" charset="-128"/>
                <a:ea typeface="Meiryo UI" panose="020B0604030504040204" pitchFamily="34" charset="-128"/>
              </a:rPr>
              <a:t>60</a:t>
            </a:r>
            <a:r>
              <a:rPr lang="ja-JP" altLang="en-US" sz="900">
                <a:latin typeface="Meiryo UI" panose="020B0604030504040204" pitchFamily="34" charset="-128"/>
                <a:ea typeface="Meiryo UI" panose="020B0604030504040204" pitchFamily="34" charset="-128"/>
              </a:rPr>
              <a:t>枚</a:t>
            </a:r>
            <a:r>
              <a:rPr lang="en-US" altLang="ja-JP" sz="900" dirty="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スチール 他</a:t>
            </a:r>
            <a:endParaRPr lang="en-US" altLang="ja-JP" sz="900" dirty="0">
              <a:latin typeface="Meiryo UI" panose="020B0604030504040204" pitchFamily="34" charset="-128"/>
              <a:ea typeface="Meiryo UI" panose="020B0604030504040204" pitchFamily="34" charset="-128"/>
            </a:endParaRPr>
          </a:p>
          <a:p>
            <a:r>
              <a:rPr lang="ja-JP" altLang="en-US" sz="900" spc="200">
                <a:latin typeface="Meiryo UI" panose="020B0604030504040204" pitchFamily="34" charset="-128"/>
                <a:ea typeface="Meiryo UI" panose="020B0604030504040204" pitchFamily="34" charset="-128"/>
              </a:rPr>
              <a:t>サイズ</a:t>
            </a:r>
            <a:r>
              <a:rPr lang="ja-JP" altLang="en-US" sz="90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75×125×7mm </a:t>
            </a:r>
            <a:r>
              <a:rPr lang="ja-JP" altLang="en-US" sz="900">
                <a:latin typeface="Meiryo UI" panose="020B0604030504040204" pitchFamily="34" charset="-128"/>
                <a:ea typeface="Meiryo UI" panose="020B0604030504040204" pitchFamily="34" charset="-128"/>
              </a:rPr>
              <a:t>（包装形態：</a:t>
            </a:r>
            <a:r>
              <a:rPr lang="en" altLang="ja-JP" sz="900" dirty="0">
                <a:latin typeface="Meiryo UI" panose="020B0604030504040204" pitchFamily="34" charset="-128"/>
                <a:ea typeface="Meiryo UI" panose="020B0604030504040204" pitchFamily="34" charset="-128"/>
              </a:rPr>
              <a:t>OPP</a:t>
            </a:r>
            <a:r>
              <a:rPr lang="ja-JP" altLang="en-US" sz="900">
                <a:latin typeface="Meiryo UI" panose="020B0604030504040204" pitchFamily="34" charset="-128"/>
                <a:ea typeface="Meiryo UI" panose="020B0604030504040204" pitchFamily="34" charset="-128"/>
              </a:rPr>
              <a:t>袋）</a:t>
            </a:r>
            <a:r>
              <a:rPr lang="en-US" altLang="ja-JP" sz="900" dirty="0">
                <a:latin typeface="Meiryo UI" panose="020B0604030504040204" pitchFamily="34" charset="-128"/>
                <a:ea typeface="Meiryo UI" panose="020B0604030504040204" pitchFamily="34" charset="-128"/>
              </a:rPr>
              <a:t> </a:t>
            </a:r>
          </a:p>
          <a:p>
            <a:r>
              <a:rPr lang="ja-JP" altLang="en-US" sz="900">
                <a:latin typeface="Meiryo UI" panose="020B0604030504040204" pitchFamily="34" charset="-128"/>
                <a:ea typeface="Meiryo UI" panose="020B0604030504040204" pitchFamily="34" charset="-128"/>
              </a:rPr>
              <a:t>備</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考：再生紙使用（</a:t>
            </a:r>
            <a:r>
              <a:rPr lang="en" altLang="ja-JP" sz="900" dirty="0">
                <a:latin typeface="Meiryo UI" panose="020B0604030504040204" pitchFamily="34" charset="-128"/>
                <a:ea typeface="Meiryo UI" panose="020B0604030504040204" pitchFamily="34" charset="-128"/>
              </a:rPr>
              <a:t>R</a:t>
            </a:r>
            <a:r>
              <a:rPr lang="ja-JP" altLang="en" sz="90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マーク（本体裏面）</a:t>
            </a:r>
            <a:endParaRPr lang="en-US" altLang="ja-JP" sz="900" dirty="0">
              <a:latin typeface="Meiryo UI" panose="020B0604030504040204" pitchFamily="34" charset="-128"/>
              <a:ea typeface="Meiryo UI" panose="020B0604030504040204" pitchFamily="34" charset="-128"/>
            </a:endParaRPr>
          </a:p>
          <a:p>
            <a:r>
              <a:rPr lang="ja-JP" altLang="en-US" sz="900">
                <a:latin typeface="Meiryo UI" panose="020B0604030504040204" pitchFamily="34" charset="-128"/>
                <a:ea typeface="Meiryo UI" panose="020B0604030504040204" pitchFamily="34" charset="-128"/>
              </a:rPr>
              <a:t>ナチュラル</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596079"/>
          </a:xfrm>
          <a:prstGeom prst="rect">
            <a:avLst/>
          </a:prstGeom>
          <a:noFill/>
        </p:spPr>
        <p:txBody>
          <a:bodyPr wrap="square" lIns="0" tIns="46800" rIns="0" spcCol="360000" rtlCol="0">
            <a:spAutoFit/>
          </a:bodyPr>
          <a:lstStyle/>
          <a:p>
            <a:pPr algn="just">
              <a:lnSpc>
                <a:spcPts val="2400"/>
              </a:lnSpc>
            </a:pPr>
            <a:r>
              <a:rPr lang="ja-JP" altLang="en-US" sz="1600">
                <a:latin typeface="Meiryo UI" panose="020B0604030504040204" pitchFamily="34" charset="-128"/>
                <a:ea typeface="Meiryo UI" panose="020B0604030504040204" pitchFamily="34" charset="-128"/>
              </a:rPr>
              <a:t>地球環境に優しい再生紙を使用した</a:t>
            </a:r>
            <a:r>
              <a:rPr lang="en" altLang="ja-JP" sz="1600" dirty="0">
                <a:latin typeface="Meiryo UI" panose="020B0604030504040204" pitchFamily="34" charset="-128"/>
                <a:ea typeface="Meiryo UI" panose="020B0604030504040204" pitchFamily="34" charset="-128"/>
              </a:rPr>
              <a:t>A7</a:t>
            </a:r>
            <a:r>
              <a:rPr lang="ja-JP" altLang="en-US" sz="1600">
                <a:latin typeface="Meiryo UI" panose="020B0604030504040204" pitchFamily="34" charset="-128"/>
                <a:ea typeface="Meiryo UI" panose="020B0604030504040204" pitchFamily="34" charset="-128"/>
              </a:rPr>
              <a:t>サイズのリサイクルリングメモです。とてもシンプルなデザインで、どんなオリジナル名入れでもマッチしますので、ノベルティ用などにおすすめです。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2" name="図 11">
            <a:extLst>
              <a:ext uri="{FF2B5EF4-FFF2-40B4-BE49-F238E27FC236}">
                <a16:creationId xmlns:a16="http://schemas.microsoft.com/office/drawing/2014/main" id="{8DDD76B7-F08D-F44C-B480-2549C35E7D0B}"/>
              </a:ext>
            </a:extLst>
          </p:cNvPr>
          <p:cNvPicPr>
            <a:picLocks noChangeAspect="1"/>
          </p:cNvPicPr>
          <p:nvPr/>
        </p:nvPicPr>
        <p:blipFill>
          <a:blip r:embed="rId5"/>
          <a:stretch>
            <a:fillRect/>
          </a:stretch>
        </p:blipFill>
        <p:spPr>
          <a:xfrm>
            <a:off x="813861" y="1570567"/>
            <a:ext cx="3175000" cy="3175000"/>
          </a:xfrm>
          <a:prstGeom prst="rect">
            <a:avLst/>
          </a:prstGeom>
        </p:spPr>
      </p:pic>
    </p:spTree>
    <p:extLst>
      <p:ext uri="{BB962C8B-B14F-4D97-AF65-F5344CB8AC3E}">
        <p14:creationId xmlns:p14="http://schemas.microsoft.com/office/powerpoint/2010/main" val="16646065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ハードカバーメモ </a:t>
            </a:r>
            <a:r>
              <a:rPr lang="en-US" altLang="ja-JP" sz="2000" dirty="0">
                <a:solidFill>
                  <a:schemeClr val="bg1"/>
                </a:solidFill>
                <a:latin typeface="Meiryo UI" panose="020B0604030504040204" pitchFamily="34" charset="-128"/>
                <a:ea typeface="Meiryo UI" panose="020B0604030504040204" pitchFamily="34" charset="-128"/>
              </a:rPr>
              <a:t>A7</a:t>
            </a:r>
            <a:endParaRPr lang="ja-JP" altLang="en-US"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pPr>
              <a:tabLst>
                <a:tab pos="450850" algn="l"/>
                <a:tab pos="631825" algn="l"/>
              </a:tabLst>
            </a:pPr>
            <a:r>
              <a:rPr lang="ja-JP" altLang="en-US" sz="900" dirty="0">
                <a:latin typeface="Meiryo UI" panose="020B0604030504040204" pitchFamily="34" charset="-128"/>
                <a:ea typeface="Meiryo UI" panose="020B0604030504040204" pitchFamily="34" charset="-128"/>
              </a:rPr>
              <a:t>素</a:t>
            </a:r>
            <a:r>
              <a:rPr lang="en-US" altLang="ja-JP" sz="9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材</a:t>
            </a:r>
            <a:r>
              <a:rPr lang="en-US" altLang="ja-JP" sz="9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en-US" altLang="ja-JP" sz="900" b="0" i="0" dirty="0">
                <a:solidFill>
                  <a:srgbClr val="333333"/>
                </a:solidFill>
                <a:effectLst/>
                <a:latin typeface="-apple-system"/>
              </a:rPr>
              <a:t>PU</a:t>
            </a:r>
            <a:r>
              <a:rPr lang="ja-JP" altLang="en-US" sz="900" b="0" i="0" dirty="0">
                <a:solidFill>
                  <a:srgbClr val="333333"/>
                </a:solidFill>
                <a:effectLst/>
                <a:latin typeface="-apple-system"/>
              </a:rPr>
              <a:t>・紙</a:t>
            </a:r>
            <a:endParaRPr lang="en-US" altLang="ja-JP" sz="900" b="0" i="0" dirty="0">
              <a:solidFill>
                <a:srgbClr val="333333"/>
              </a:solidFill>
              <a:effectLst/>
              <a:latin typeface="-apple-system"/>
            </a:endParaRPr>
          </a:p>
          <a:p>
            <a:pPr>
              <a:tabLst>
                <a:tab pos="450850" algn="l"/>
                <a:tab pos="631825" algn="l"/>
              </a:tabLst>
            </a:pPr>
            <a:r>
              <a:rPr lang="ja-JP" altLang="en-US" sz="900" spc="200" dirty="0">
                <a:latin typeface="Meiryo UI" panose="020B0604030504040204" pitchFamily="34" charset="-128"/>
                <a:ea typeface="Meiryo UI" panose="020B0604030504040204" pitchFamily="34" charset="-128"/>
              </a:rPr>
              <a:t>サイズ</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en-US" altLang="ja-JP" sz="900" b="0" i="0" dirty="0">
                <a:solidFill>
                  <a:srgbClr val="333333"/>
                </a:solidFill>
                <a:effectLst/>
                <a:latin typeface="-apple-system"/>
              </a:rPr>
              <a:t>107×75×16mm</a:t>
            </a:r>
          </a:p>
          <a:p>
            <a:pPr>
              <a:tabLst>
                <a:tab pos="450850" algn="l"/>
                <a:tab pos="631825" algn="l"/>
              </a:tabLst>
            </a:pPr>
            <a:r>
              <a:rPr lang="ja-JP" altLang="en-US" sz="900" spc="200" dirty="0">
                <a:latin typeface="Meiryo UI" panose="020B0604030504040204" pitchFamily="34" charset="-128"/>
                <a:ea typeface="Meiryo UI" panose="020B0604030504040204" pitchFamily="34" charset="-128"/>
              </a:rPr>
              <a:t>包　装</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ja-JP" altLang="en-US" sz="900" b="0" i="0" dirty="0">
                <a:solidFill>
                  <a:srgbClr val="333333"/>
                </a:solidFill>
                <a:effectLst/>
                <a:latin typeface="-apple-system"/>
              </a:rPr>
              <a:t>ポリ入</a:t>
            </a:r>
            <a:endParaRPr lang="en-US" altLang="ja-JP" sz="900" b="0" i="0" dirty="0">
              <a:solidFill>
                <a:srgbClr val="333333"/>
              </a:solidFill>
              <a:effectLst/>
              <a:latin typeface="-apple-system"/>
            </a:endParaRPr>
          </a:p>
          <a:p>
            <a:pPr>
              <a:tabLst>
                <a:tab pos="450850" algn="l"/>
                <a:tab pos="631825" algn="l"/>
              </a:tabLst>
            </a:pPr>
            <a:r>
              <a:rPr lang="ja-JP" altLang="en-US" sz="900" spc="200" dirty="0">
                <a:latin typeface="Meiryo UI" panose="020B0604030504040204" pitchFamily="34" charset="-128"/>
                <a:ea typeface="Meiryo UI" panose="020B0604030504040204" pitchFamily="34" charset="-128"/>
              </a:rPr>
              <a:t>備　考</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ja-JP" altLang="en-US" sz="900" b="0" i="0" dirty="0">
                <a:solidFill>
                  <a:srgbClr val="333333"/>
                </a:solidFill>
                <a:effectLst/>
                <a:latin typeface="-apple-system"/>
              </a:rPr>
              <a:t>ミシン目付メモ紙</a:t>
            </a:r>
            <a:r>
              <a:rPr lang="en-US" altLang="ja-JP" sz="900" b="0" i="0" dirty="0">
                <a:solidFill>
                  <a:srgbClr val="333333"/>
                </a:solidFill>
                <a:effectLst/>
                <a:latin typeface="-apple-system"/>
              </a:rPr>
              <a:t>96</a:t>
            </a:r>
            <a:r>
              <a:rPr lang="ja-JP" altLang="en-US" sz="900" b="0" i="0" dirty="0">
                <a:solidFill>
                  <a:srgbClr val="333333"/>
                </a:solidFill>
                <a:effectLst/>
                <a:latin typeface="-apple-system"/>
              </a:rPr>
              <a:t>枚</a:t>
            </a:r>
            <a:r>
              <a:rPr lang="en-US" altLang="ja-JP" sz="900" b="0" i="0" dirty="0">
                <a:solidFill>
                  <a:srgbClr val="333333"/>
                </a:solidFill>
                <a:effectLst/>
                <a:latin typeface="-apple-system"/>
              </a:rPr>
              <a:t>(</a:t>
            </a:r>
            <a:r>
              <a:rPr lang="ja-JP" altLang="en-US" sz="900" b="0" i="0" dirty="0">
                <a:solidFill>
                  <a:srgbClr val="333333"/>
                </a:solidFill>
                <a:effectLst/>
                <a:latin typeface="-apple-system"/>
              </a:rPr>
              <a:t>罫入</a:t>
            </a:r>
            <a:r>
              <a:rPr lang="en-US" altLang="ja-JP" sz="900" b="0" i="0" dirty="0">
                <a:solidFill>
                  <a:srgbClr val="333333"/>
                </a:solidFill>
                <a:effectLst/>
                <a:latin typeface="-apple-system"/>
              </a:rPr>
              <a:t>48</a:t>
            </a:r>
            <a:r>
              <a:rPr lang="ja-JP" altLang="en-US" sz="900" b="0" i="0" dirty="0">
                <a:solidFill>
                  <a:srgbClr val="333333"/>
                </a:solidFill>
                <a:effectLst/>
                <a:latin typeface="-apple-system"/>
              </a:rPr>
              <a:t>･無地</a:t>
            </a:r>
            <a:r>
              <a:rPr lang="en-US" altLang="ja-JP" sz="900" b="0" i="0" dirty="0">
                <a:solidFill>
                  <a:srgbClr val="333333"/>
                </a:solidFill>
                <a:effectLst/>
                <a:latin typeface="-apple-system"/>
              </a:rPr>
              <a:t>48)</a:t>
            </a: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ja-JP" altLang="en-US" sz="1600" b="0" i="0" dirty="0">
                <a:solidFill>
                  <a:srgbClr val="333333"/>
                </a:solidFill>
                <a:effectLst/>
                <a:latin typeface="-apple-system"/>
              </a:rPr>
              <a:t>ミシン目付きで使い勝手が良く、オシャレなハードカバーも高ポイントな</a:t>
            </a:r>
            <a:r>
              <a:rPr lang="en-US" altLang="ja-JP" sz="1600" b="0" i="0" dirty="0">
                <a:solidFill>
                  <a:srgbClr val="333333"/>
                </a:solidFill>
                <a:effectLst/>
                <a:latin typeface="-apple-system"/>
              </a:rPr>
              <a:t>A7</a:t>
            </a:r>
            <a:r>
              <a:rPr lang="ja-JP" altLang="en-US" sz="1600" b="0" i="0" dirty="0">
                <a:solidFill>
                  <a:srgbClr val="333333"/>
                </a:solidFill>
                <a:effectLst/>
                <a:latin typeface="-apple-system"/>
              </a:rPr>
              <a:t>サイズのメモ帳です。カラーバリエーションはオレンジ、ネイビー、ブルー、ベージュの全</a:t>
            </a:r>
            <a:r>
              <a:rPr lang="en-US" altLang="ja-JP" sz="1600" b="0" i="0" dirty="0">
                <a:solidFill>
                  <a:srgbClr val="333333"/>
                </a:solidFill>
                <a:effectLst/>
                <a:latin typeface="-apple-system"/>
              </a:rPr>
              <a:t>4</a:t>
            </a:r>
            <a:r>
              <a:rPr lang="ja-JP" altLang="en-US" sz="1600" b="0" i="0" dirty="0">
                <a:solidFill>
                  <a:srgbClr val="333333"/>
                </a:solidFill>
                <a:effectLst/>
                <a:latin typeface="-apple-system"/>
              </a:rPr>
              <a:t>色展開。</a:t>
            </a:r>
            <a:endParaRPr lang="ja-JP" altLang="en-US"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46" name="図 45">
            <a:extLst>
              <a:ext uri="{FF2B5EF4-FFF2-40B4-BE49-F238E27FC236}">
                <a16:creationId xmlns:a16="http://schemas.microsoft.com/office/drawing/2014/main" id="{4A46F78F-84F6-B647-9522-0F50BCDC95A1}"/>
              </a:ext>
            </a:extLst>
          </p:cNvPr>
          <p:cNvPicPr>
            <a:picLocks noChangeAspect="1"/>
          </p:cNvPicPr>
          <p:nvPr/>
        </p:nvPicPr>
        <p:blipFill>
          <a:blip r:embed="rId5"/>
          <a:srcRect/>
          <a:stretch/>
        </p:blipFill>
        <p:spPr>
          <a:xfrm>
            <a:off x="905769" y="1635301"/>
            <a:ext cx="3174086" cy="3174086"/>
          </a:xfrm>
          <a:prstGeom prst="rect">
            <a:avLst/>
          </a:prstGeom>
        </p:spPr>
      </p:pic>
    </p:spTree>
    <p:extLst>
      <p:ext uri="{BB962C8B-B14F-4D97-AF65-F5344CB8AC3E}">
        <p14:creationId xmlns:p14="http://schemas.microsoft.com/office/powerpoint/2010/main" val="839364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アイスタオル</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510012"/>
          </a:xfrm>
          <a:prstGeom prst="rect">
            <a:avLst/>
          </a:prstGeom>
          <a:noFill/>
        </p:spPr>
        <p:txBody>
          <a:bodyPr wrap="square" lIns="90000" tIns="46800" rIns="0" bIns="46800" rtlCol="0">
            <a:spAutoFit/>
          </a:bodyPr>
          <a:lstStyle/>
          <a:p>
            <a:pPr>
              <a:tabLst>
                <a:tab pos="450850" algn="l"/>
                <a:tab pos="631825" algn="l"/>
              </a:tabLst>
            </a:pPr>
            <a:r>
              <a:rPr lang="ja-JP" altLang="en-US" sz="900" dirty="0">
                <a:latin typeface="Meiryo UI" panose="020B0604030504040204" pitchFamily="34" charset="-128"/>
                <a:ea typeface="Meiryo UI" panose="020B0604030504040204" pitchFamily="34" charset="-128"/>
              </a:rPr>
              <a:t>素</a:t>
            </a:r>
            <a:r>
              <a:rPr lang="en-US" altLang="ja-JP" sz="9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材</a:t>
            </a:r>
            <a:r>
              <a:rPr lang="en-US" altLang="ja-JP" sz="9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ja-JP" altLang="en-US" sz="900" b="0" i="0" dirty="0">
                <a:solidFill>
                  <a:srgbClr val="333333"/>
                </a:solidFill>
                <a:effectLst/>
                <a:latin typeface="-apple-system"/>
              </a:rPr>
              <a:t>ポリエステル</a:t>
            </a:r>
            <a:r>
              <a:rPr lang="en-US" altLang="ja-JP" sz="900" b="0" i="0" dirty="0">
                <a:solidFill>
                  <a:srgbClr val="333333"/>
                </a:solidFill>
                <a:effectLst/>
                <a:latin typeface="-apple-system"/>
              </a:rPr>
              <a:t>100%</a:t>
            </a:r>
          </a:p>
          <a:p>
            <a:pPr>
              <a:tabLst>
                <a:tab pos="450850" algn="l"/>
                <a:tab pos="631825" algn="l"/>
              </a:tabLst>
            </a:pPr>
            <a:r>
              <a:rPr lang="ja-JP" altLang="en-US" sz="900" spc="200" dirty="0">
                <a:latin typeface="Meiryo UI" panose="020B0604030504040204" pitchFamily="34" charset="-128"/>
                <a:ea typeface="Meiryo UI" panose="020B0604030504040204" pitchFamily="34" charset="-128"/>
              </a:rPr>
              <a:t>サイズ</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en-US" altLang="ja-JP" sz="900" b="0" i="0" dirty="0">
                <a:solidFill>
                  <a:srgbClr val="333333"/>
                </a:solidFill>
                <a:effectLst/>
                <a:latin typeface="-apple-system"/>
              </a:rPr>
              <a:t>300×850mm</a:t>
            </a:r>
          </a:p>
          <a:p>
            <a:pPr>
              <a:tabLst>
                <a:tab pos="450850" algn="l"/>
                <a:tab pos="631825" algn="l"/>
              </a:tabLst>
            </a:pPr>
            <a:r>
              <a:rPr lang="ja-JP" altLang="en-US" sz="900" spc="200" dirty="0">
                <a:latin typeface="Meiryo UI" panose="020B0604030504040204" pitchFamily="34" charset="-128"/>
                <a:ea typeface="Meiryo UI" panose="020B0604030504040204" pitchFamily="34" charset="-128"/>
              </a:rPr>
              <a:t>包　装</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ja-JP" altLang="en-US" sz="900" b="0" i="0" dirty="0">
                <a:solidFill>
                  <a:srgbClr val="333333"/>
                </a:solidFill>
                <a:effectLst/>
                <a:latin typeface="-apple-system"/>
              </a:rPr>
              <a:t>ポリ入</a:t>
            </a:r>
            <a:endParaRPr lang="en-US" altLang="ja-JP" sz="900" b="0" i="0" dirty="0">
              <a:solidFill>
                <a:srgbClr val="333333"/>
              </a:solidFill>
              <a:effectLst/>
              <a:latin typeface="-apple-system"/>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b="0" i="0" dirty="0">
                <a:solidFill>
                  <a:srgbClr val="333333"/>
                </a:solidFill>
                <a:effectLst/>
                <a:latin typeface="-apple-system"/>
              </a:rPr>
              <a:t>濡らして絞るとそれだけでひんやりとした涼感を得られる昨今流行のタオルです。暑い夏場のイベント・キャンペーンのちょっとした特典用などにもおすすめ。カラーはホワイトとブルーの</a:t>
            </a:r>
            <a:r>
              <a:rPr lang="en-US" altLang="ja-JP" sz="1600" b="0" i="0" dirty="0">
                <a:solidFill>
                  <a:srgbClr val="333333"/>
                </a:solidFill>
                <a:effectLst/>
                <a:latin typeface="-apple-system"/>
              </a:rPr>
              <a:t>2</a:t>
            </a:r>
            <a:r>
              <a:rPr lang="ja-JP" altLang="en-US" sz="1600" b="0" i="0" dirty="0">
                <a:solidFill>
                  <a:srgbClr val="333333"/>
                </a:solidFill>
                <a:effectLst/>
                <a:latin typeface="-apple-system"/>
              </a:rPr>
              <a:t>色展開。</a:t>
            </a:r>
            <a:endParaRPr lang="ja-JP" altLang="en-US"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46" name="図 45">
            <a:extLst>
              <a:ext uri="{FF2B5EF4-FFF2-40B4-BE49-F238E27FC236}">
                <a16:creationId xmlns:a16="http://schemas.microsoft.com/office/drawing/2014/main" id="{4A46F78F-84F6-B647-9522-0F50BCDC95A1}"/>
              </a:ext>
            </a:extLst>
          </p:cNvPr>
          <p:cNvPicPr>
            <a:picLocks noChangeAspect="1"/>
          </p:cNvPicPr>
          <p:nvPr/>
        </p:nvPicPr>
        <p:blipFill>
          <a:blip r:embed="rId5"/>
          <a:srcRect/>
          <a:stretch/>
        </p:blipFill>
        <p:spPr>
          <a:xfrm>
            <a:off x="905769" y="1635301"/>
            <a:ext cx="3174086" cy="3174086"/>
          </a:xfrm>
          <a:prstGeom prst="rect">
            <a:avLst/>
          </a:prstGeom>
        </p:spPr>
      </p:pic>
    </p:spTree>
    <p:extLst>
      <p:ext uri="{BB962C8B-B14F-4D97-AF65-F5344CB8AC3E}">
        <p14:creationId xmlns:p14="http://schemas.microsoft.com/office/powerpoint/2010/main" val="22559567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アクリルアンブレラマーカー</a:t>
            </a:r>
            <a:r>
              <a:rPr lang="en-US" altLang="ja-JP" sz="2000" dirty="0">
                <a:solidFill>
                  <a:schemeClr val="bg1"/>
                </a:solidFill>
                <a:latin typeface="Meiryo UI" panose="020B0604030504040204" pitchFamily="34" charset="-128"/>
                <a:ea typeface="Meiryo UI" panose="020B0604030504040204" pitchFamily="34" charset="-128"/>
              </a:rPr>
              <a:t>(S) </a:t>
            </a:r>
            <a:r>
              <a:rPr lang="ja-JP" altLang="en-US" sz="2000" dirty="0">
                <a:solidFill>
                  <a:schemeClr val="bg1"/>
                </a:solidFill>
                <a:latin typeface="Meiryo UI" panose="020B0604030504040204" pitchFamily="34" charset="-128"/>
                <a:ea typeface="Meiryo UI" panose="020B0604030504040204" pitchFamily="34" charset="-128"/>
              </a:rPr>
              <a:t>クリア</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556179"/>
          </a:xfrm>
          <a:prstGeom prst="rect">
            <a:avLst/>
          </a:prstGeom>
          <a:noFill/>
        </p:spPr>
        <p:txBody>
          <a:bodyPr wrap="square" lIns="90000" tIns="46800" rIns="0" bIns="46800" rtlCol="0">
            <a:spAutoFit/>
          </a:bodyPr>
          <a:lstStyle/>
          <a:p>
            <a:r>
              <a:rPr lang="ja-JP" altLang="en-US" sz="1000" dirty="0">
                <a:latin typeface="Meiryo UI" panose="020B0604030504040204" pitchFamily="34" charset="-128"/>
                <a:ea typeface="Meiryo UI" panose="020B0604030504040204" pitchFamily="34" charset="-128"/>
              </a:rPr>
              <a:t>素材：アクリル 他</a:t>
            </a:r>
          </a:p>
          <a:p>
            <a:r>
              <a:rPr lang="ja-JP" altLang="en-US" sz="1000" dirty="0">
                <a:latin typeface="Meiryo UI" panose="020B0604030504040204" pitchFamily="34" charset="-128"/>
                <a:ea typeface="Meiryo UI" panose="020B0604030504040204" pitchFamily="34" charset="-128"/>
              </a:rPr>
              <a:t>サイズ：</a:t>
            </a:r>
            <a:r>
              <a:rPr lang="en-US" altLang="ja-JP" sz="1000" dirty="0">
                <a:latin typeface="Meiryo UI" panose="020B0604030504040204" pitchFamily="34" charset="-128"/>
                <a:ea typeface="Meiryo UI" panose="020B0604030504040204" pitchFamily="34" charset="-128"/>
              </a:rPr>
              <a:t>30×30×3(mm)</a:t>
            </a:r>
          </a:p>
          <a:p>
            <a:r>
              <a:rPr lang="ja-JP" altLang="en-US" sz="1000" dirty="0">
                <a:latin typeface="Meiryo UI" panose="020B0604030504040204" pitchFamily="34" charset="-128"/>
                <a:ea typeface="Meiryo UI" panose="020B0604030504040204" pitchFamily="34" charset="-128"/>
              </a:rPr>
              <a:t>包装：</a:t>
            </a:r>
            <a:r>
              <a:rPr lang="en-US" altLang="ja-JP" sz="1000" dirty="0">
                <a:latin typeface="Meiryo UI" panose="020B0604030504040204" pitchFamily="34" charset="-128"/>
                <a:ea typeface="Meiryo UI" panose="020B0604030504040204" pitchFamily="34" charset="-128"/>
              </a:rPr>
              <a:t>PP</a:t>
            </a:r>
            <a:r>
              <a:rPr lang="ja-JP" altLang="en-US" sz="1000" dirty="0">
                <a:latin typeface="Meiryo UI" panose="020B0604030504040204" pitchFamily="34" charset="-128"/>
                <a:ea typeface="Meiryo UI" panose="020B0604030504040204" pitchFamily="34" charset="-128"/>
              </a:rPr>
              <a:t>袋 </a:t>
            </a:r>
            <a:endParaRPr lang="en-US" altLang="ja-JP" sz="10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en-US" altLang="ja-JP" sz="1600" dirty="0"/>
              <a:t>S</a:t>
            </a:r>
            <a:r>
              <a:rPr lang="ja-JP" altLang="en-US" sz="1600" dirty="0"/>
              <a:t>サイズのアンブレラマーカーです。オリジナルプリントされたキャラクターやデザインに合わせて形状をカットできるアクリル素材で、オリジナルグッズやノベルティ用などに最適です。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81" name="図 80">
            <a:extLst>
              <a:ext uri="{FF2B5EF4-FFF2-40B4-BE49-F238E27FC236}">
                <a16:creationId xmlns:a16="http://schemas.microsoft.com/office/drawing/2014/main" id="{6471FE1D-F70D-4A30-BBF9-FBCAD154B5C6}"/>
              </a:ext>
            </a:extLst>
          </p:cNvPr>
          <p:cNvPicPr>
            <a:picLocks noChangeAspect="1"/>
          </p:cNvPicPr>
          <p:nvPr/>
        </p:nvPicPr>
        <p:blipFill>
          <a:blip r:embed="rId5"/>
          <a:stretch>
            <a:fillRect/>
          </a:stretch>
        </p:blipFill>
        <p:spPr>
          <a:xfrm>
            <a:off x="696894" y="1429747"/>
            <a:ext cx="3635616" cy="3635616"/>
          </a:xfrm>
          <a:prstGeom prst="rect">
            <a:avLst/>
          </a:prstGeom>
        </p:spPr>
      </p:pic>
    </p:spTree>
    <p:extLst>
      <p:ext uri="{BB962C8B-B14F-4D97-AF65-F5344CB8AC3E}">
        <p14:creationId xmlns:p14="http://schemas.microsoft.com/office/powerpoint/2010/main" val="31483156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レーザーカットできるモバイルリングホルダー ラージ </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787011"/>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カラー展開：ブラック、ホワイト</a:t>
            </a:r>
          </a:p>
          <a:p>
            <a:r>
              <a:rPr lang="ja-JP" altLang="en-US" sz="900" dirty="0">
                <a:latin typeface="Meiryo UI" panose="020B0604030504040204" pitchFamily="34" charset="-128"/>
                <a:ea typeface="Meiryo UI" panose="020B0604030504040204" pitchFamily="34" charset="-128"/>
              </a:rPr>
              <a:t>素材：アクリル、亜鉛合金 他</a:t>
            </a: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60×90×7(mm)</a:t>
            </a:r>
          </a:p>
          <a:p>
            <a:r>
              <a:rPr lang="ja-JP" altLang="en-US" sz="900" dirty="0">
                <a:latin typeface="Meiryo UI" panose="020B0604030504040204" pitchFamily="34" charset="-128"/>
                <a:ea typeface="Meiryo UI" panose="020B0604030504040204" pitchFamily="34" charset="-128"/>
              </a:rPr>
              <a:t>包装：</a:t>
            </a:r>
            <a:r>
              <a:rPr lang="en-US" altLang="ja-JP" sz="900" dirty="0">
                <a:latin typeface="Meiryo UI" panose="020B0604030504040204" pitchFamily="34" charset="-128"/>
                <a:ea typeface="Meiryo UI" panose="020B0604030504040204" pitchFamily="34" charset="-128"/>
              </a:rPr>
              <a:t>OPP</a:t>
            </a:r>
            <a:r>
              <a:rPr lang="ja-JP" altLang="en-US" sz="900" dirty="0">
                <a:latin typeface="Meiryo UI" panose="020B0604030504040204" pitchFamily="34" charset="-128"/>
                <a:ea typeface="Meiryo UI" panose="020B0604030504040204" pitchFamily="34" charset="-128"/>
              </a:rPr>
              <a:t>袋</a:t>
            </a:r>
          </a:p>
          <a:p>
            <a:r>
              <a:rPr lang="ja-JP" altLang="en-US" sz="900" dirty="0">
                <a:latin typeface="Meiryo UI" panose="020B0604030504040204" pitchFamily="34" charset="-128"/>
                <a:ea typeface="Meiryo UI" panose="020B0604030504040204" pitchFamily="34" charset="-128"/>
              </a:rPr>
              <a:t>備考：取説付 </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dirty="0"/>
              <a:t>大型のスマートフォンにも対応した大きめのモバイルリングホルダー。レーザーカット加工をすればキャラクターに合わせたデザインに仕上げることができます。物販から販促まで多用途で使えます。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44" name="図 43">
            <a:extLst>
              <a:ext uri="{FF2B5EF4-FFF2-40B4-BE49-F238E27FC236}">
                <a16:creationId xmlns:a16="http://schemas.microsoft.com/office/drawing/2014/main" id="{2383F92C-BB2F-96CB-7D69-F7092DF3B36C}"/>
              </a:ext>
            </a:extLst>
          </p:cNvPr>
          <p:cNvPicPr>
            <a:picLocks noChangeAspect="1"/>
          </p:cNvPicPr>
          <p:nvPr/>
        </p:nvPicPr>
        <p:blipFill>
          <a:blip r:embed="rId5"/>
          <a:stretch>
            <a:fillRect/>
          </a:stretch>
        </p:blipFill>
        <p:spPr>
          <a:xfrm>
            <a:off x="668466" y="1359200"/>
            <a:ext cx="3610731" cy="3610731"/>
          </a:xfrm>
          <a:prstGeom prst="rect">
            <a:avLst/>
          </a:prstGeom>
        </p:spPr>
      </p:pic>
    </p:spTree>
    <p:extLst>
      <p:ext uri="{BB962C8B-B14F-4D97-AF65-F5344CB8AC3E}">
        <p14:creationId xmlns:p14="http://schemas.microsoft.com/office/powerpoint/2010/main" val="27097342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a:solidFill>
                  <a:schemeClr val="bg1"/>
                </a:solidFill>
                <a:latin typeface="Meiryo UI" panose="020B0604030504040204" pitchFamily="34" charset="-128"/>
                <a:ea typeface="Meiryo UI" panose="020B0604030504040204" pitchFamily="34" charset="-128"/>
              </a:rPr>
              <a:t>アイスクリームスプーン</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787011"/>
          </a:xfrm>
          <a:prstGeom prst="rect">
            <a:avLst/>
          </a:prstGeom>
          <a:noFill/>
        </p:spPr>
        <p:txBody>
          <a:bodyPr wrap="square" lIns="90000" tIns="46800" rIns="0" bIns="46800" rtlCol="0">
            <a:spAutoFit/>
          </a:bodyPr>
          <a:lstStyle/>
          <a:p>
            <a:r>
              <a:rPr lang="ja-JP" altLang="en-US" sz="900">
                <a:latin typeface="Meiryo UI" panose="020B0604030504040204" pitchFamily="34" charset="-128"/>
                <a:ea typeface="Meiryo UI" panose="020B0604030504040204" pitchFamily="34" charset="-128"/>
              </a:rPr>
              <a:t>素</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材：アルミ</a:t>
            </a:r>
            <a:endParaRPr lang="en-US" altLang="ja-JP" sz="900" dirty="0">
              <a:latin typeface="Meiryo UI" panose="020B0604030504040204" pitchFamily="34" charset="-128"/>
              <a:ea typeface="Meiryo UI" panose="020B0604030504040204" pitchFamily="34" charset="-128"/>
            </a:endParaRPr>
          </a:p>
          <a:p>
            <a:r>
              <a:rPr lang="ja-JP" altLang="en-US" sz="900" spc="200">
                <a:latin typeface="Meiryo UI" panose="020B0604030504040204" pitchFamily="34" charset="-128"/>
                <a:ea typeface="Meiryo UI" panose="020B0604030504040204" pitchFamily="34" charset="-128"/>
              </a:rPr>
              <a:t>サイズ</a:t>
            </a:r>
            <a:r>
              <a:rPr lang="ja-JP" altLang="en-US" sz="90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26×100×6mm</a:t>
            </a:r>
            <a:r>
              <a:rPr lang="ja-JP" altLang="en-US" sz="900">
                <a:latin typeface="Meiryo UI" panose="020B0604030504040204" pitchFamily="34" charset="-128"/>
                <a:ea typeface="Meiryo UI" panose="020B0604030504040204" pitchFamily="34" charset="-128"/>
              </a:rPr>
              <a:t>（包装形態：</a:t>
            </a:r>
            <a:r>
              <a:rPr lang="en-US" altLang="ja-JP" sz="900" dirty="0">
                <a:latin typeface="Meiryo UI" panose="020B0604030504040204" pitchFamily="34" charset="-128"/>
                <a:ea typeface="Meiryo UI" panose="020B0604030504040204" pitchFamily="34" charset="-128"/>
              </a:rPr>
              <a:t>OPP</a:t>
            </a:r>
            <a:r>
              <a:rPr lang="ja-JP" altLang="en-US" sz="900">
                <a:latin typeface="Meiryo UI" panose="020B0604030504040204" pitchFamily="34" charset="-128"/>
                <a:ea typeface="Meiryo UI" panose="020B0604030504040204" pitchFamily="34" charset="-128"/>
              </a:rPr>
              <a:t>袋</a:t>
            </a:r>
            <a:r>
              <a:rPr lang="en-US" altLang="ja-JP" sz="900" dirty="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台紙）</a:t>
            </a:r>
            <a:r>
              <a:rPr lang="en-US" altLang="ja-JP" sz="900" dirty="0">
                <a:latin typeface="Meiryo UI" panose="020B0604030504040204" pitchFamily="34" charset="-128"/>
                <a:ea typeface="Meiryo UI" panose="020B0604030504040204" pitchFamily="34" charset="-128"/>
              </a:rPr>
              <a:t> </a:t>
            </a:r>
          </a:p>
          <a:p>
            <a:r>
              <a:rPr lang="ja-JP" altLang="en-US" sz="900">
                <a:latin typeface="Meiryo UI" panose="020B0604030504040204" pitchFamily="34" charset="-128"/>
                <a:ea typeface="Meiryo UI" panose="020B0604030504040204" pitchFamily="34" charset="-128"/>
              </a:rPr>
              <a:t>付属品：取説付</a:t>
            </a:r>
            <a:r>
              <a:rPr lang="en-US" altLang="ja-JP" sz="900" dirty="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台紙面</a:t>
            </a:r>
            <a:r>
              <a:rPr lang="en-US" altLang="ja-JP" sz="900" dirty="0">
                <a:latin typeface="Meiryo UI" panose="020B0604030504040204" pitchFamily="34" charset="-128"/>
                <a:ea typeface="Meiryo UI" panose="020B0604030504040204" pitchFamily="34" charset="-128"/>
              </a:rPr>
              <a:t>)</a:t>
            </a:r>
          </a:p>
          <a:p>
            <a:r>
              <a:rPr lang="ja-JP" altLang="en-US" sz="900">
                <a:latin typeface="Meiryo UI" panose="020B0604030504040204" pitchFamily="34" charset="-128"/>
                <a:ea typeface="Meiryo UI" panose="020B0604030504040204" pitchFamily="34" charset="-128"/>
              </a:rPr>
              <a:t>備</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考：シルバー・ブラック・シャンパンゴールド</a:t>
            </a:r>
            <a:endParaRPr lang="en-US" altLang="ja-JP" sz="900" dirty="0">
              <a:latin typeface="Meiryo UI" panose="020B0604030504040204" pitchFamily="34" charset="-128"/>
              <a:ea typeface="Meiryo UI" panose="020B0604030504040204" pitchFamily="34" charset="-128"/>
            </a:endParaRPr>
          </a:p>
          <a:p>
            <a:r>
              <a:rPr lang="ja-JP" altLang="en-US" sz="900">
                <a:latin typeface="Meiryo UI" panose="020B0604030504040204" pitchFamily="34" charset="-128"/>
                <a:ea typeface="Meiryo UI" panose="020B0604030504040204" pitchFamily="34" charset="-128"/>
              </a:rPr>
              <a:t>　　　　　　食品衛生検査済</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596079"/>
          </a:xfrm>
          <a:prstGeom prst="rect">
            <a:avLst/>
          </a:prstGeom>
          <a:noFill/>
        </p:spPr>
        <p:txBody>
          <a:bodyPr wrap="square" lIns="0" tIns="46800" rIns="0" spcCol="360000" rtlCol="0">
            <a:spAutoFit/>
          </a:bodyPr>
          <a:lstStyle/>
          <a:p>
            <a:pPr algn="just">
              <a:lnSpc>
                <a:spcPts val="2400"/>
              </a:lnSpc>
            </a:pPr>
            <a:r>
              <a:rPr lang="ja-JP" altLang="en-US" sz="1600">
                <a:latin typeface="Meiryo UI" panose="020B0604030504040204" pitchFamily="34" charset="-128"/>
                <a:ea typeface="Meiryo UI" panose="020B0604030504040204" pitchFamily="34" charset="-128"/>
              </a:rPr>
              <a:t>手の体温が伝わりやすいアルミ素材のアイスクリーム専用スプーンです。カチカチに固いアイスクリームを早く食べたい方におすすめ。</a:t>
            </a:r>
            <a:r>
              <a:rPr lang="en-US" altLang="ja-JP" sz="1600" dirty="0">
                <a:latin typeface="Meiryo UI" panose="020B0604030504040204" pitchFamily="34" charset="-128"/>
                <a:ea typeface="Meiryo UI" panose="020B0604030504040204" pitchFamily="34" charset="-128"/>
              </a:rPr>
              <a:t>3</a:t>
            </a:r>
            <a:r>
              <a:rPr lang="ja-JP" altLang="en-US" sz="1600">
                <a:latin typeface="Meiryo UI" panose="020B0604030504040204" pitchFamily="34" charset="-128"/>
                <a:ea typeface="Meiryo UI" panose="020B0604030504040204" pitchFamily="34" charset="-128"/>
              </a:rPr>
              <a:t>色のカラーバリエーションからお選びいただけます。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2" name="図 11">
            <a:extLst>
              <a:ext uri="{FF2B5EF4-FFF2-40B4-BE49-F238E27FC236}">
                <a16:creationId xmlns:a16="http://schemas.microsoft.com/office/drawing/2014/main" id="{E8423D46-BBC5-884E-8B5E-D2740B363229}"/>
              </a:ext>
            </a:extLst>
          </p:cNvPr>
          <p:cNvPicPr>
            <a:picLocks noChangeAspect="1"/>
          </p:cNvPicPr>
          <p:nvPr/>
        </p:nvPicPr>
        <p:blipFill>
          <a:blip r:embed="rId5"/>
          <a:stretch>
            <a:fillRect/>
          </a:stretch>
        </p:blipFill>
        <p:spPr>
          <a:xfrm>
            <a:off x="895104" y="1496155"/>
            <a:ext cx="3212303" cy="3361713"/>
          </a:xfrm>
          <a:prstGeom prst="rect">
            <a:avLst/>
          </a:prstGeom>
        </p:spPr>
      </p:pic>
    </p:spTree>
    <p:extLst>
      <p:ext uri="{BB962C8B-B14F-4D97-AF65-F5344CB8AC3E}">
        <p14:creationId xmlns:p14="http://schemas.microsoft.com/office/powerpoint/2010/main" val="11875935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a:solidFill>
                  <a:schemeClr val="bg1"/>
                </a:solidFill>
                <a:latin typeface="Meiryo UI" panose="020B0604030504040204" pitchFamily="34" charset="-128"/>
                <a:ea typeface="Meiryo UI" panose="020B0604030504040204" pitchFamily="34" charset="-128"/>
              </a:rPr>
              <a:t>厚手コットンサコッシュ</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510012"/>
          </a:xfrm>
          <a:prstGeom prst="rect">
            <a:avLst/>
          </a:prstGeom>
          <a:noFill/>
        </p:spPr>
        <p:txBody>
          <a:bodyPr wrap="square" lIns="90000" tIns="46800" rIns="0" bIns="46800" rtlCol="0">
            <a:spAutoFit/>
          </a:bodyPr>
          <a:lstStyle/>
          <a:p>
            <a:r>
              <a:rPr lang="ja-JP" altLang="en-US" sz="900">
                <a:latin typeface="Meiryo UI" panose="020B0604030504040204" pitchFamily="34" charset="-128"/>
                <a:ea typeface="Meiryo UI" panose="020B0604030504040204" pitchFamily="34" charset="-128"/>
              </a:rPr>
              <a:t>素</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材：コットン </a:t>
            </a:r>
            <a:endParaRPr lang="en-US" altLang="ja-JP" sz="900" dirty="0">
              <a:latin typeface="Meiryo UI" panose="020B0604030504040204" pitchFamily="34" charset="-128"/>
              <a:ea typeface="Meiryo UI" panose="020B0604030504040204" pitchFamily="34" charset="-128"/>
            </a:endParaRPr>
          </a:p>
          <a:p>
            <a:r>
              <a:rPr lang="ja-JP" altLang="en-US" sz="900" spc="200">
                <a:latin typeface="Meiryo UI" panose="020B0604030504040204" pitchFamily="34" charset="-128"/>
                <a:ea typeface="Meiryo UI" panose="020B0604030504040204" pitchFamily="34" charset="-128"/>
              </a:rPr>
              <a:t>サイズ</a:t>
            </a:r>
            <a:r>
              <a:rPr lang="ja-JP" altLang="en-US" sz="900">
                <a:latin typeface="Meiryo UI" panose="020B0604030504040204" pitchFamily="34" charset="-128"/>
                <a:ea typeface="Meiryo UI" panose="020B0604030504040204" pitchFamily="34" charset="-128"/>
              </a:rPr>
              <a:t>：本体</a:t>
            </a:r>
            <a:r>
              <a:rPr lang="en-US" altLang="ja-JP" sz="900" dirty="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約</a:t>
            </a:r>
            <a:r>
              <a:rPr lang="en-US" altLang="ja-JP" sz="900" dirty="0">
                <a:latin typeface="Meiryo UI" panose="020B0604030504040204" pitchFamily="34" charset="-128"/>
                <a:ea typeface="Meiryo UI" panose="020B0604030504040204" pitchFamily="34" charset="-128"/>
              </a:rPr>
              <a:t>330×250mm</a:t>
            </a:r>
            <a:r>
              <a:rPr lang="ja-JP" altLang="en-US" sz="900">
                <a:latin typeface="Meiryo UI" panose="020B0604030504040204" pitchFamily="34" charset="-128"/>
                <a:ea typeface="Meiryo UI" panose="020B0604030504040204" pitchFamily="34" charset="-128"/>
              </a:rPr>
              <a:t>、ショルダー部分</a:t>
            </a:r>
            <a:r>
              <a:rPr lang="en-US" altLang="ja-JP" sz="900" dirty="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約</a:t>
            </a:r>
            <a:r>
              <a:rPr lang="en-US" altLang="ja-JP" sz="900" dirty="0">
                <a:latin typeface="Meiryo UI" panose="020B0604030504040204" pitchFamily="34" charset="-128"/>
                <a:ea typeface="Meiryo UI" panose="020B0604030504040204" pitchFamily="34" charset="-128"/>
              </a:rPr>
              <a:t>25×1150mm </a:t>
            </a:r>
          </a:p>
          <a:p>
            <a:r>
              <a:rPr lang="ja-JP" altLang="en-US" sz="900">
                <a:latin typeface="Meiryo UI" panose="020B0604030504040204" pitchFamily="34" charset="-128"/>
                <a:ea typeface="Meiryo UI" panose="020B0604030504040204" pitchFamily="34" charset="-128"/>
              </a:rPr>
              <a:t>備</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考：ネイビー・ナチュラル・ブラック・ワインレッド</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596079"/>
          </a:xfrm>
          <a:prstGeom prst="rect">
            <a:avLst/>
          </a:prstGeom>
          <a:noFill/>
        </p:spPr>
        <p:txBody>
          <a:bodyPr wrap="square" lIns="0" tIns="46800" rIns="0" spcCol="360000" rtlCol="0">
            <a:spAutoFit/>
          </a:bodyPr>
          <a:lstStyle/>
          <a:p>
            <a:pPr algn="just">
              <a:lnSpc>
                <a:spcPts val="2400"/>
              </a:lnSpc>
            </a:pPr>
            <a:r>
              <a:rPr lang="ja-JP" altLang="en-US" sz="1600">
                <a:latin typeface="Meiryo UI" panose="020B0604030504040204" pitchFamily="34" charset="-128"/>
                <a:ea typeface="Meiryo UI" panose="020B0604030504040204" pitchFamily="34" charset="-128"/>
              </a:rPr>
              <a:t>展示会や説明会の資料配布用にも活用できる</a:t>
            </a:r>
            <a:r>
              <a:rPr lang="en" altLang="ja-JP" sz="1600" dirty="0">
                <a:latin typeface="Meiryo UI" panose="020B0604030504040204" pitchFamily="34" charset="-128"/>
                <a:ea typeface="Meiryo UI" panose="020B0604030504040204" pitchFamily="34" charset="-128"/>
              </a:rPr>
              <a:t>A4</a:t>
            </a:r>
            <a:r>
              <a:rPr lang="ja-JP" altLang="en-US" sz="1600">
                <a:latin typeface="Meiryo UI" panose="020B0604030504040204" pitchFamily="34" charset="-128"/>
                <a:ea typeface="Meiryo UI" panose="020B0604030504040204" pitchFamily="34" charset="-128"/>
              </a:rPr>
              <a:t>サイズがぴったり入るコットン素材のサコッシュです。ショップのオリジナルグッズやショッパーとしても人気の高いアイテムです。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2" name="図 11">
            <a:extLst>
              <a:ext uri="{FF2B5EF4-FFF2-40B4-BE49-F238E27FC236}">
                <a16:creationId xmlns:a16="http://schemas.microsoft.com/office/drawing/2014/main" id="{2FC5C3F2-559F-6847-A2E5-7BA756CA0581}"/>
              </a:ext>
            </a:extLst>
          </p:cNvPr>
          <p:cNvPicPr>
            <a:picLocks noChangeAspect="1"/>
          </p:cNvPicPr>
          <p:nvPr/>
        </p:nvPicPr>
        <p:blipFill>
          <a:blip r:embed="rId5"/>
          <a:stretch>
            <a:fillRect/>
          </a:stretch>
        </p:blipFill>
        <p:spPr>
          <a:xfrm>
            <a:off x="792549" y="1472504"/>
            <a:ext cx="3309050" cy="3494289"/>
          </a:xfrm>
          <a:prstGeom prst="rect">
            <a:avLst/>
          </a:prstGeom>
        </p:spPr>
      </p:pic>
    </p:spTree>
    <p:extLst>
      <p:ext uri="{BB962C8B-B14F-4D97-AF65-F5344CB8AC3E}">
        <p14:creationId xmlns:p14="http://schemas.microsoft.com/office/powerpoint/2010/main" val="20199100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付箋付スマホスタンド</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1" y="5252121"/>
            <a:ext cx="4140913" cy="648512"/>
          </a:xfrm>
          <a:prstGeom prst="rect">
            <a:avLst/>
          </a:prstGeom>
          <a:noFill/>
        </p:spPr>
        <p:txBody>
          <a:bodyPr wrap="square" lIns="90000" tIns="46800" rIns="0" bIns="46800" rtlCol="0">
            <a:spAutoFit/>
          </a:bodyPr>
          <a:lstStyle/>
          <a:p>
            <a:pPr>
              <a:tabLst>
                <a:tab pos="542925" algn="l"/>
                <a:tab pos="715963" algn="l"/>
              </a:tabLst>
            </a:pPr>
            <a:r>
              <a:rPr lang="ja-JP" altLang="en-US" sz="900" dirty="0">
                <a:latin typeface="Meiryo UI" panose="020B0604030504040204" pitchFamily="34" charset="-128"/>
                <a:ea typeface="Meiryo UI" panose="020B0604030504040204" pitchFamily="34" charset="-128"/>
              </a:rPr>
              <a:t>カラー展開</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ja-JP" altLang="en-US" sz="900" b="0" i="0" dirty="0">
                <a:solidFill>
                  <a:srgbClr val="333333"/>
                </a:solidFill>
                <a:effectLst/>
                <a:latin typeface="-apple-system"/>
              </a:rPr>
              <a:t>単色</a:t>
            </a:r>
            <a:endParaRPr lang="en-US" altLang="ja-JP" sz="900" spc="200" dirty="0">
              <a:latin typeface="Meiryo UI" panose="020B0604030504040204" pitchFamily="34" charset="-128"/>
              <a:ea typeface="Meiryo UI" panose="020B0604030504040204" pitchFamily="34" charset="-128"/>
            </a:endParaRPr>
          </a:p>
          <a:p>
            <a:pPr>
              <a:tabLst>
                <a:tab pos="542925" algn="l"/>
                <a:tab pos="715963" algn="l"/>
              </a:tabLst>
            </a:pPr>
            <a:r>
              <a:rPr lang="ja-JP" altLang="en-US" sz="900" spc="200" dirty="0">
                <a:latin typeface="Meiryo UI" panose="020B0604030504040204" pitchFamily="34" charset="-128"/>
                <a:ea typeface="Meiryo UI" panose="020B0604030504040204" pitchFamily="34" charset="-128"/>
              </a:rPr>
              <a:t>素　材</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en-US" altLang="ja-JP" sz="900" b="0" i="0" dirty="0">
                <a:solidFill>
                  <a:srgbClr val="333333"/>
                </a:solidFill>
                <a:effectLst/>
                <a:latin typeface="-apple-system"/>
              </a:rPr>
              <a:t>ABS</a:t>
            </a:r>
            <a:r>
              <a:rPr lang="ja-JP" altLang="en-US" sz="900" b="0" i="0" dirty="0">
                <a:solidFill>
                  <a:srgbClr val="333333"/>
                </a:solidFill>
                <a:effectLst/>
                <a:latin typeface="-apple-system"/>
              </a:rPr>
              <a:t>・紙</a:t>
            </a:r>
            <a:endParaRPr lang="en-US" altLang="ja-JP" sz="900" b="0" i="0" dirty="0">
              <a:solidFill>
                <a:srgbClr val="333333"/>
              </a:solidFill>
              <a:effectLst/>
              <a:latin typeface="-apple-system"/>
            </a:endParaRPr>
          </a:p>
          <a:p>
            <a:pPr>
              <a:tabLst>
                <a:tab pos="542925" algn="l"/>
                <a:tab pos="715963" algn="l"/>
              </a:tabLst>
            </a:pPr>
            <a:r>
              <a:rPr lang="ja-JP" altLang="en-US" sz="900" spc="200" dirty="0">
                <a:latin typeface="Meiryo UI" panose="020B0604030504040204" pitchFamily="34" charset="-128"/>
                <a:ea typeface="Meiryo UI" panose="020B0604030504040204" pitchFamily="34" charset="-128"/>
              </a:rPr>
              <a:t>サイズ</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en-US" altLang="ja-JP" sz="900" b="0" i="0" dirty="0">
                <a:solidFill>
                  <a:srgbClr val="333333"/>
                </a:solidFill>
                <a:effectLst/>
                <a:latin typeface="-apple-system"/>
              </a:rPr>
              <a:t>12×83×95mm</a:t>
            </a:r>
          </a:p>
          <a:p>
            <a:pPr>
              <a:tabLst>
                <a:tab pos="542925" algn="l"/>
                <a:tab pos="715963" algn="l"/>
              </a:tabLst>
            </a:pPr>
            <a:r>
              <a:rPr lang="ja-JP" altLang="en-US" sz="900" spc="200" dirty="0">
                <a:latin typeface="Meiryo UI" panose="020B0604030504040204" pitchFamily="34" charset="-128"/>
                <a:ea typeface="Meiryo UI" panose="020B0604030504040204" pitchFamily="34" charset="-128"/>
              </a:rPr>
              <a:t>包　装</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ja-JP" altLang="en-US" sz="900" b="0" i="0" dirty="0">
                <a:solidFill>
                  <a:srgbClr val="333333"/>
                </a:solidFill>
                <a:effectLst/>
                <a:latin typeface="-apple-system"/>
              </a:rPr>
              <a:t>包装袋</a:t>
            </a:r>
            <a:endParaRPr lang="en-US" altLang="ja-JP" sz="900" b="0" i="0" dirty="0">
              <a:solidFill>
                <a:srgbClr val="333333"/>
              </a:solidFill>
              <a:effectLst/>
              <a:latin typeface="-apple-system"/>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ja-JP" altLang="en-US" sz="1600" b="0" i="0" dirty="0">
                <a:solidFill>
                  <a:srgbClr val="333333"/>
                </a:solidFill>
                <a:effectLst/>
                <a:latin typeface="-apple-system"/>
              </a:rPr>
              <a:t>リモート会議などに役立つスマホスタンドと付箋がひとつになった便利グッズです。ケースにはオリジナルデザインのフルカラー名入れプリントも可能なためノベルティ用にもおすすめ。</a:t>
            </a:r>
            <a:endParaRPr lang="ja-JP" altLang="en-US"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46" name="図 45">
            <a:extLst>
              <a:ext uri="{FF2B5EF4-FFF2-40B4-BE49-F238E27FC236}">
                <a16:creationId xmlns:a16="http://schemas.microsoft.com/office/drawing/2014/main" id="{4A46F78F-84F6-B647-9522-0F50BCDC95A1}"/>
              </a:ext>
            </a:extLst>
          </p:cNvPr>
          <p:cNvPicPr>
            <a:picLocks noChangeAspect="1"/>
          </p:cNvPicPr>
          <p:nvPr/>
        </p:nvPicPr>
        <p:blipFill>
          <a:blip r:embed="rId5"/>
          <a:srcRect/>
          <a:stretch/>
        </p:blipFill>
        <p:spPr>
          <a:xfrm>
            <a:off x="905769" y="1635301"/>
            <a:ext cx="3174086" cy="3174086"/>
          </a:xfrm>
          <a:prstGeom prst="rect">
            <a:avLst/>
          </a:prstGeom>
        </p:spPr>
      </p:pic>
    </p:spTree>
    <p:extLst>
      <p:ext uri="{BB962C8B-B14F-4D97-AF65-F5344CB8AC3E}">
        <p14:creationId xmlns:p14="http://schemas.microsoft.com/office/powerpoint/2010/main" val="26129266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a:solidFill>
                  <a:schemeClr val="bg1"/>
                </a:solidFill>
                <a:latin typeface="Meiryo UI" panose="020B0604030504040204" pitchFamily="34" charset="-128"/>
                <a:ea typeface="Meiryo UI" panose="020B0604030504040204" pitchFamily="34" charset="-128"/>
              </a:rPr>
              <a:t>キャンバスフラットポーチ</a:t>
            </a:r>
            <a:r>
              <a:rPr lang="en-US" altLang="ja-JP" sz="2000" dirty="0">
                <a:solidFill>
                  <a:schemeClr val="bg1"/>
                </a:solidFill>
                <a:latin typeface="Meiryo UI" panose="020B0604030504040204" pitchFamily="34" charset="-128"/>
                <a:ea typeface="Meiryo UI" panose="020B0604030504040204" pitchFamily="34" charset="-128"/>
              </a:rPr>
              <a:t>(</a:t>
            </a:r>
            <a:r>
              <a:rPr lang="en" altLang="ja-JP" sz="2000" dirty="0">
                <a:solidFill>
                  <a:schemeClr val="bg1"/>
                </a:solidFill>
                <a:latin typeface="Meiryo UI" panose="020B0604030504040204" pitchFamily="34" charset="-128"/>
                <a:ea typeface="Meiryo UI" panose="020B0604030504040204" pitchFamily="34" charset="-128"/>
              </a:rPr>
              <a:t>S)</a:t>
            </a:r>
            <a:endParaRPr lang="ja-JP" altLang="en-US" sz="200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510012"/>
          </a:xfrm>
          <a:prstGeom prst="rect">
            <a:avLst/>
          </a:prstGeom>
          <a:noFill/>
        </p:spPr>
        <p:txBody>
          <a:bodyPr wrap="square" lIns="90000" tIns="46800" rIns="0" bIns="46800" rtlCol="0">
            <a:spAutoFit/>
          </a:bodyPr>
          <a:lstStyle/>
          <a:p>
            <a:r>
              <a:rPr lang="ja-JP" altLang="en-US" sz="900">
                <a:latin typeface="Meiryo UI" panose="020B0604030504040204" pitchFamily="34" charset="-128"/>
                <a:ea typeface="Meiryo UI" panose="020B0604030504040204" pitchFamily="34" charset="-128"/>
              </a:rPr>
              <a:t>素</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材：コットン 他</a:t>
            </a:r>
            <a:endParaRPr lang="en-US" altLang="ja-JP" sz="900" dirty="0">
              <a:latin typeface="Meiryo UI" panose="020B0604030504040204" pitchFamily="34" charset="-128"/>
              <a:ea typeface="Meiryo UI" panose="020B0604030504040204" pitchFamily="34" charset="-128"/>
            </a:endParaRPr>
          </a:p>
          <a:p>
            <a:r>
              <a:rPr lang="ja-JP" altLang="en-US" sz="900" spc="200">
                <a:latin typeface="Meiryo UI" panose="020B0604030504040204" pitchFamily="34" charset="-128"/>
                <a:ea typeface="Meiryo UI" panose="020B0604030504040204" pitchFamily="34" charset="-128"/>
              </a:rPr>
              <a:t>サイズ</a:t>
            </a:r>
            <a:r>
              <a:rPr lang="ja-JP" altLang="en-US" sz="900">
                <a:latin typeface="Meiryo UI" panose="020B0604030504040204" pitchFamily="34" charset="-128"/>
                <a:ea typeface="Meiryo UI" panose="020B0604030504040204" pitchFamily="34" charset="-128"/>
              </a:rPr>
              <a:t>：約</a:t>
            </a:r>
            <a:r>
              <a:rPr lang="en-US" altLang="ja-JP" sz="900" dirty="0">
                <a:latin typeface="Meiryo UI" panose="020B0604030504040204" pitchFamily="34" charset="-128"/>
                <a:ea typeface="Meiryo UI" panose="020B0604030504040204" pitchFamily="34" charset="-128"/>
              </a:rPr>
              <a:t>200×120mm</a:t>
            </a:r>
          </a:p>
          <a:p>
            <a:r>
              <a:rPr lang="ja-JP" altLang="en-US" sz="900">
                <a:latin typeface="Meiryo UI" panose="020B0604030504040204" pitchFamily="34" charset="-128"/>
                <a:ea typeface="Meiryo UI" panose="020B0604030504040204" pitchFamily="34" charset="-128"/>
              </a:rPr>
              <a:t>備</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考：ミッドナイトブルー・ナチュラル・ナイトブラック</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03856"/>
          </a:xfrm>
          <a:prstGeom prst="rect">
            <a:avLst/>
          </a:prstGeom>
          <a:noFill/>
        </p:spPr>
        <p:txBody>
          <a:bodyPr wrap="square" lIns="0" tIns="46800" rIns="0" spcCol="360000" rtlCol="0">
            <a:spAutoFit/>
          </a:bodyPr>
          <a:lstStyle/>
          <a:p>
            <a:pPr algn="just">
              <a:lnSpc>
                <a:spcPts val="2400"/>
              </a:lnSpc>
            </a:pPr>
            <a:r>
              <a:rPr lang="ja-JP" altLang="en-US" sz="1600">
                <a:latin typeface="Meiryo UI" panose="020B0604030504040204" pitchFamily="34" charset="-128"/>
                <a:ea typeface="Meiryo UI" panose="020B0604030504040204" pitchFamily="34" charset="-128"/>
              </a:rPr>
              <a:t>ステーショナリーやコスメ入れ、バッグインバッグ用などに大変重宝する、シンプルなキャンバス素材の</a:t>
            </a:r>
            <a:r>
              <a:rPr lang="en" altLang="ja-JP" sz="1600" dirty="0">
                <a:latin typeface="Meiryo UI" panose="020B0604030504040204" pitchFamily="34" charset="-128"/>
                <a:ea typeface="Meiryo UI" panose="020B0604030504040204" pitchFamily="34" charset="-128"/>
              </a:rPr>
              <a:t>S</a:t>
            </a:r>
            <a:r>
              <a:rPr lang="ja-JP" altLang="en-US" sz="1600">
                <a:latin typeface="Meiryo UI" panose="020B0604030504040204" pitchFamily="34" charset="-128"/>
                <a:ea typeface="Meiryo UI" panose="020B0604030504040204" pitchFamily="34" charset="-128"/>
              </a:rPr>
              <a:t>サイズトートです。名入れプリントが映えますのでノベルティグッズとしても大人気！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2" name="図 11">
            <a:extLst>
              <a:ext uri="{FF2B5EF4-FFF2-40B4-BE49-F238E27FC236}">
                <a16:creationId xmlns:a16="http://schemas.microsoft.com/office/drawing/2014/main" id="{72AE6FC4-B537-3B44-AE04-9600FECC6691}"/>
              </a:ext>
            </a:extLst>
          </p:cNvPr>
          <p:cNvPicPr>
            <a:picLocks noChangeAspect="1"/>
          </p:cNvPicPr>
          <p:nvPr/>
        </p:nvPicPr>
        <p:blipFill>
          <a:blip r:embed="rId5"/>
          <a:stretch>
            <a:fillRect/>
          </a:stretch>
        </p:blipFill>
        <p:spPr>
          <a:xfrm>
            <a:off x="856214" y="1358569"/>
            <a:ext cx="3371124" cy="3576939"/>
          </a:xfrm>
          <a:prstGeom prst="rect">
            <a:avLst/>
          </a:prstGeom>
        </p:spPr>
      </p:pic>
    </p:spTree>
    <p:extLst>
      <p:ext uri="{BB962C8B-B14F-4D97-AF65-F5344CB8AC3E}">
        <p14:creationId xmlns:p14="http://schemas.microsoft.com/office/powerpoint/2010/main" val="35145322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壁掛け</a:t>
            </a:r>
            <a:r>
              <a:rPr lang="en-US" altLang="ja-JP" sz="2000" dirty="0">
                <a:solidFill>
                  <a:schemeClr val="bg1"/>
                </a:solidFill>
                <a:latin typeface="Meiryo UI" panose="020B0604030504040204" pitchFamily="34" charset="-128"/>
                <a:ea typeface="Meiryo UI" panose="020B0604030504040204" pitchFamily="34" charset="-128"/>
              </a:rPr>
              <a:t>&amp;</a:t>
            </a:r>
            <a:r>
              <a:rPr lang="ja-JP" altLang="en-US" sz="2000" dirty="0">
                <a:solidFill>
                  <a:schemeClr val="bg1"/>
                </a:solidFill>
                <a:latin typeface="Meiryo UI" panose="020B0604030504040204" pitchFamily="34" charset="-128"/>
                <a:ea typeface="Meiryo UI" panose="020B0604030504040204" pitchFamily="34" charset="-128"/>
              </a:rPr>
              <a:t>スタンドピクチャーボード</a:t>
            </a:r>
            <a:r>
              <a:rPr lang="en-US" altLang="ja-JP" sz="2000" dirty="0">
                <a:solidFill>
                  <a:schemeClr val="bg1"/>
                </a:solidFill>
                <a:latin typeface="Meiryo UI" panose="020B0604030504040204" pitchFamily="34" charset="-128"/>
                <a:ea typeface="Meiryo UI" panose="020B0604030504040204" pitchFamily="34" charset="-128"/>
              </a:rPr>
              <a:t>(</a:t>
            </a:r>
            <a:r>
              <a:rPr lang="ja-JP" altLang="en-US" sz="2000" dirty="0">
                <a:solidFill>
                  <a:schemeClr val="bg1"/>
                </a:solidFill>
                <a:latin typeface="Meiryo UI" panose="020B0604030504040204" pitchFamily="34" charset="-128"/>
                <a:ea typeface="Meiryo UI" panose="020B0604030504040204" pitchFamily="34" charset="-128"/>
              </a:rPr>
              <a:t>はがきサイズ</a:t>
            </a:r>
            <a:r>
              <a:rPr lang="en-US" altLang="ja-JP" sz="2000" dirty="0">
                <a:solidFill>
                  <a:schemeClr val="bg1"/>
                </a:solidFill>
                <a:latin typeface="Meiryo UI" panose="020B0604030504040204" pitchFamily="34" charset="-128"/>
                <a:ea typeface="Meiryo UI" panose="020B0604030504040204" pitchFamily="34" charset="-128"/>
              </a:rPr>
              <a:t>) </a:t>
            </a:r>
            <a:endParaRPr lang="ja-JP" altLang="en-US"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素材：</a:t>
            </a:r>
            <a:r>
              <a:rPr lang="en-US" altLang="ja-JP" sz="900" dirty="0">
                <a:latin typeface="Meiryo UI" panose="020B0604030504040204" pitchFamily="34" charset="-128"/>
                <a:ea typeface="Meiryo UI" panose="020B0604030504040204" pitchFamily="34" charset="-128"/>
              </a:rPr>
              <a:t>ABS</a:t>
            </a: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100×148×10(mm)</a:t>
            </a:r>
          </a:p>
          <a:p>
            <a:r>
              <a:rPr lang="ja-JP" altLang="en-US" sz="900" dirty="0">
                <a:latin typeface="Meiryo UI" panose="020B0604030504040204" pitchFamily="34" charset="-128"/>
                <a:ea typeface="Meiryo UI" panose="020B0604030504040204" pitchFamily="34" charset="-128"/>
              </a:rPr>
              <a:t>包装：</a:t>
            </a:r>
            <a:r>
              <a:rPr lang="en-US" altLang="ja-JP" sz="900" dirty="0">
                <a:latin typeface="Meiryo UI" panose="020B0604030504040204" pitchFamily="34" charset="-128"/>
                <a:ea typeface="Meiryo UI" panose="020B0604030504040204" pitchFamily="34" charset="-128"/>
              </a:rPr>
              <a:t>OPP</a:t>
            </a:r>
            <a:r>
              <a:rPr lang="ja-JP" altLang="en-US" sz="900" dirty="0">
                <a:latin typeface="Meiryo UI" panose="020B0604030504040204" pitchFamily="34" charset="-128"/>
                <a:ea typeface="Meiryo UI" panose="020B0604030504040204" pitchFamily="34" charset="-128"/>
              </a:rPr>
              <a:t>袋</a:t>
            </a:r>
          </a:p>
          <a:p>
            <a:r>
              <a:rPr lang="ja-JP" altLang="en-US" sz="900" dirty="0">
                <a:latin typeface="Meiryo UI" panose="020B0604030504040204" pitchFamily="34" charset="-128"/>
                <a:ea typeface="Meiryo UI" panose="020B0604030504040204" pitchFamily="34" charset="-128"/>
              </a:rPr>
              <a:t>備考：取説付 </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dirty="0"/>
              <a:t>はがきサイズの、縦でも横でもスタンドで利用できる上、壁掛けとしても使えるピクチャーボードです。アニメ等のキャラクターグッズやイベント・キャンペーンのノベルティ用としてもおすすめ。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23" name="図 22">
            <a:extLst>
              <a:ext uri="{FF2B5EF4-FFF2-40B4-BE49-F238E27FC236}">
                <a16:creationId xmlns:a16="http://schemas.microsoft.com/office/drawing/2014/main" id="{77B6BE15-B499-BCC7-7081-53DE9A61511A}"/>
              </a:ext>
            </a:extLst>
          </p:cNvPr>
          <p:cNvPicPr>
            <a:picLocks noChangeAspect="1"/>
          </p:cNvPicPr>
          <p:nvPr/>
        </p:nvPicPr>
        <p:blipFill>
          <a:blip r:embed="rId5"/>
          <a:stretch>
            <a:fillRect/>
          </a:stretch>
        </p:blipFill>
        <p:spPr>
          <a:xfrm>
            <a:off x="688492" y="1392357"/>
            <a:ext cx="3602759" cy="3602759"/>
          </a:xfrm>
          <a:prstGeom prst="rect">
            <a:avLst/>
          </a:prstGeom>
        </p:spPr>
      </p:pic>
    </p:spTree>
    <p:extLst>
      <p:ext uri="{BB962C8B-B14F-4D97-AF65-F5344CB8AC3E}">
        <p14:creationId xmlns:p14="http://schemas.microsoft.com/office/powerpoint/2010/main" val="37157780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オリジナル手拭い（顔料プリント）</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5100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印刷：顔料プリント</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サイズ：約</a:t>
            </a:r>
            <a:r>
              <a:rPr lang="en-US" altLang="ja-JP" sz="900" dirty="0">
                <a:latin typeface="Meiryo UI" panose="020B0604030504040204" pitchFamily="34" charset="-128"/>
                <a:ea typeface="Meiryo UI" panose="020B0604030504040204" pitchFamily="34" charset="-128"/>
              </a:rPr>
              <a:t>900×340mm</a:t>
            </a:r>
            <a:r>
              <a:rPr lang="ja-JP" altLang="en-US" sz="900" dirty="0">
                <a:latin typeface="Meiryo UI" panose="020B0604030504040204" pitchFamily="34" charset="-128"/>
                <a:ea typeface="Meiryo UI" panose="020B0604030504040204" pitchFamily="34" charset="-128"/>
              </a:rPr>
              <a:t>程度</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素材：綿</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dirty="0"/>
              <a:t>手ぬぐいの生地の上にインクを乗せる事で、細かな線のデザインを再現する顔料プリント手ぬぐい。展示会用ノベルティや物販品を。大量枚数＆低コストで製作したいとお考えの方にはオススメです。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graphicFrame>
        <p:nvGraphicFramePr>
          <p:cNvPr id="21" name="オブジェクト 20">
            <a:extLst>
              <a:ext uri="{FF2B5EF4-FFF2-40B4-BE49-F238E27FC236}">
                <a16:creationId xmlns:a16="http://schemas.microsoft.com/office/drawing/2014/main" id="{CB70EAE8-404D-A55C-09B5-D254903C91B5}"/>
              </a:ext>
            </a:extLst>
          </p:cNvPr>
          <p:cNvGraphicFramePr>
            <a:graphicFrameLocks noChangeAspect="1"/>
          </p:cNvGraphicFramePr>
          <p:nvPr/>
        </p:nvGraphicFramePr>
        <p:xfrm>
          <a:off x="639642" y="1308104"/>
          <a:ext cx="3781425" cy="3793617"/>
        </p:xfrm>
        <a:graphic>
          <a:graphicData uri="http://schemas.openxmlformats.org/presentationml/2006/ole">
            <mc:AlternateContent xmlns:mc="http://schemas.openxmlformats.org/markup-compatibility/2006">
              <mc:Choice xmlns:v="urn:schemas-microsoft-com:vml" Requires="v">
                <p:oleObj name="Image" r:id="rId5" imgW="6400800" imgH="6420908" progId="Photoshop.Image.13">
                  <p:embed/>
                </p:oleObj>
              </mc:Choice>
              <mc:Fallback>
                <p:oleObj name="Image" r:id="rId5" imgW="6400800" imgH="6420908" progId="Photoshop.Image.13">
                  <p:embed/>
                  <p:pic>
                    <p:nvPicPr>
                      <p:cNvPr id="21" name="オブジェクト 20">
                        <a:extLst>
                          <a:ext uri="{FF2B5EF4-FFF2-40B4-BE49-F238E27FC236}">
                            <a16:creationId xmlns:a16="http://schemas.microsoft.com/office/drawing/2014/main" id="{CB70EAE8-404D-A55C-09B5-D254903C91B5}"/>
                          </a:ext>
                        </a:extLst>
                      </p:cNvPr>
                      <p:cNvPicPr/>
                      <p:nvPr/>
                    </p:nvPicPr>
                    <p:blipFill>
                      <a:blip r:embed="rId6"/>
                      <a:stretch>
                        <a:fillRect/>
                      </a:stretch>
                    </p:blipFill>
                    <p:spPr>
                      <a:xfrm>
                        <a:off x="639642" y="1308104"/>
                        <a:ext cx="3781425" cy="3793617"/>
                      </a:xfrm>
                      <a:prstGeom prst="rect">
                        <a:avLst/>
                      </a:prstGeom>
                    </p:spPr>
                  </p:pic>
                </p:oleObj>
              </mc:Fallback>
            </mc:AlternateContent>
          </a:graphicData>
        </a:graphic>
      </p:graphicFrame>
    </p:spTree>
    <p:extLst>
      <p:ext uri="{BB962C8B-B14F-4D97-AF65-F5344CB8AC3E}">
        <p14:creationId xmlns:p14="http://schemas.microsoft.com/office/powerpoint/2010/main" val="11758723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オリジナルアクリルキーホルダー</a:t>
            </a:r>
            <a:r>
              <a:rPr lang="en-US" altLang="ja-JP" sz="2000" dirty="0">
                <a:solidFill>
                  <a:schemeClr val="bg1"/>
                </a:solidFill>
                <a:latin typeface="Meiryo UI" panose="020B0604030504040204" pitchFamily="34" charset="-128"/>
                <a:ea typeface="Meiryo UI" panose="020B0604030504040204" pitchFamily="34" charset="-128"/>
              </a:rPr>
              <a:t>(</a:t>
            </a:r>
            <a:r>
              <a:rPr lang="ja-JP" altLang="en-US" sz="2000" dirty="0">
                <a:solidFill>
                  <a:schemeClr val="bg1"/>
                </a:solidFill>
                <a:latin typeface="Meiryo UI" panose="020B0604030504040204" pitchFamily="34" charset="-128"/>
                <a:ea typeface="Meiryo UI" panose="020B0604030504040204" pitchFamily="34" charset="-128"/>
              </a:rPr>
              <a:t>小</a:t>
            </a:r>
            <a:r>
              <a:rPr lang="en-US" altLang="ja-JP" sz="2000" dirty="0">
                <a:solidFill>
                  <a:schemeClr val="bg1"/>
                </a:solidFill>
                <a:latin typeface="Meiryo UI" panose="020B0604030504040204" pitchFamily="34" charset="-128"/>
                <a:ea typeface="Meiryo UI" panose="020B0604030504040204" pitchFamily="34" charset="-128"/>
              </a:rPr>
              <a:t>)</a:t>
            </a:r>
            <a:endParaRPr lang="ja-JP" altLang="en-US"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印刷：</a:t>
            </a:r>
            <a:r>
              <a:rPr lang="en-US" altLang="ja-JP" sz="900" dirty="0">
                <a:latin typeface="Meiryo UI" panose="020B0604030504040204" pitchFamily="34" charset="-128"/>
                <a:ea typeface="Meiryo UI" panose="020B0604030504040204" pitchFamily="34" charset="-128"/>
              </a:rPr>
              <a:t>UV</a:t>
            </a:r>
            <a:r>
              <a:rPr lang="ja-JP" altLang="en-US" sz="900" dirty="0">
                <a:latin typeface="Meiryo UI" panose="020B0604030504040204" pitchFamily="34" charset="-128"/>
                <a:ea typeface="Meiryo UI" panose="020B0604030504040204" pitchFamily="34" charset="-128"/>
              </a:rPr>
              <a:t>インクジェット</a:t>
            </a: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W50×H50㎜</a:t>
            </a:r>
            <a:r>
              <a:rPr lang="ja-JP" altLang="en-US" sz="900" dirty="0">
                <a:latin typeface="Meiryo UI" panose="020B0604030504040204" pitchFamily="34" charset="-128"/>
                <a:ea typeface="Meiryo UI" panose="020B0604030504040204" pitchFamily="34" charset="-128"/>
              </a:rPr>
              <a:t>以内</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素材：透明アクリル</a:t>
            </a:r>
            <a:r>
              <a:rPr lang="en-US" altLang="ja-JP" sz="900" dirty="0">
                <a:latin typeface="Meiryo UI" panose="020B0604030504040204" pitchFamily="34" charset="-128"/>
                <a:ea typeface="Meiryo UI" panose="020B0604030504040204" pitchFamily="34" charset="-128"/>
              </a:rPr>
              <a:t>3㎜</a:t>
            </a:r>
            <a:r>
              <a:rPr lang="ja-JP" altLang="en-US" sz="900" dirty="0">
                <a:latin typeface="Meiryo UI" panose="020B0604030504040204" pitchFamily="34" charset="-128"/>
                <a:ea typeface="Meiryo UI" panose="020B0604030504040204" pitchFamily="34" charset="-128"/>
              </a:rPr>
              <a:t>厚</a:t>
            </a:r>
            <a:endParaRPr lang="en-US" altLang="ja-JP" sz="900" dirty="0">
              <a:latin typeface="Meiryo UI" panose="020B0604030504040204" pitchFamily="34" charset="-128"/>
              <a:ea typeface="Meiryo UI" panose="020B0604030504040204" pitchFamily="34" charset="-128"/>
            </a:endParaRPr>
          </a:p>
          <a:p>
            <a:r>
              <a:rPr lang="ja-JP" altLang="en-US" sz="900">
                <a:latin typeface="Meiryo UI" panose="020B0604030504040204" pitchFamily="34" charset="-128"/>
                <a:ea typeface="Meiryo UI" panose="020B0604030504040204" pitchFamily="34" charset="-128"/>
              </a:rPr>
              <a:t>放送：個別袋入れ</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dirty="0"/>
              <a:t>アイドルやアーティスト、アニメや漫画のキャラをフルカラーでプリントできる厚さ約</a:t>
            </a:r>
            <a:r>
              <a:rPr lang="en-US" altLang="ja-JP" sz="1600" dirty="0"/>
              <a:t>3mm</a:t>
            </a:r>
            <a:r>
              <a:rPr lang="ja-JP" altLang="en-US" sz="1600" dirty="0"/>
              <a:t>のアクリルキーホルダー。</a:t>
            </a:r>
            <a:r>
              <a:rPr lang="en-US" altLang="ja-JP" sz="1600" dirty="0"/>
              <a:t>50×50mm</a:t>
            </a:r>
            <a:r>
              <a:rPr lang="ja-JP" altLang="en-US" sz="1600" dirty="0"/>
              <a:t>以内であれば、デザインに合わせて自由な形にカットできます。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graphicFrame>
        <p:nvGraphicFramePr>
          <p:cNvPr id="25" name="オブジェクト 24">
            <a:extLst>
              <a:ext uri="{FF2B5EF4-FFF2-40B4-BE49-F238E27FC236}">
                <a16:creationId xmlns:a16="http://schemas.microsoft.com/office/drawing/2014/main" id="{5317960A-4551-E748-29D6-47CA8EA3E578}"/>
              </a:ext>
            </a:extLst>
          </p:cNvPr>
          <p:cNvGraphicFramePr>
            <a:graphicFrameLocks noChangeAspect="1"/>
          </p:cNvGraphicFramePr>
          <p:nvPr/>
        </p:nvGraphicFramePr>
        <p:xfrm>
          <a:off x="680266" y="1416127"/>
          <a:ext cx="3586739" cy="3583939"/>
        </p:xfrm>
        <a:graphic>
          <a:graphicData uri="http://schemas.openxmlformats.org/presentationml/2006/ole">
            <mc:AlternateContent xmlns:mc="http://schemas.openxmlformats.org/markup-compatibility/2006">
              <mc:Choice xmlns:v="urn:schemas-microsoft-com:vml" Requires="v">
                <p:oleObj name="Image" r:id="rId5" imgW="12751820" imgH="12741981" progId="Photoshop.Image.13">
                  <p:embed/>
                </p:oleObj>
              </mc:Choice>
              <mc:Fallback>
                <p:oleObj name="Image" r:id="rId5" imgW="12751820" imgH="12741981" progId="Photoshop.Image.13">
                  <p:embed/>
                  <p:pic>
                    <p:nvPicPr>
                      <p:cNvPr id="25" name="オブジェクト 24">
                        <a:extLst>
                          <a:ext uri="{FF2B5EF4-FFF2-40B4-BE49-F238E27FC236}">
                            <a16:creationId xmlns:a16="http://schemas.microsoft.com/office/drawing/2014/main" id="{5317960A-4551-E748-29D6-47CA8EA3E578}"/>
                          </a:ext>
                        </a:extLst>
                      </p:cNvPr>
                      <p:cNvPicPr/>
                      <p:nvPr/>
                    </p:nvPicPr>
                    <p:blipFill>
                      <a:blip r:embed="rId6"/>
                      <a:stretch>
                        <a:fillRect/>
                      </a:stretch>
                    </p:blipFill>
                    <p:spPr>
                      <a:xfrm>
                        <a:off x="680266" y="1416127"/>
                        <a:ext cx="3586739" cy="3583939"/>
                      </a:xfrm>
                      <a:prstGeom prst="rect">
                        <a:avLst/>
                      </a:prstGeom>
                    </p:spPr>
                  </p:pic>
                </p:oleObj>
              </mc:Fallback>
            </mc:AlternateContent>
          </a:graphicData>
        </a:graphic>
      </p:graphicFrame>
    </p:spTree>
    <p:extLst>
      <p:ext uri="{BB962C8B-B14F-4D97-AF65-F5344CB8AC3E}">
        <p14:creationId xmlns:p14="http://schemas.microsoft.com/office/powerpoint/2010/main" val="38029263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オリジナルアクリルスタンド</a:t>
            </a:r>
            <a:r>
              <a:rPr lang="en-US" altLang="ja-JP" sz="2000" dirty="0">
                <a:solidFill>
                  <a:schemeClr val="bg1"/>
                </a:solidFill>
                <a:latin typeface="Meiryo UI" panose="020B0604030504040204" pitchFamily="34" charset="-128"/>
                <a:ea typeface="Meiryo UI" panose="020B0604030504040204" pitchFamily="34" charset="-128"/>
              </a:rPr>
              <a:t>(</a:t>
            </a:r>
            <a:r>
              <a:rPr lang="ja-JP" altLang="en-US" sz="2000" dirty="0">
                <a:solidFill>
                  <a:schemeClr val="bg1"/>
                </a:solidFill>
                <a:latin typeface="Meiryo UI" panose="020B0604030504040204" pitchFamily="34" charset="-128"/>
                <a:ea typeface="Meiryo UI" panose="020B0604030504040204" pitchFamily="34" charset="-128"/>
              </a:rPr>
              <a:t>小</a:t>
            </a:r>
            <a:r>
              <a:rPr lang="en-US" altLang="ja-JP" sz="2000" dirty="0">
                <a:solidFill>
                  <a:schemeClr val="bg1"/>
                </a:solidFill>
                <a:latin typeface="Meiryo UI" panose="020B0604030504040204" pitchFamily="34" charset="-128"/>
                <a:ea typeface="Meiryo UI" panose="020B0604030504040204" pitchFamily="34" charset="-128"/>
              </a:rPr>
              <a:t>)</a:t>
            </a:r>
            <a:endParaRPr lang="ja-JP" altLang="en-US"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787011"/>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印刷：</a:t>
            </a:r>
            <a:r>
              <a:rPr lang="en-US" altLang="ja-JP" sz="900" dirty="0">
                <a:latin typeface="Meiryo UI" panose="020B0604030504040204" pitchFamily="34" charset="-128"/>
                <a:ea typeface="Meiryo UI" panose="020B0604030504040204" pitchFamily="34" charset="-128"/>
              </a:rPr>
              <a:t>UV</a:t>
            </a:r>
            <a:r>
              <a:rPr lang="ja-JP" altLang="en-US" sz="900" dirty="0">
                <a:latin typeface="Meiryo UI" panose="020B0604030504040204" pitchFamily="34" charset="-128"/>
                <a:ea typeface="Meiryo UI" panose="020B0604030504040204" pitchFamily="34" charset="-128"/>
              </a:rPr>
              <a:t>インクジェット</a:t>
            </a: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W50×H50㎜</a:t>
            </a:r>
            <a:r>
              <a:rPr lang="ja-JP" altLang="en-US" sz="900" dirty="0">
                <a:latin typeface="Meiryo UI" panose="020B0604030504040204" pitchFamily="34" charset="-128"/>
                <a:ea typeface="Meiryo UI" panose="020B0604030504040204" pitchFamily="34" charset="-128"/>
              </a:rPr>
              <a:t>以内</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素材：透明アクリル</a:t>
            </a:r>
            <a:r>
              <a:rPr lang="en-US" altLang="ja-JP" sz="900" dirty="0">
                <a:latin typeface="Meiryo UI" panose="020B0604030504040204" pitchFamily="34" charset="-128"/>
                <a:ea typeface="Meiryo UI" panose="020B0604030504040204" pitchFamily="34" charset="-128"/>
              </a:rPr>
              <a:t>3㎜</a:t>
            </a:r>
            <a:r>
              <a:rPr lang="ja-JP" altLang="en-US" sz="900" dirty="0">
                <a:latin typeface="Meiryo UI" panose="020B0604030504040204" pitchFamily="34" charset="-128"/>
                <a:ea typeface="Meiryo UI" panose="020B0604030504040204" pitchFamily="34" charset="-128"/>
              </a:rPr>
              <a:t>厚</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放送：個別袋入れ</a:t>
            </a:r>
            <a:endParaRPr lang="en-US" altLang="ja-JP" sz="900" dirty="0">
              <a:latin typeface="Meiryo UI" panose="020B0604030504040204" pitchFamily="34" charset="-128"/>
              <a:ea typeface="Meiryo UI" panose="020B0604030504040204" pitchFamily="34" charset="-128"/>
            </a:endParaRPr>
          </a:p>
          <a:p>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dirty="0"/>
              <a:t>写真やイラストをフルカラーで再現できる約</a:t>
            </a:r>
            <a:r>
              <a:rPr lang="en-US" altLang="ja-JP" sz="1600" dirty="0"/>
              <a:t>50×50mm</a:t>
            </a:r>
            <a:r>
              <a:rPr lang="ja-JP" altLang="en-US" sz="1600" dirty="0"/>
              <a:t>のミニアクリルスタンド。デスクの省スペースにもお気に入りキャラをさりげなく飾れます。本体も台座も自由な形にカットが可能です。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graphicFrame>
        <p:nvGraphicFramePr>
          <p:cNvPr id="13" name="オブジェクト 12">
            <a:extLst>
              <a:ext uri="{FF2B5EF4-FFF2-40B4-BE49-F238E27FC236}">
                <a16:creationId xmlns:a16="http://schemas.microsoft.com/office/drawing/2014/main" id="{FD54BCAF-CD7E-B50C-D139-46067F861212}"/>
              </a:ext>
            </a:extLst>
          </p:cNvPr>
          <p:cNvGraphicFramePr>
            <a:graphicFrameLocks noChangeAspect="1"/>
          </p:cNvGraphicFramePr>
          <p:nvPr/>
        </p:nvGraphicFramePr>
        <p:xfrm>
          <a:off x="741363" y="1428750"/>
          <a:ext cx="3511550" cy="3508375"/>
        </p:xfrm>
        <a:graphic>
          <a:graphicData uri="http://schemas.openxmlformats.org/presentationml/2006/ole">
            <mc:AlternateContent xmlns:mc="http://schemas.openxmlformats.org/markup-compatibility/2006">
              <mc:Choice xmlns:v="urn:schemas-microsoft-com:vml" Requires="v">
                <p:oleObj name="Image" r:id="rId5" imgW="6277232" imgH="6272389" progId="Photoshop.Image.13">
                  <p:embed/>
                </p:oleObj>
              </mc:Choice>
              <mc:Fallback>
                <p:oleObj name="Image" r:id="rId5" imgW="6277232" imgH="6272389" progId="Photoshop.Image.13">
                  <p:embed/>
                  <p:pic>
                    <p:nvPicPr>
                      <p:cNvPr id="13" name="オブジェクト 12">
                        <a:extLst>
                          <a:ext uri="{FF2B5EF4-FFF2-40B4-BE49-F238E27FC236}">
                            <a16:creationId xmlns:a16="http://schemas.microsoft.com/office/drawing/2014/main" id="{FD54BCAF-CD7E-B50C-D139-46067F861212}"/>
                          </a:ext>
                        </a:extLst>
                      </p:cNvPr>
                      <p:cNvPicPr/>
                      <p:nvPr/>
                    </p:nvPicPr>
                    <p:blipFill>
                      <a:blip r:embed="rId6"/>
                      <a:stretch>
                        <a:fillRect/>
                      </a:stretch>
                    </p:blipFill>
                    <p:spPr>
                      <a:xfrm>
                        <a:off x="741363" y="1428750"/>
                        <a:ext cx="3511550" cy="3508375"/>
                      </a:xfrm>
                      <a:prstGeom prst="rect">
                        <a:avLst/>
                      </a:prstGeom>
                    </p:spPr>
                  </p:pic>
                </p:oleObj>
              </mc:Fallback>
            </mc:AlternateContent>
          </a:graphicData>
        </a:graphic>
      </p:graphicFrame>
    </p:spTree>
    <p:extLst>
      <p:ext uri="{BB962C8B-B14F-4D97-AF65-F5344CB8AC3E}">
        <p14:creationId xmlns:p14="http://schemas.microsoft.com/office/powerpoint/2010/main" val="25518814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オリジナルハイブリッドハンドタオル</a:t>
            </a:r>
            <a:r>
              <a:rPr lang="en-US" altLang="ja-JP" sz="2000" dirty="0">
                <a:solidFill>
                  <a:schemeClr val="bg1"/>
                </a:solidFill>
                <a:latin typeface="Meiryo UI" panose="020B0604030504040204" pitchFamily="34" charset="-128"/>
                <a:ea typeface="Meiryo UI" panose="020B0604030504040204" pitchFamily="34" charset="-128"/>
              </a:rPr>
              <a:t>(</a:t>
            </a:r>
            <a:r>
              <a:rPr lang="ja-JP" altLang="en-US" sz="2000" dirty="0">
                <a:solidFill>
                  <a:schemeClr val="bg1"/>
                </a:solidFill>
                <a:latin typeface="Meiryo UI" panose="020B0604030504040204" pitchFamily="34" charset="-128"/>
                <a:ea typeface="Meiryo UI" panose="020B0604030504040204" pitchFamily="34" charset="-128"/>
              </a:rPr>
              <a:t>小</a:t>
            </a:r>
            <a:r>
              <a:rPr lang="en-US" altLang="ja-JP" sz="2000" dirty="0">
                <a:solidFill>
                  <a:schemeClr val="bg1"/>
                </a:solidFill>
                <a:latin typeface="Meiryo UI" panose="020B0604030504040204" pitchFamily="34" charset="-128"/>
                <a:ea typeface="Meiryo UI" panose="020B0604030504040204" pitchFamily="34" charset="-128"/>
              </a:rPr>
              <a:t>)</a:t>
            </a:r>
            <a:endParaRPr lang="ja-JP" altLang="en-US"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印刷：昇華転写</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W200×H200㎜</a:t>
            </a:r>
            <a:r>
              <a:rPr lang="ja-JP" altLang="en-US" sz="900" dirty="0">
                <a:latin typeface="Meiryo UI" panose="020B0604030504040204" pitchFamily="34" charset="-128"/>
                <a:ea typeface="Meiryo UI" panose="020B0604030504040204" pitchFamily="34" charset="-128"/>
              </a:rPr>
              <a:t>程度</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素材：表</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ポリエステル　裏</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綿</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包装：個別袋入れ</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ja-JP" altLang="en-US" sz="1600" dirty="0"/>
              <a:t>表はポリエステル、裏は綿素材のハンドタオル。アニメ・ゲームなどのキャラもフルカラーで鮮やかにプリントできます。ミニサイズでポケットにも収納しやすく、持ち歩きに便利です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graphicFrame>
        <p:nvGraphicFramePr>
          <p:cNvPr id="28" name="オブジェクト 27">
            <a:extLst>
              <a:ext uri="{FF2B5EF4-FFF2-40B4-BE49-F238E27FC236}">
                <a16:creationId xmlns:a16="http://schemas.microsoft.com/office/drawing/2014/main" id="{F73D6C56-72A4-6EA6-A991-1FD06752212B}"/>
              </a:ext>
            </a:extLst>
          </p:cNvPr>
          <p:cNvGraphicFramePr>
            <a:graphicFrameLocks noChangeAspect="1"/>
          </p:cNvGraphicFramePr>
          <p:nvPr/>
        </p:nvGraphicFramePr>
        <p:xfrm>
          <a:off x="663577" y="1379772"/>
          <a:ext cx="3660946" cy="3664557"/>
        </p:xfrm>
        <a:graphic>
          <a:graphicData uri="http://schemas.openxmlformats.org/presentationml/2006/ole">
            <mc:AlternateContent xmlns:mc="http://schemas.openxmlformats.org/markup-compatibility/2006">
              <mc:Choice xmlns:v="urn:schemas-microsoft-com:vml" Requires="v">
                <p:oleObj name="Image" r:id="rId5" imgW="6438223" imgH="6445603" progId="Photoshop.Image.13">
                  <p:embed/>
                </p:oleObj>
              </mc:Choice>
              <mc:Fallback>
                <p:oleObj name="Image" r:id="rId5" imgW="6438223" imgH="6445603" progId="Photoshop.Image.13">
                  <p:embed/>
                  <p:pic>
                    <p:nvPicPr>
                      <p:cNvPr id="28" name="オブジェクト 27">
                        <a:extLst>
                          <a:ext uri="{FF2B5EF4-FFF2-40B4-BE49-F238E27FC236}">
                            <a16:creationId xmlns:a16="http://schemas.microsoft.com/office/drawing/2014/main" id="{F73D6C56-72A4-6EA6-A991-1FD06752212B}"/>
                          </a:ext>
                        </a:extLst>
                      </p:cNvPr>
                      <p:cNvPicPr/>
                      <p:nvPr/>
                    </p:nvPicPr>
                    <p:blipFill>
                      <a:blip r:embed="rId6"/>
                      <a:stretch>
                        <a:fillRect/>
                      </a:stretch>
                    </p:blipFill>
                    <p:spPr>
                      <a:xfrm>
                        <a:off x="663577" y="1379772"/>
                        <a:ext cx="3660946" cy="3664557"/>
                      </a:xfrm>
                      <a:prstGeom prst="rect">
                        <a:avLst/>
                      </a:prstGeom>
                    </p:spPr>
                  </p:pic>
                </p:oleObj>
              </mc:Fallback>
            </mc:AlternateContent>
          </a:graphicData>
        </a:graphic>
      </p:graphicFrame>
    </p:spTree>
    <p:extLst>
      <p:ext uri="{BB962C8B-B14F-4D97-AF65-F5344CB8AC3E}">
        <p14:creationId xmlns:p14="http://schemas.microsoft.com/office/powerpoint/2010/main" val="40986750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オリジナルタペストリー</a:t>
            </a:r>
            <a:r>
              <a:rPr lang="en-US" altLang="ja-JP" sz="2000" dirty="0">
                <a:solidFill>
                  <a:schemeClr val="bg1"/>
                </a:solidFill>
                <a:latin typeface="Meiryo UI" panose="020B0604030504040204" pitchFamily="34" charset="-128"/>
                <a:ea typeface="Meiryo UI" panose="020B0604030504040204" pitchFamily="34" charset="-128"/>
              </a:rPr>
              <a:t>(A4</a:t>
            </a:r>
            <a:r>
              <a:rPr lang="ja-JP" altLang="en-US" sz="2000" dirty="0">
                <a:solidFill>
                  <a:schemeClr val="bg1"/>
                </a:solidFill>
                <a:latin typeface="Meiryo UI" panose="020B0604030504040204" pitchFamily="34" charset="-128"/>
                <a:ea typeface="Meiryo UI" panose="020B0604030504040204" pitchFamily="34" charset="-128"/>
              </a:rPr>
              <a:t>サイズ</a:t>
            </a:r>
            <a:r>
              <a:rPr lang="en-US" altLang="ja-JP" sz="2000" dirty="0">
                <a:solidFill>
                  <a:schemeClr val="bg1"/>
                </a:solidFill>
                <a:latin typeface="Meiryo UI" panose="020B0604030504040204" pitchFamily="34" charset="-128"/>
                <a:ea typeface="Meiryo UI" panose="020B0604030504040204" pitchFamily="34" charset="-128"/>
              </a:rPr>
              <a:t>)</a:t>
            </a:r>
            <a:endParaRPr lang="ja-JP" altLang="en-US"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印刷：昇華転写</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A4</a:t>
            </a:r>
            <a:r>
              <a:rPr lang="ja-JP" altLang="en-US" sz="900" dirty="0">
                <a:latin typeface="Meiryo UI" panose="020B0604030504040204" pitchFamily="34" charset="-128"/>
                <a:ea typeface="Meiryo UI" panose="020B0604030504040204" pitchFamily="34" charset="-128"/>
              </a:rPr>
              <a:t>サイズ程度</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素材：ポリエステル</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包装：個別袋入れ</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ja-JP" altLang="en-US" sz="1600" dirty="0"/>
              <a:t>アニメ・ゲーム関係の展示会やイベントで使える、プリント映えのする生地を使った、</a:t>
            </a:r>
            <a:r>
              <a:rPr lang="en-US" altLang="ja-JP" sz="1600" dirty="0"/>
              <a:t>A4</a:t>
            </a:r>
            <a:r>
              <a:rPr lang="ja-JP" altLang="en-US" sz="1600" dirty="0"/>
              <a:t>サイズ相当のタペストリー。アニメやゲームのキャラをフルカラーで綺麗にプリントできます。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graphicFrame>
        <p:nvGraphicFramePr>
          <p:cNvPr id="22" name="オブジェクト 21">
            <a:extLst>
              <a:ext uri="{FF2B5EF4-FFF2-40B4-BE49-F238E27FC236}">
                <a16:creationId xmlns:a16="http://schemas.microsoft.com/office/drawing/2014/main" id="{ED3F34EA-5ED8-AF7C-1073-33A5663BFD41}"/>
              </a:ext>
            </a:extLst>
          </p:cNvPr>
          <p:cNvGraphicFramePr>
            <a:graphicFrameLocks noChangeAspect="1"/>
          </p:cNvGraphicFramePr>
          <p:nvPr/>
        </p:nvGraphicFramePr>
        <p:xfrm>
          <a:off x="646301" y="1357217"/>
          <a:ext cx="3677365" cy="3710004"/>
        </p:xfrm>
        <a:graphic>
          <a:graphicData uri="http://schemas.openxmlformats.org/presentationml/2006/ole">
            <mc:AlternateContent xmlns:mc="http://schemas.openxmlformats.org/markup-compatibility/2006">
              <mc:Choice xmlns:v="urn:schemas-microsoft-com:vml" Requires="v">
                <p:oleObj name="Image" r:id="rId5" imgW="6438223" imgH="6495344" progId="Photoshop.Image.13">
                  <p:embed/>
                </p:oleObj>
              </mc:Choice>
              <mc:Fallback>
                <p:oleObj name="Image" r:id="rId5" imgW="6438223" imgH="6495344" progId="Photoshop.Image.13">
                  <p:embed/>
                  <p:pic>
                    <p:nvPicPr>
                      <p:cNvPr id="22" name="オブジェクト 21">
                        <a:extLst>
                          <a:ext uri="{FF2B5EF4-FFF2-40B4-BE49-F238E27FC236}">
                            <a16:creationId xmlns:a16="http://schemas.microsoft.com/office/drawing/2014/main" id="{ED3F34EA-5ED8-AF7C-1073-33A5663BFD41}"/>
                          </a:ext>
                        </a:extLst>
                      </p:cNvPr>
                      <p:cNvPicPr/>
                      <p:nvPr/>
                    </p:nvPicPr>
                    <p:blipFill>
                      <a:blip r:embed="rId6"/>
                      <a:stretch>
                        <a:fillRect/>
                      </a:stretch>
                    </p:blipFill>
                    <p:spPr>
                      <a:xfrm>
                        <a:off x="646301" y="1357217"/>
                        <a:ext cx="3677365" cy="3710004"/>
                      </a:xfrm>
                      <a:prstGeom prst="rect">
                        <a:avLst/>
                      </a:prstGeom>
                    </p:spPr>
                  </p:pic>
                </p:oleObj>
              </mc:Fallback>
            </mc:AlternateContent>
          </a:graphicData>
        </a:graphic>
      </p:graphicFrame>
    </p:spTree>
    <p:extLst>
      <p:ext uri="{BB962C8B-B14F-4D97-AF65-F5344CB8AC3E}">
        <p14:creationId xmlns:p14="http://schemas.microsoft.com/office/powerpoint/2010/main" val="10517399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オリジナル扇子（片貼り紙）</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5100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印刷：片面オフセット印刷</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7</a:t>
            </a:r>
            <a:r>
              <a:rPr lang="ja-JP" altLang="en-US" sz="900" dirty="0">
                <a:latin typeface="Meiryo UI" panose="020B0604030504040204" pitchFamily="34" charset="-128"/>
                <a:ea typeface="Meiryo UI" panose="020B0604030504040204" pitchFamily="34" charset="-128"/>
              </a:rPr>
              <a:t>寸</a:t>
            </a:r>
            <a:r>
              <a:rPr lang="en-US" altLang="ja-JP" sz="900" dirty="0">
                <a:latin typeface="Meiryo UI" panose="020B0604030504040204" pitchFamily="34" charset="-128"/>
                <a:ea typeface="Meiryo UI" panose="020B0604030504040204" pitchFamily="34" charset="-128"/>
              </a:rPr>
              <a:t>30</a:t>
            </a:r>
            <a:r>
              <a:rPr lang="ja-JP" altLang="en-US" sz="900" dirty="0">
                <a:latin typeface="Meiryo UI" panose="020B0604030504040204" pitchFamily="34" charset="-128"/>
                <a:ea typeface="Meiryo UI" panose="020B0604030504040204" pitchFamily="34" charset="-128"/>
              </a:rPr>
              <a:t>間</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素材：紙・竹（白・茶・黒）</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dirty="0"/>
              <a:t>紙製の扇面の片側に、フルカラーのオフセット印刷でイラスト・文字などのオリジナルデザインを自由に入れることができます。骨の色も、白・黒・茶色の中からお好みの色をお選びください。</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graphicFrame>
        <p:nvGraphicFramePr>
          <p:cNvPr id="24" name="オブジェクト 23">
            <a:extLst>
              <a:ext uri="{FF2B5EF4-FFF2-40B4-BE49-F238E27FC236}">
                <a16:creationId xmlns:a16="http://schemas.microsoft.com/office/drawing/2014/main" id="{FAE67F48-1E38-0159-5E32-F8D5A4BC01E4}"/>
              </a:ext>
            </a:extLst>
          </p:cNvPr>
          <p:cNvGraphicFramePr>
            <a:graphicFrameLocks noChangeAspect="1"/>
          </p:cNvGraphicFramePr>
          <p:nvPr/>
        </p:nvGraphicFramePr>
        <p:xfrm>
          <a:off x="718975" y="1403931"/>
          <a:ext cx="3590620" cy="3650050"/>
        </p:xfrm>
        <a:graphic>
          <a:graphicData uri="http://schemas.openxmlformats.org/presentationml/2006/ole">
            <mc:AlternateContent xmlns:mc="http://schemas.openxmlformats.org/markup-compatibility/2006">
              <mc:Choice xmlns:v="urn:schemas-microsoft-com:vml" Requires="v">
                <p:oleObj name="Image" r:id="rId5" imgW="6425867" imgH="6532739" progId="Photoshop.Image.13">
                  <p:embed/>
                </p:oleObj>
              </mc:Choice>
              <mc:Fallback>
                <p:oleObj name="Image" r:id="rId5" imgW="6425867" imgH="6532739" progId="Photoshop.Image.13">
                  <p:embed/>
                  <p:pic>
                    <p:nvPicPr>
                      <p:cNvPr id="24" name="オブジェクト 23">
                        <a:extLst>
                          <a:ext uri="{FF2B5EF4-FFF2-40B4-BE49-F238E27FC236}">
                            <a16:creationId xmlns:a16="http://schemas.microsoft.com/office/drawing/2014/main" id="{FAE67F48-1E38-0159-5E32-F8D5A4BC01E4}"/>
                          </a:ext>
                        </a:extLst>
                      </p:cNvPr>
                      <p:cNvPicPr/>
                      <p:nvPr/>
                    </p:nvPicPr>
                    <p:blipFill>
                      <a:blip r:embed="rId6"/>
                      <a:stretch>
                        <a:fillRect/>
                      </a:stretch>
                    </p:blipFill>
                    <p:spPr>
                      <a:xfrm>
                        <a:off x="718975" y="1403931"/>
                        <a:ext cx="3590620" cy="3650050"/>
                      </a:xfrm>
                      <a:prstGeom prst="rect">
                        <a:avLst/>
                      </a:prstGeom>
                    </p:spPr>
                  </p:pic>
                </p:oleObj>
              </mc:Fallback>
            </mc:AlternateContent>
          </a:graphicData>
        </a:graphic>
      </p:graphicFrame>
    </p:spTree>
    <p:extLst>
      <p:ext uri="{BB962C8B-B14F-4D97-AF65-F5344CB8AC3E}">
        <p14:creationId xmlns:p14="http://schemas.microsoft.com/office/powerpoint/2010/main" val="10779681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オリジナル缶バッジ（小～中サイズ）</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233014"/>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サイズ：</a:t>
            </a:r>
            <a:r>
              <a:rPr lang="el-GR" altLang="ja-JP" sz="900" dirty="0">
                <a:latin typeface="Meiryo UI" panose="020B0604030504040204" pitchFamily="34" charset="-128"/>
                <a:ea typeface="Meiryo UI" panose="020B0604030504040204" pitchFamily="34" charset="-128"/>
              </a:rPr>
              <a:t>φ25</a:t>
            </a:r>
            <a:r>
              <a:rPr lang="ja-JP" altLang="el-GR" sz="900" dirty="0">
                <a:latin typeface="Meiryo UI" panose="020B0604030504040204" pitchFamily="34" charset="-128"/>
                <a:ea typeface="Meiryo UI" panose="020B0604030504040204" pitchFamily="34" charset="-128"/>
              </a:rPr>
              <a:t>～</a:t>
            </a:r>
            <a:r>
              <a:rPr lang="el-GR" altLang="ja-JP" sz="900" dirty="0">
                <a:latin typeface="Meiryo UI" panose="020B0604030504040204" pitchFamily="34" charset="-128"/>
                <a:ea typeface="Meiryo UI" panose="020B0604030504040204" pitchFamily="34" charset="-128"/>
              </a:rPr>
              <a:t>76</a:t>
            </a:r>
            <a:r>
              <a:rPr lang="en-US" altLang="ja-JP" sz="900" dirty="0">
                <a:latin typeface="Meiryo UI" panose="020B0604030504040204" pitchFamily="34" charset="-128"/>
                <a:ea typeface="Meiryo UI" panose="020B0604030504040204" pitchFamily="34" charset="-128"/>
              </a:rPr>
              <a:t>mm</a:t>
            </a: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dirty="0"/>
              <a:t>オリジナルのキャラクターやロゴをプリントした自由なデザインで、小～中サイズのオリジナル缶バッジを製作することができます。物販品からノベルティまで幅広い用途でご活用ください。</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graphicFrame>
        <p:nvGraphicFramePr>
          <p:cNvPr id="5" name="オブジェクト 4">
            <a:extLst>
              <a:ext uri="{FF2B5EF4-FFF2-40B4-BE49-F238E27FC236}">
                <a16:creationId xmlns:a16="http://schemas.microsoft.com/office/drawing/2014/main" id="{6B44F51D-FDB8-63B7-7275-0B4F838103F8}"/>
              </a:ext>
            </a:extLst>
          </p:cNvPr>
          <p:cNvGraphicFramePr>
            <a:graphicFrameLocks noChangeAspect="1"/>
          </p:cNvGraphicFramePr>
          <p:nvPr/>
        </p:nvGraphicFramePr>
        <p:xfrm>
          <a:off x="631991" y="1311839"/>
          <a:ext cx="3724180" cy="3700396"/>
        </p:xfrm>
        <a:graphic>
          <a:graphicData uri="http://schemas.openxmlformats.org/presentationml/2006/ole">
            <mc:AlternateContent xmlns:mc="http://schemas.openxmlformats.org/markup-compatibility/2006">
              <mc:Choice xmlns:v="urn:schemas-microsoft-com:vml" Requires="v">
                <p:oleObj name="Image" r:id="rId5" imgW="6462937" imgH="6420908" progId="Photoshop.Image.13">
                  <p:embed/>
                </p:oleObj>
              </mc:Choice>
              <mc:Fallback>
                <p:oleObj name="Image" r:id="rId5" imgW="6462937" imgH="6420908" progId="Photoshop.Image.13">
                  <p:embed/>
                  <p:pic>
                    <p:nvPicPr>
                      <p:cNvPr id="5" name="オブジェクト 4">
                        <a:extLst>
                          <a:ext uri="{FF2B5EF4-FFF2-40B4-BE49-F238E27FC236}">
                            <a16:creationId xmlns:a16="http://schemas.microsoft.com/office/drawing/2014/main" id="{6B44F51D-FDB8-63B7-7275-0B4F838103F8}"/>
                          </a:ext>
                        </a:extLst>
                      </p:cNvPr>
                      <p:cNvPicPr/>
                      <p:nvPr/>
                    </p:nvPicPr>
                    <p:blipFill>
                      <a:blip r:embed="rId6"/>
                      <a:stretch>
                        <a:fillRect/>
                      </a:stretch>
                    </p:blipFill>
                    <p:spPr>
                      <a:xfrm>
                        <a:off x="631991" y="1311839"/>
                        <a:ext cx="3724180" cy="3700396"/>
                      </a:xfrm>
                      <a:prstGeom prst="rect">
                        <a:avLst/>
                      </a:prstGeom>
                    </p:spPr>
                  </p:pic>
                </p:oleObj>
              </mc:Fallback>
            </mc:AlternateContent>
          </a:graphicData>
        </a:graphic>
      </p:graphicFrame>
    </p:spTree>
    <p:extLst>
      <p:ext uri="{BB962C8B-B14F-4D97-AF65-F5344CB8AC3E}">
        <p14:creationId xmlns:p14="http://schemas.microsoft.com/office/powerpoint/2010/main" val="14883797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オリジナルラバーキーホルダー</a:t>
            </a:r>
            <a:r>
              <a:rPr lang="en-US" altLang="ja-JP" sz="2000" dirty="0">
                <a:solidFill>
                  <a:schemeClr val="bg1"/>
                </a:solidFill>
                <a:latin typeface="Meiryo UI" panose="020B0604030504040204" pitchFamily="34" charset="-128"/>
                <a:ea typeface="Meiryo UI" panose="020B0604030504040204" pitchFamily="34" charset="-128"/>
              </a:rPr>
              <a:t>(</a:t>
            </a:r>
            <a:r>
              <a:rPr lang="ja-JP" altLang="en-US" sz="2000" dirty="0">
                <a:solidFill>
                  <a:schemeClr val="bg1"/>
                </a:solidFill>
                <a:latin typeface="Meiryo UI" panose="020B0604030504040204" pitchFamily="34" charset="-128"/>
                <a:ea typeface="Meiryo UI" panose="020B0604030504040204" pitchFamily="34" charset="-128"/>
              </a:rPr>
              <a:t>小</a:t>
            </a:r>
            <a:r>
              <a:rPr lang="en-US" altLang="ja-JP" sz="2000" dirty="0">
                <a:solidFill>
                  <a:schemeClr val="bg1"/>
                </a:solidFill>
                <a:latin typeface="Meiryo UI" panose="020B0604030504040204" pitchFamily="34" charset="-128"/>
                <a:ea typeface="Meiryo UI" panose="020B0604030504040204" pitchFamily="34" charset="-128"/>
              </a:rPr>
              <a:t>)</a:t>
            </a:r>
            <a:endParaRPr lang="ja-JP" altLang="en-US"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5100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 W30×H30㎜</a:t>
            </a:r>
            <a:r>
              <a:rPr lang="ja-JP" altLang="en-US" sz="900" dirty="0">
                <a:latin typeface="Meiryo UI" panose="020B0604030504040204" pitchFamily="34" charset="-128"/>
                <a:ea typeface="Meiryo UI" panose="020B0604030504040204" pitchFamily="34" charset="-128"/>
              </a:rPr>
              <a:t>程度</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素材：ソフト</a:t>
            </a:r>
            <a:r>
              <a:rPr lang="en-US" altLang="ja-JP" sz="900" dirty="0">
                <a:latin typeface="Meiryo UI" panose="020B0604030504040204" pitchFamily="34" charset="-128"/>
                <a:ea typeface="Meiryo UI" panose="020B0604030504040204" pitchFamily="34" charset="-128"/>
              </a:rPr>
              <a:t>PVC</a:t>
            </a:r>
          </a:p>
          <a:p>
            <a:r>
              <a:rPr lang="ja-JP" altLang="en-US" sz="900" dirty="0">
                <a:latin typeface="Meiryo UI" panose="020B0604030504040204" pitchFamily="34" charset="-128"/>
                <a:ea typeface="Meiryo UI" panose="020B0604030504040204" pitchFamily="34" charset="-128"/>
              </a:rPr>
              <a:t>包装：個別袋入れ</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ja-JP" altLang="en-US" sz="1600" dirty="0"/>
              <a:t>立体感のあるキャラクターやロゴマークなどを表現することができる小さなサイズのラバーキーホルダー。金具部分は取り付け簡単なナスカンかボールチェーンの</a:t>
            </a:r>
            <a:r>
              <a:rPr lang="en-US" altLang="ja-JP" sz="1600" dirty="0"/>
              <a:t>2</a:t>
            </a:r>
            <a:r>
              <a:rPr lang="ja-JP" altLang="en-US" sz="1600" dirty="0"/>
              <a:t>種類から選べます。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graphicFrame>
        <p:nvGraphicFramePr>
          <p:cNvPr id="13" name="オブジェクト 12">
            <a:extLst>
              <a:ext uri="{FF2B5EF4-FFF2-40B4-BE49-F238E27FC236}">
                <a16:creationId xmlns:a16="http://schemas.microsoft.com/office/drawing/2014/main" id="{2017FC7C-CB24-49B2-270D-70C68DC78FC0}"/>
              </a:ext>
            </a:extLst>
          </p:cNvPr>
          <p:cNvGraphicFramePr>
            <a:graphicFrameLocks noChangeAspect="1"/>
          </p:cNvGraphicFramePr>
          <p:nvPr/>
        </p:nvGraphicFramePr>
        <p:xfrm>
          <a:off x="747345" y="1446681"/>
          <a:ext cx="3484872" cy="3489253"/>
        </p:xfrm>
        <a:graphic>
          <a:graphicData uri="http://schemas.openxmlformats.org/presentationml/2006/ole">
            <mc:AlternateContent xmlns:mc="http://schemas.openxmlformats.org/markup-compatibility/2006">
              <mc:Choice xmlns:v="urn:schemas-microsoft-com:vml" Requires="v">
                <p:oleObj name="Image" r:id="rId5" imgW="6313597" imgH="6321072" progId="Photoshop.Image.13">
                  <p:embed/>
                </p:oleObj>
              </mc:Choice>
              <mc:Fallback>
                <p:oleObj name="Image" r:id="rId5" imgW="6313597" imgH="6321072" progId="Photoshop.Image.13">
                  <p:embed/>
                  <p:pic>
                    <p:nvPicPr>
                      <p:cNvPr id="13" name="オブジェクト 12">
                        <a:extLst>
                          <a:ext uri="{FF2B5EF4-FFF2-40B4-BE49-F238E27FC236}">
                            <a16:creationId xmlns:a16="http://schemas.microsoft.com/office/drawing/2014/main" id="{2017FC7C-CB24-49B2-270D-70C68DC78FC0}"/>
                          </a:ext>
                        </a:extLst>
                      </p:cNvPr>
                      <p:cNvPicPr/>
                      <p:nvPr/>
                    </p:nvPicPr>
                    <p:blipFill>
                      <a:blip r:embed="rId6"/>
                      <a:stretch>
                        <a:fillRect/>
                      </a:stretch>
                    </p:blipFill>
                    <p:spPr>
                      <a:xfrm>
                        <a:off x="747345" y="1446681"/>
                        <a:ext cx="3484872" cy="3489253"/>
                      </a:xfrm>
                      <a:prstGeom prst="rect">
                        <a:avLst/>
                      </a:prstGeom>
                    </p:spPr>
                  </p:pic>
                </p:oleObj>
              </mc:Fallback>
            </mc:AlternateContent>
          </a:graphicData>
        </a:graphic>
      </p:graphicFrame>
    </p:spTree>
    <p:extLst>
      <p:ext uri="{BB962C8B-B14F-4D97-AF65-F5344CB8AC3E}">
        <p14:creationId xmlns:p14="http://schemas.microsoft.com/office/powerpoint/2010/main" val="386607916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オリジナルネックストラップ</a:t>
            </a:r>
            <a:r>
              <a:rPr lang="en-US" altLang="ja-JP" sz="2000" dirty="0">
                <a:solidFill>
                  <a:schemeClr val="bg1"/>
                </a:solidFill>
                <a:latin typeface="Meiryo UI" panose="020B0604030504040204" pitchFamily="34" charset="-128"/>
                <a:ea typeface="Meiryo UI" panose="020B0604030504040204" pitchFamily="34" charset="-128"/>
              </a:rPr>
              <a:t>(1</a:t>
            </a:r>
            <a:r>
              <a:rPr lang="ja-JP" altLang="en-US" sz="2000" dirty="0">
                <a:solidFill>
                  <a:schemeClr val="bg1"/>
                </a:solidFill>
                <a:latin typeface="Meiryo UI" panose="020B0604030504040204" pitchFamily="34" charset="-128"/>
                <a:ea typeface="Meiryo UI" panose="020B0604030504040204" pitchFamily="34" charset="-128"/>
              </a:rPr>
              <a:t>色</a:t>
            </a:r>
            <a:r>
              <a:rPr lang="en-US" altLang="ja-JP" sz="2000" dirty="0">
                <a:solidFill>
                  <a:schemeClr val="bg1"/>
                </a:solidFill>
                <a:latin typeface="Meiryo UI" panose="020B0604030504040204" pitchFamily="34" charset="-128"/>
                <a:ea typeface="Meiryo UI" panose="020B0604030504040204" pitchFamily="34" charset="-128"/>
              </a:rPr>
              <a:t>)</a:t>
            </a:r>
            <a:endParaRPr lang="ja-JP" altLang="en-US"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371513"/>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印刷：既成色に</a:t>
            </a:r>
            <a:r>
              <a:rPr lang="en-US" altLang="ja-JP" sz="900" dirty="0">
                <a:latin typeface="Meiryo UI" panose="020B0604030504040204" pitchFamily="34" charset="-128"/>
                <a:ea typeface="Meiryo UI" panose="020B0604030504040204" pitchFamily="34" charset="-128"/>
              </a:rPr>
              <a:t>1</a:t>
            </a:r>
            <a:r>
              <a:rPr lang="ja-JP" altLang="en-US" sz="900" dirty="0">
                <a:latin typeface="Meiryo UI" panose="020B0604030504040204" pitchFamily="34" charset="-128"/>
                <a:ea typeface="Meiryo UI" panose="020B0604030504040204" pitchFamily="34" charset="-128"/>
              </a:rPr>
              <a:t>色プリント</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サイズ：フリーサイズ</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ja-JP" altLang="en-US" sz="1600" dirty="0"/>
              <a:t>オフィスなどで活躍するカード型の社員証・職員証を首から下げれるネックストラップ。連続した文字やロゴを</a:t>
            </a:r>
            <a:r>
              <a:rPr lang="en-US" altLang="ja-JP" sz="1600" dirty="0"/>
              <a:t>1</a:t>
            </a:r>
            <a:r>
              <a:rPr lang="ja-JP" altLang="en-US" sz="1600" dirty="0"/>
              <a:t>色で名入れプリントします。業種を問わず人気のノベルティグッズです。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graphicFrame>
        <p:nvGraphicFramePr>
          <p:cNvPr id="26" name="オブジェクト 25">
            <a:extLst>
              <a:ext uri="{FF2B5EF4-FFF2-40B4-BE49-F238E27FC236}">
                <a16:creationId xmlns:a16="http://schemas.microsoft.com/office/drawing/2014/main" id="{0651168D-443E-EA6B-5FAB-9C2B5C5F3A51}"/>
              </a:ext>
            </a:extLst>
          </p:cNvPr>
          <p:cNvGraphicFramePr>
            <a:graphicFrameLocks noChangeAspect="1"/>
          </p:cNvGraphicFramePr>
          <p:nvPr/>
        </p:nvGraphicFramePr>
        <p:xfrm>
          <a:off x="658694" y="1357708"/>
          <a:ext cx="3636257" cy="3647869"/>
        </p:xfrm>
        <a:graphic>
          <a:graphicData uri="http://schemas.openxmlformats.org/presentationml/2006/ole">
            <mc:AlternateContent xmlns:mc="http://schemas.openxmlformats.org/markup-compatibility/2006">
              <mc:Choice xmlns:v="urn:schemas-microsoft-com:vml" Requires="v">
                <p:oleObj name="Image" r:id="rId5" imgW="6462937" imgH="6482997" progId="Photoshop.Image.13">
                  <p:embed/>
                </p:oleObj>
              </mc:Choice>
              <mc:Fallback>
                <p:oleObj name="Image" r:id="rId5" imgW="6462937" imgH="6482997" progId="Photoshop.Image.13">
                  <p:embed/>
                  <p:pic>
                    <p:nvPicPr>
                      <p:cNvPr id="26" name="オブジェクト 25">
                        <a:extLst>
                          <a:ext uri="{FF2B5EF4-FFF2-40B4-BE49-F238E27FC236}">
                            <a16:creationId xmlns:a16="http://schemas.microsoft.com/office/drawing/2014/main" id="{0651168D-443E-EA6B-5FAB-9C2B5C5F3A51}"/>
                          </a:ext>
                        </a:extLst>
                      </p:cNvPr>
                      <p:cNvPicPr/>
                      <p:nvPr/>
                    </p:nvPicPr>
                    <p:blipFill>
                      <a:blip r:embed="rId6"/>
                      <a:stretch>
                        <a:fillRect/>
                      </a:stretch>
                    </p:blipFill>
                    <p:spPr>
                      <a:xfrm>
                        <a:off x="658694" y="1357708"/>
                        <a:ext cx="3636257" cy="3647869"/>
                      </a:xfrm>
                      <a:prstGeom prst="rect">
                        <a:avLst/>
                      </a:prstGeom>
                    </p:spPr>
                  </p:pic>
                </p:oleObj>
              </mc:Fallback>
            </mc:AlternateContent>
          </a:graphicData>
        </a:graphic>
      </p:graphicFrame>
    </p:spTree>
    <p:extLst>
      <p:ext uri="{BB962C8B-B14F-4D97-AF65-F5344CB8AC3E}">
        <p14:creationId xmlns:p14="http://schemas.microsoft.com/office/powerpoint/2010/main" val="29322662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a:solidFill>
                  <a:schemeClr val="bg1"/>
                </a:solidFill>
                <a:latin typeface="Meiryo UI" panose="020B0604030504040204" pitchFamily="34" charset="-128"/>
                <a:ea typeface="Meiryo UI" panose="020B0604030504040204" pitchFamily="34" charset="-128"/>
              </a:rPr>
              <a:t>コットンバッグ</a:t>
            </a:r>
            <a:r>
              <a:rPr lang="en-US" altLang="ja-JP" sz="2000" dirty="0">
                <a:solidFill>
                  <a:schemeClr val="bg1"/>
                </a:solidFill>
                <a:latin typeface="Meiryo UI" panose="020B0604030504040204" pitchFamily="34" charset="-128"/>
                <a:ea typeface="Meiryo UI" panose="020B0604030504040204" pitchFamily="34" charset="-128"/>
              </a:rPr>
              <a:t>(M)</a:t>
            </a:r>
            <a:endParaRPr lang="ja-JP" altLang="en-US" sz="200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r>
              <a:rPr lang="ja-JP" altLang="en-US" sz="900">
                <a:latin typeface="Meiryo UI" panose="020B0604030504040204" pitchFamily="34" charset="-128"/>
                <a:ea typeface="Meiryo UI" panose="020B0604030504040204" pitchFamily="34" charset="-128"/>
              </a:rPr>
              <a:t>素</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材：コットン</a:t>
            </a:r>
            <a:endParaRPr lang="en-US" altLang="ja-JP" sz="900" dirty="0">
              <a:latin typeface="Meiryo UI" panose="020B0604030504040204" pitchFamily="34" charset="-128"/>
              <a:ea typeface="Meiryo UI" panose="020B0604030504040204" pitchFamily="34" charset="-128"/>
            </a:endParaRPr>
          </a:p>
          <a:p>
            <a:r>
              <a:rPr lang="ja-JP" altLang="en-US" sz="900" spc="200">
                <a:latin typeface="Meiryo UI" panose="020B0604030504040204" pitchFamily="34" charset="-128"/>
                <a:ea typeface="Meiryo UI" panose="020B0604030504040204" pitchFamily="34" charset="-128"/>
              </a:rPr>
              <a:t>サイズ</a:t>
            </a:r>
            <a:r>
              <a:rPr lang="ja-JP" altLang="en-US" sz="900">
                <a:latin typeface="Meiryo UI" panose="020B0604030504040204" pitchFamily="34" charset="-128"/>
                <a:ea typeface="Meiryo UI" panose="020B0604030504040204" pitchFamily="34" charset="-128"/>
              </a:rPr>
              <a:t>：本体</a:t>
            </a:r>
            <a:r>
              <a:rPr lang="en-US" altLang="ja-JP" sz="900" dirty="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約</a:t>
            </a:r>
            <a:r>
              <a:rPr lang="en-US" altLang="ja-JP" sz="900" dirty="0">
                <a:latin typeface="Meiryo UI" panose="020B0604030504040204" pitchFamily="34" charset="-128"/>
                <a:ea typeface="Meiryo UI" panose="020B0604030504040204" pitchFamily="34" charset="-128"/>
              </a:rPr>
              <a:t>360×370×110mm</a:t>
            </a:r>
            <a:r>
              <a:rPr lang="ja-JP" altLang="en-US" sz="900">
                <a:latin typeface="Meiryo UI" panose="020B0604030504040204" pitchFamily="34" charset="-128"/>
                <a:ea typeface="Meiryo UI" panose="020B0604030504040204" pitchFamily="34" charset="-128"/>
              </a:rPr>
              <a:t>、持ち手</a:t>
            </a:r>
            <a:r>
              <a:rPr lang="en-US" altLang="ja-JP" sz="900" dirty="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約</a:t>
            </a:r>
            <a:r>
              <a:rPr lang="en-US" altLang="ja-JP" sz="900" dirty="0">
                <a:latin typeface="Meiryo UI" panose="020B0604030504040204" pitchFamily="34" charset="-128"/>
                <a:ea typeface="Meiryo UI" panose="020B0604030504040204" pitchFamily="34" charset="-128"/>
              </a:rPr>
              <a:t>25×470mm </a:t>
            </a:r>
          </a:p>
          <a:p>
            <a:r>
              <a:rPr lang="ja-JP" altLang="en-US" sz="900">
                <a:latin typeface="Meiryo UI" panose="020B0604030504040204" pitchFamily="34" charset="-128"/>
                <a:ea typeface="Meiryo UI" panose="020B0604030504040204" pitchFamily="34" charset="-128"/>
              </a:rPr>
              <a:t>容</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量：約</a:t>
            </a:r>
            <a:r>
              <a:rPr lang="en-US" altLang="ja-JP" sz="900" dirty="0">
                <a:latin typeface="Meiryo UI" panose="020B0604030504040204" pitchFamily="34" charset="-128"/>
                <a:ea typeface="Meiryo UI" panose="020B0604030504040204" pitchFamily="34" charset="-128"/>
              </a:rPr>
              <a:t>10L</a:t>
            </a:r>
          </a:p>
          <a:p>
            <a:r>
              <a:rPr lang="ja-JP" altLang="en-US" sz="900">
                <a:latin typeface="Meiryo UI" panose="020B0604030504040204" pitchFamily="34" charset="-128"/>
                <a:ea typeface="Meiryo UI" panose="020B0604030504040204" pitchFamily="34" charset="-128"/>
              </a:rPr>
              <a:t>備</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考：レッド・ネイビー・ナチュラル・ブラック・ライトブルー</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596079"/>
          </a:xfrm>
          <a:prstGeom prst="rect">
            <a:avLst/>
          </a:prstGeom>
          <a:noFill/>
        </p:spPr>
        <p:txBody>
          <a:bodyPr wrap="square" lIns="0" tIns="46800" rIns="0" spcCol="360000" rtlCol="0">
            <a:spAutoFit/>
          </a:bodyPr>
          <a:lstStyle/>
          <a:p>
            <a:pPr algn="just">
              <a:lnSpc>
                <a:spcPts val="2400"/>
              </a:lnSpc>
            </a:pPr>
            <a:r>
              <a:rPr lang="ja-JP" altLang="en-US" sz="1600">
                <a:latin typeface="Meiryo UI" panose="020B0604030504040204" pitchFamily="34" charset="-128"/>
                <a:ea typeface="Meiryo UI" panose="020B0604030504040204" pitchFamily="34" charset="-128"/>
              </a:rPr>
              <a:t>様々なイベントやキャンペーンのノベルティグッズ、ショップのオリジナルアイテム、ショッパー等、あらゆるシーンで利用されるシンプルなコットンバッグ。こちらは定番の</a:t>
            </a:r>
            <a:r>
              <a:rPr lang="en-US" altLang="ja-JP" sz="1600" dirty="0">
                <a:latin typeface="Meiryo UI" panose="020B0604030504040204" pitchFamily="34" charset="-128"/>
                <a:ea typeface="Meiryo UI" panose="020B0604030504040204" pitchFamily="34" charset="-128"/>
              </a:rPr>
              <a:t>M</a:t>
            </a:r>
            <a:r>
              <a:rPr lang="ja-JP" altLang="en-US" sz="1600">
                <a:latin typeface="Meiryo UI" panose="020B0604030504040204" pitchFamily="34" charset="-128"/>
                <a:ea typeface="Meiryo UI" panose="020B0604030504040204" pitchFamily="34" charset="-128"/>
              </a:rPr>
              <a:t>サイズです。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2" name="図 11">
            <a:extLst>
              <a:ext uri="{FF2B5EF4-FFF2-40B4-BE49-F238E27FC236}">
                <a16:creationId xmlns:a16="http://schemas.microsoft.com/office/drawing/2014/main" id="{A3987F37-F46D-B54C-829E-C336BFC2B3CF}"/>
              </a:ext>
            </a:extLst>
          </p:cNvPr>
          <p:cNvPicPr>
            <a:picLocks noChangeAspect="1"/>
          </p:cNvPicPr>
          <p:nvPr/>
        </p:nvPicPr>
        <p:blipFill>
          <a:blip r:embed="rId5"/>
          <a:stretch>
            <a:fillRect/>
          </a:stretch>
        </p:blipFill>
        <p:spPr>
          <a:xfrm>
            <a:off x="524064" y="1490919"/>
            <a:ext cx="3797402" cy="3563265"/>
          </a:xfrm>
          <a:prstGeom prst="rect">
            <a:avLst/>
          </a:prstGeom>
        </p:spPr>
      </p:pic>
    </p:spTree>
    <p:extLst>
      <p:ext uri="{BB962C8B-B14F-4D97-AF65-F5344CB8AC3E}">
        <p14:creationId xmlns:p14="http://schemas.microsoft.com/office/powerpoint/2010/main" val="314907589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オリジナルラバーバンド</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印刷：シルク印刷</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サイズ：ご相談ください</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素材：ソフト</a:t>
            </a:r>
            <a:r>
              <a:rPr lang="en-US" altLang="ja-JP" sz="900" dirty="0">
                <a:latin typeface="Meiryo UI" panose="020B0604030504040204" pitchFamily="34" charset="-128"/>
                <a:ea typeface="Meiryo UI" panose="020B0604030504040204" pitchFamily="34" charset="-128"/>
              </a:rPr>
              <a:t>PVC</a:t>
            </a:r>
          </a:p>
          <a:p>
            <a:r>
              <a:rPr lang="ja-JP" altLang="en-US" sz="900" dirty="0">
                <a:latin typeface="Meiryo UI" panose="020B0604030504040204" pitchFamily="34" charset="-128"/>
                <a:ea typeface="Meiryo UI" panose="020B0604030504040204" pitchFamily="34" charset="-128"/>
              </a:rPr>
              <a:t>包装：個別袋入れ</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dirty="0"/>
              <a:t>アーティストのライブグッズの定番としておしゃれなライブキッズに人気の合成樹脂製ラバーバンド。オリジナルの文字やロゴ、イラストを一色シルク印刷で名入れすることができます。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graphicFrame>
        <p:nvGraphicFramePr>
          <p:cNvPr id="19" name="オブジェクト 18">
            <a:extLst>
              <a:ext uri="{FF2B5EF4-FFF2-40B4-BE49-F238E27FC236}">
                <a16:creationId xmlns:a16="http://schemas.microsoft.com/office/drawing/2014/main" id="{A57AEEEF-FAFB-5226-6EE7-D649B35E358D}"/>
              </a:ext>
            </a:extLst>
          </p:cNvPr>
          <p:cNvGraphicFramePr>
            <a:graphicFrameLocks noChangeAspect="1"/>
          </p:cNvGraphicFramePr>
          <p:nvPr/>
        </p:nvGraphicFramePr>
        <p:xfrm>
          <a:off x="672177" y="1315690"/>
          <a:ext cx="3590620" cy="3741008"/>
        </p:xfrm>
        <a:graphic>
          <a:graphicData uri="http://schemas.openxmlformats.org/presentationml/2006/ole">
            <mc:AlternateContent xmlns:mc="http://schemas.openxmlformats.org/markup-compatibility/2006">
              <mc:Choice xmlns:v="urn:schemas-microsoft-com:vml" Requires="v">
                <p:oleObj name="Image" r:id="rId5" imgW="6101766" imgH="6358467" progId="Photoshop.Image.13">
                  <p:embed/>
                </p:oleObj>
              </mc:Choice>
              <mc:Fallback>
                <p:oleObj name="Image" r:id="rId5" imgW="6101766" imgH="6358467" progId="Photoshop.Image.13">
                  <p:embed/>
                  <p:pic>
                    <p:nvPicPr>
                      <p:cNvPr id="19" name="オブジェクト 18">
                        <a:extLst>
                          <a:ext uri="{FF2B5EF4-FFF2-40B4-BE49-F238E27FC236}">
                            <a16:creationId xmlns:a16="http://schemas.microsoft.com/office/drawing/2014/main" id="{A57AEEEF-FAFB-5226-6EE7-D649B35E358D}"/>
                          </a:ext>
                        </a:extLst>
                      </p:cNvPr>
                      <p:cNvPicPr/>
                      <p:nvPr/>
                    </p:nvPicPr>
                    <p:blipFill>
                      <a:blip r:embed="rId6"/>
                      <a:stretch>
                        <a:fillRect/>
                      </a:stretch>
                    </p:blipFill>
                    <p:spPr>
                      <a:xfrm>
                        <a:off x="672177" y="1315690"/>
                        <a:ext cx="3590620" cy="3741008"/>
                      </a:xfrm>
                      <a:prstGeom prst="rect">
                        <a:avLst/>
                      </a:prstGeom>
                    </p:spPr>
                  </p:pic>
                </p:oleObj>
              </mc:Fallback>
            </mc:AlternateContent>
          </a:graphicData>
        </a:graphic>
      </p:graphicFrame>
    </p:spTree>
    <p:extLst>
      <p:ext uri="{BB962C8B-B14F-4D97-AF65-F5344CB8AC3E}">
        <p14:creationId xmlns:p14="http://schemas.microsoft.com/office/powerpoint/2010/main" val="229351965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オリジナルペナント</a:t>
            </a:r>
            <a:r>
              <a:rPr lang="en-US" altLang="ja-JP" sz="2000" dirty="0">
                <a:solidFill>
                  <a:schemeClr val="bg1"/>
                </a:solidFill>
                <a:latin typeface="Meiryo UI" panose="020B0604030504040204" pitchFamily="34" charset="-128"/>
                <a:ea typeface="Meiryo UI" panose="020B0604030504040204" pitchFamily="34" charset="-128"/>
              </a:rPr>
              <a:t>(</a:t>
            </a:r>
            <a:r>
              <a:rPr lang="ja-JP" altLang="en-US" sz="2000" dirty="0">
                <a:solidFill>
                  <a:schemeClr val="bg1"/>
                </a:solidFill>
                <a:latin typeface="Meiryo UI" panose="020B0604030504040204" pitchFamily="34" charset="-128"/>
                <a:ea typeface="Meiryo UI" panose="020B0604030504040204" pitchFamily="34" charset="-128"/>
              </a:rPr>
              <a:t>フレンジなし</a:t>
            </a:r>
            <a:r>
              <a:rPr lang="en-US" altLang="ja-JP" sz="2000" dirty="0">
                <a:solidFill>
                  <a:schemeClr val="bg1"/>
                </a:solidFill>
                <a:latin typeface="Meiryo UI" panose="020B0604030504040204" pitchFamily="34" charset="-128"/>
                <a:ea typeface="Meiryo UI" panose="020B0604030504040204" pitchFamily="34" charset="-128"/>
              </a:rPr>
              <a:t>)</a:t>
            </a:r>
            <a:endParaRPr lang="ja-JP" altLang="en-US"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印刷：昇華転写</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A4</a:t>
            </a:r>
            <a:r>
              <a:rPr lang="ja-JP" altLang="en-US" sz="900" dirty="0">
                <a:latin typeface="Meiryo UI" panose="020B0604030504040204" pitchFamily="34" charset="-128"/>
                <a:ea typeface="Meiryo UI" panose="020B0604030504040204" pitchFamily="34" charset="-128"/>
              </a:rPr>
              <a:t>サイズ以内</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素材：ポリエステル</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包装：個別袋入れ　上部パイプ紐付き </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ja-JP" altLang="en-US" sz="1600" dirty="0"/>
              <a:t>観光地のお土産でお馴染のペナント。ホームベース型の生地にオリジナルのアニメ・ゲームキャラクターをフルカラーでプリントすることができます。ノベルティや物販品に人気です。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graphicFrame>
        <p:nvGraphicFramePr>
          <p:cNvPr id="5" name="オブジェクト 4">
            <a:extLst>
              <a:ext uri="{FF2B5EF4-FFF2-40B4-BE49-F238E27FC236}">
                <a16:creationId xmlns:a16="http://schemas.microsoft.com/office/drawing/2014/main" id="{1062E5CA-C8D3-E818-2333-68E608BB3F6F}"/>
              </a:ext>
            </a:extLst>
          </p:cNvPr>
          <p:cNvGraphicFramePr>
            <a:graphicFrameLocks noChangeAspect="1"/>
          </p:cNvGraphicFramePr>
          <p:nvPr/>
        </p:nvGraphicFramePr>
        <p:xfrm>
          <a:off x="684092" y="1349840"/>
          <a:ext cx="3736975" cy="3734139"/>
        </p:xfrm>
        <a:graphic>
          <a:graphicData uri="http://schemas.openxmlformats.org/presentationml/2006/ole">
            <mc:AlternateContent xmlns:mc="http://schemas.openxmlformats.org/markup-compatibility/2006">
              <mc:Choice xmlns:v="urn:schemas-microsoft-com:vml" Requires="v">
                <p:oleObj name="Image" r:id="rId5" imgW="6276173" imgH="6271331" progId="Photoshop.Image.13">
                  <p:embed/>
                </p:oleObj>
              </mc:Choice>
              <mc:Fallback>
                <p:oleObj name="Image" r:id="rId5" imgW="6276173" imgH="6271331" progId="Photoshop.Image.13">
                  <p:embed/>
                  <p:pic>
                    <p:nvPicPr>
                      <p:cNvPr id="5" name="オブジェクト 4">
                        <a:extLst>
                          <a:ext uri="{FF2B5EF4-FFF2-40B4-BE49-F238E27FC236}">
                            <a16:creationId xmlns:a16="http://schemas.microsoft.com/office/drawing/2014/main" id="{1062E5CA-C8D3-E818-2333-68E608BB3F6F}"/>
                          </a:ext>
                        </a:extLst>
                      </p:cNvPr>
                      <p:cNvPicPr/>
                      <p:nvPr/>
                    </p:nvPicPr>
                    <p:blipFill>
                      <a:blip r:embed="rId6"/>
                      <a:stretch>
                        <a:fillRect/>
                      </a:stretch>
                    </p:blipFill>
                    <p:spPr>
                      <a:xfrm>
                        <a:off x="684092" y="1349840"/>
                        <a:ext cx="3736975" cy="3734139"/>
                      </a:xfrm>
                      <a:prstGeom prst="rect">
                        <a:avLst/>
                      </a:prstGeom>
                    </p:spPr>
                  </p:pic>
                </p:oleObj>
              </mc:Fallback>
            </mc:AlternateContent>
          </a:graphicData>
        </a:graphic>
      </p:graphicFrame>
    </p:spTree>
    <p:extLst>
      <p:ext uri="{BB962C8B-B14F-4D97-AF65-F5344CB8AC3E}">
        <p14:creationId xmlns:p14="http://schemas.microsoft.com/office/powerpoint/2010/main" val="183071363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オリジナルピンバッジ</a:t>
            </a:r>
            <a:r>
              <a:rPr lang="en-US" altLang="ja-JP" sz="2000" dirty="0">
                <a:solidFill>
                  <a:schemeClr val="bg1"/>
                </a:solidFill>
                <a:latin typeface="Meiryo UI" panose="020B0604030504040204" pitchFamily="34" charset="-128"/>
                <a:ea typeface="Meiryo UI" panose="020B0604030504040204" pitchFamily="34" charset="-128"/>
              </a:rPr>
              <a:t>(</a:t>
            </a:r>
            <a:r>
              <a:rPr lang="ja-JP" altLang="en-US" sz="2000" dirty="0">
                <a:solidFill>
                  <a:schemeClr val="bg1"/>
                </a:solidFill>
                <a:latin typeface="Meiryo UI" panose="020B0604030504040204" pitchFamily="34" charset="-128"/>
                <a:ea typeface="Meiryo UI" panose="020B0604030504040204" pitchFamily="34" charset="-128"/>
              </a:rPr>
              <a:t>ステンレス</a:t>
            </a:r>
            <a:r>
              <a:rPr lang="en-US" altLang="ja-JP" sz="2000" dirty="0">
                <a:solidFill>
                  <a:schemeClr val="bg1"/>
                </a:solidFill>
                <a:latin typeface="Meiryo UI" panose="020B0604030504040204" pitchFamily="34" charset="-128"/>
                <a:ea typeface="Meiryo UI" panose="020B0604030504040204" pitchFamily="34" charset="-128"/>
              </a:rPr>
              <a:t>)</a:t>
            </a:r>
            <a:endParaRPr lang="ja-JP" altLang="en-US"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印刷：オフセット印刷＋エポキシ樹脂</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W25×H25㎜</a:t>
            </a:r>
            <a:r>
              <a:rPr lang="ja-JP" altLang="en-US" sz="900" dirty="0">
                <a:latin typeface="Meiryo UI" panose="020B0604030504040204" pitchFamily="34" charset="-128"/>
                <a:ea typeface="Meiryo UI" panose="020B0604030504040204" pitchFamily="34" charset="-128"/>
              </a:rPr>
              <a:t>程度</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素材：ステンレス</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包装：個別袋入れ</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ja-JP" altLang="en-US" sz="1600" dirty="0"/>
              <a:t>記念品の定番としても高い人気を誇る、ステンレス製のピンバッジです。キャラクターやロゴマークなどのデザインに合わせてフルカラーオフセットでオーダーメイド製作します。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graphicFrame>
        <p:nvGraphicFramePr>
          <p:cNvPr id="32" name="オブジェクト 31">
            <a:extLst>
              <a:ext uri="{FF2B5EF4-FFF2-40B4-BE49-F238E27FC236}">
                <a16:creationId xmlns:a16="http://schemas.microsoft.com/office/drawing/2014/main" id="{7969C9FA-870B-C4F6-6865-06C04EE42338}"/>
              </a:ext>
            </a:extLst>
          </p:cNvPr>
          <p:cNvGraphicFramePr>
            <a:graphicFrameLocks noChangeAspect="1"/>
          </p:cNvGraphicFramePr>
          <p:nvPr/>
        </p:nvGraphicFramePr>
        <p:xfrm>
          <a:off x="676424" y="1371901"/>
          <a:ext cx="3659732" cy="3657855"/>
        </p:xfrm>
        <a:graphic>
          <a:graphicData uri="http://schemas.openxmlformats.org/presentationml/2006/ole">
            <mc:AlternateContent xmlns:mc="http://schemas.openxmlformats.org/markup-compatibility/2006">
              <mc:Choice xmlns:v="urn:schemas-microsoft-com:vml" Requires="v">
                <p:oleObj name="Image" r:id="rId5" imgW="5380485" imgH="5376333" progId="Photoshop.Image.13">
                  <p:embed/>
                </p:oleObj>
              </mc:Choice>
              <mc:Fallback>
                <p:oleObj name="Image" r:id="rId5" imgW="5380485" imgH="5376333" progId="Photoshop.Image.13">
                  <p:embed/>
                  <p:pic>
                    <p:nvPicPr>
                      <p:cNvPr id="32" name="オブジェクト 31">
                        <a:extLst>
                          <a:ext uri="{FF2B5EF4-FFF2-40B4-BE49-F238E27FC236}">
                            <a16:creationId xmlns:a16="http://schemas.microsoft.com/office/drawing/2014/main" id="{7969C9FA-870B-C4F6-6865-06C04EE42338}"/>
                          </a:ext>
                        </a:extLst>
                      </p:cNvPr>
                      <p:cNvPicPr/>
                      <p:nvPr/>
                    </p:nvPicPr>
                    <p:blipFill>
                      <a:blip r:embed="rId6"/>
                      <a:stretch>
                        <a:fillRect/>
                      </a:stretch>
                    </p:blipFill>
                    <p:spPr>
                      <a:xfrm>
                        <a:off x="676424" y="1371901"/>
                        <a:ext cx="3659732" cy="3657855"/>
                      </a:xfrm>
                      <a:prstGeom prst="rect">
                        <a:avLst/>
                      </a:prstGeom>
                    </p:spPr>
                  </p:pic>
                </p:oleObj>
              </mc:Fallback>
            </mc:AlternateContent>
          </a:graphicData>
        </a:graphic>
      </p:graphicFrame>
    </p:spTree>
    <p:extLst>
      <p:ext uri="{BB962C8B-B14F-4D97-AF65-F5344CB8AC3E}">
        <p14:creationId xmlns:p14="http://schemas.microsoft.com/office/powerpoint/2010/main" val="37036436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a:solidFill>
                  <a:schemeClr val="bg1"/>
                </a:solidFill>
                <a:latin typeface="Meiryo UI" panose="020B0604030504040204" pitchFamily="34" charset="-128"/>
                <a:ea typeface="Meiryo UI" panose="020B0604030504040204" pitchFamily="34" charset="-128"/>
              </a:rPr>
              <a:t>コットン巾着</a:t>
            </a:r>
            <a:r>
              <a:rPr lang="en-US" altLang="ja-JP" sz="2000" dirty="0">
                <a:solidFill>
                  <a:schemeClr val="bg1"/>
                </a:solidFill>
                <a:latin typeface="Meiryo UI" panose="020B0604030504040204" pitchFamily="34" charset="-128"/>
                <a:ea typeface="Meiryo UI" panose="020B0604030504040204" pitchFamily="34" charset="-128"/>
              </a:rPr>
              <a:t>(</a:t>
            </a:r>
            <a:r>
              <a:rPr lang="en" altLang="ja-JP" sz="2000" dirty="0">
                <a:solidFill>
                  <a:schemeClr val="bg1"/>
                </a:solidFill>
                <a:latin typeface="Meiryo UI" panose="020B0604030504040204" pitchFamily="34" charset="-128"/>
                <a:ea typeface="Meiryo UI" panose="020B0604030504040204" pitchFamily="34" charset="-128"/>
              </a:rPr>
              <a:t>L)</a:t>
            </a:r>
            <a:endParaRPr lang="ja-JP" altLang="en-US" sz="200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510012"/>
          </a:xfrm>
          <a:prstGeom prst="rect">
            <a:avLst/>
          </a:prstGeom>
          <a:noFill/>
        </p:spPr>
        <p:txBody>
          <a:bodyPr wrap="square" lIns="90000" tIns="46800" rIns="0" bIns="46800" rtlCol="0">
            <a:spAutoFit/>
          </a:bodyPr>
          <a:lstStyle/>
          <a:p>
            <a:r>
              <a:rPr lang="ja-JP" altLang="en-US" sz="900">
                <a:latin typeface="Meiryo UI" panose="020B0604030504040204" pitchFamily="34" charset="-128"/>
                <a:ea typeface="Meiryo UI" panose="020B0604030504040204" pitchFamily="34" charset="-128"/>
              </a:rPr>
              <a:t>素</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材：コットン 他 </a:t>
            </a:r>
            <a:endParaRPr lang="en-US" altLang="ja-JP" sz="900" dirty="0">
              <a:latin typeface="Meiryo UI" panose="020B0604030504040204" pitchFamily="34" charset="-128"/>
              <a:ea typeface="Meiryo UI" panose="020B0604030504040204" pitchFamily="34" charset="-128"/>
            </a:endParaRPr>
          </a:p>
          <a:p>
            <a:r>
              <a:rPr lang="ja-JP" altLang="en-US" sz="900" spc="200">
                <a:latin typeface="Meiryo UI" panose="020B0604030504040204" pitchFamily="34" charset="-128"/>
                <a:ea typeface="Meiryo UI" panose="020B0604030504040204" pitchFamily="34" charset="-128"/>
              </a:rPr>
              <a:t>サイズ：</a:t>
            </a:r>
            <a:r>
              <a:rPr lang="ja-JP" altLang="en-US" sz="900">
                <a:latin typeface="Meiryo UI" panose="020B0604030504040204" pitchFamily="34" charset="-128"/>
                <a:ea typeface="Meiryo UI" panose="020B0604030504040204" pitchFamily="34" charset="-128"/>
              </a:rPr>
              <a:t>約</a:t>
            </a:r>
            <a:r>
              <a:rPr lang="en-US" altLang="ja-JP" sz="900" dirty="0">
                <a:latin typeface="Meiryo UI" panose="020B0604030504040204" pitchFamily="34" charset="-128"/>
                <a:ea typeface="Meiryo UI" panose="020B0604030504040204" pitchFamily="34" charset="-128"/>
              </a:rPr>
              <a:t>260×360</a:t>
            </a:r>
            <a:r>
              <a:rPr lang="en" altLang="ja-JP" sz="900">
                <a:latin typeface="Meiryo UI" panose="020B0604030504040204" pitchFamily="34" charset="-128"/>
                <a:ea typeface="Meiryo UI" panose="020B0604030504040204" pitchFamily="34" charset="-128"/>
              </a:rPr>
              <a:t>mm</a:t>
            </a:r>
            <a:endParaRPr lang="en" altLang="ja-JP" sz="900" dirty="0">
              <a:latin typeface="Meiryo UI" panose="020B0604030504040204" pitchFamily="34" charset="-128"/>
              <a:ea typeface="Meiryo UI" panose="020B0604030504040204" pitchFamily="34" charset="-128"/>
            </a:endParaRPr>
          </a:p>
          <a:p>
            <a:r>
              <a:rPr lang="ja-JP" altLang="en-US" sz="900">
                <a:latin typeface="Meiryo UI" panose="020B0604030504040204" pitchFamily="34" charset="-128"/>
                <a:ea typeface="Meiryo UI" panose="020B0604030504040204" pitchFamily="34" charset="-128"/>
              </a:rPr>
              <a:t>備</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考：レッド・ネイビー・ナチュラル・ブラック・ライトブルー</a:t>
            </a:r>
            <a:endParaRPr lang="en"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596079"/>
          </a:xfrm>
          <a:prstGeom prst="rect">
            <a:avLst/>
          </a:prstGeom>
          <a:noFill/>
        </p:spPr>
        <p:txBody>
          <a:bodyPr wrap="square" lIns="0" tIns="46800" rIns="0" spcCol="360000" rtlCol="0">
            <a:spAutoFit/>
          </a:bodyPr>
          <a:lstStyle/>
          <a:p>
            <a:pPr algn="just">
              <a:lnSpc>
                <a:spcPts val="2400"/>
              </a:lnSpc>
            </a:pPr>
            <a:r>
              <a:rPr lang="ja-JP" altLang="en-US" sz="1600">
                <a:latin typeface="Meiryo UI" panose="020B0604030504040204" pitchFamily="34" charset="-128"/>
                <a:ea typeface="Meiryo UI" panose="020B0604030504040204" pitchFamily="34" charset="-128"/>
              </a:rPr>
              <a:t>ナチュラルなコットン素材を使用した巾着、</a:t>
            </a:r>
            <a:r>
              <a:rPr lang="en" altLang="ja-JP" sz="1600" dirty="0">
                <a:latin typeface="Meiryo UI" panose="020B0604030504040204" pitchFamily="34" charset="-128"/>
                <a:ea typeface="Meiryo UI" panose="020B0604030504040204" pitchFamily="34" charset="-128"/>
              </a:rPr>
              <a:t>L</a:t>
            </a:r>
            <a:r>
              <a:rPr lang="ja-JP" altLang="en-US" sz="1600">
                <a:latin typeface="Meiryo UI" panose="020B0604030504040204" pitchFamily="34" charset="-128"/>
                <a:ea typeface="Meiryo UI" panose="020B0604030504040204" pitchFamily="34" charset="-128"/>
              </a:rPr>
              <a:t>サイズです。フルカラーのオリジナルデザインも対応できますので、是非オリジナルグッズ等にご活用ください。カラー展開は豊富な全</a:t>
            </a:r>
            <a:r>
              <a:rPr lang="en-US" altLang="ja-JP" sz="1600" dirty="0">
                <a:latin typeface="Meiryo UI" panose="020B0604030504040204" pitchFamily="34" charset="-128"/>
                <a:ea typeface="Meiryo UI" panose="020B0604030504040204" pitchFamily="34" charset="-128"/>
              </a:rPr>
              <a:t>5</a:t>
            </a:r>
            <a:r>
              <a:rPr lang="ja-JP" altLang="en-US" sz="1600">
                <a:latin typeface="Meiryo UI" panose="020B0604030504040204" pitchFamily="34" charset="-128"/>
                <a:ea typeface="Meiryo UI" panose="020B0604030504040204" pitchFamily="34" charset="-128"/>
              </a:rPr>
              <a:t>色。</a:t>
            </a: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6" name="図 15">
            <a:extLst>
              <a:ext uri="{FF2B5EF4-FFF2-40B4-BE49-F238E27FC236}">
                <a16:creationId xmlns:a16="http://schemas.microsoft.com/office/drawing/2014/main" id="{AEA4B014-3C99-7B40-82B8-68045C5D31BA}"/>
              </a:ext>
            </a:extLst>
          </p:cNvPr>
          <p:cNvPicPr>
            <a:picLocks noChangeAspect="1"/>
          </p:cNvPicPr>
          <p:nvPr/>
        </p:nvPicPr>
        <p:blipFill>
          <a:blip r:embed="rId5"/>
          <a:stretch>
            <a:fillRect/>
          </a:stretch>
        </p:blipFill>
        <p:spPr>
          <a:xfrm>
            <a:off x="665341" y="1501203"/>
            <a:ext cx="3608026" cy="3481429"/>
          </a:xfrm>
          <a:prstGeom prst="rect">
            <a:avLst/>
          </a:prstGeom>
        </p:spPr>
      </p:pic>
    </p:spTree>
    <p:extLst>
      <p:ext uri="{BB962C8B-B14F-4D97-AF65-F5344CB8AC3E}">
        <p14:creationId xmlns:p14="http://schemas.microsoft.com/office/powerpoint/2010/main" val="27865641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ソフトマウスパッド スクエア</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5100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素材：ラバー、ポリエステル</a:t>
            </a: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140×180(mm)</a:t>
            </a:r>
          </a:p>
          <a:p>
            <a:r>
              <a:rPr lang="ja-JP" altLang="en-US" sz="900" dirty="0">
                <a:latin typeface="Meiryo UI" panose="020B0604030504040204" pitchFamily="34" charset="-128"/>
                <a:ea typeface="Meiryo UI" panose="020B0604030504040204" pitchFamily="34" charset="-128"/>
              </a:rPr>
              <a:t>包装：</a:t>
            </a:r>
            <a:r>
              <a:rPr lang="en-US" altLang="ja-JP" sz="900" dirty="0">
                <a:latin typeface="Meiryo UI" panose="020B0604030504040204" pitchFamily="34" charset="-128"/>
                <a:ea typeface="Meiryo UI" panose="020B0604030504040204" pitchFamily="34" charset="-128"/>
              </a:rPr>
              <a:t>PP</a:t>
            </a:r>
            <a:r>
              <a:rPr lang="ja-JP" altLang="en-US" sz="900" dirty="0">
                <a:latin typeface="Meiryo UI" panose="020B0604030504040204" pitchFamily="34" charset="-128"/>
                <a:ea typeface="Meiryo UI" panose="020B0604030504040204" pitchFamily="34" charset="-128"/>
              </a:rPr>
              <a:t>袋 </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7919"/>
          </a:xfrm>
          <a:prstGeom prst="rect">
            <a:avLst/>
          </a:prstGeom>
          <a:noFill/>
        </p:spPr>
        <p:txBody>
          <a:bodyPr wrap="square" lIns="0" tIns="46800" rIns="0" spcCol="360000" rtlCol="0">
            <a:spAutoFit/>
          </a:bodyPr>
          <a:lstStyle/>
          <a:p>
            <a:pPr algn="just">
              <a:lnSpc>
                <a:spcPts val="2400"/>
              </a:lnSpc>
            </a:pPr>
            <a:r>
              <a:rPr lang="ja-JP" altLang="en-US" sz="1600" dirty="0"/>
              <a:t>コンパクトで持ち運びにも便利な縦長長方形のマウスパッド。鮮やかな全面フルカラー印刷が可能なので、アニメキャラやアーティストの物販グッズ、チケットの購入特典など多用途で使えます。 </a:t>
            </a: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95" name="図 94">
            <a:extLst>
              <a:ext uri="{FF2B5EF4-FFF2-40B4-BE49-F238E27FC236}">
                <a16:creationId xmlns:a16="http://schemas.microsoft.com/office/drawing/2014/main" id="{EA846230-29E6-9641-DA9E-8A5B34D2A9D3}"/>
              </a:ext>
            </a:extLst>
          </p:cNvPr>
          <p:cNvPicPr>
            <a:picLocks noChangeAspect="1"/>
          </p:cNvPicPr>
          <p:nvPr/>
        </p:nvPicPr>
        <p:blipFill>
          <a:blip r:embed="rId5"/>
          <a:stretch>
            <a:fillRect/>
          </a:stretch>
        </p:blipFill>
        <p:spPr>
          <a:xfrm>
            <a:off x="647721" y="1359510"/>
            <a:ext cx="3695700" cy="3695700"/>
          </a:xfrm>
          <a:prstGeom prst="rect">
            <a:avLst/>
          </a:prstGeom>
        </p:spPr>
      </p:pic>
    </p:spTree>
    <p:extLst>
      <p:ext uri="{BB962C8B-B14F-4D97-AF65-F5344CB8AC3E}">
        <p14:creationId xmlns:p14="http://schemas.microsoft.com/office/powerpoint/2010/main" val="18393910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オリジナルクリーナークロス</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印刷：</a:t>
            </a:r>
            <a:r>
              <a:rPr lang="en-US" altLang="ja-JP" sz="900" dirty="0">
                <a:latin typeface="Meiryo UI" panose="020B0604030504040204" pitchFamily="34" charset="-128"/>
                <a:ea typeface="Meiryo UI" panose="020B0604030504040204" pitchFamily="34" charset="-128"/>
              </a:rPr>
              <a:t>UV</a:t>
            </a:r>
            <a:r>
              <a:rPr lang="ja-JP" altLang="en-US" sz="900" dirty="0">
                <a:latin typeface="Meiryo UI" panose="020B0604030504040204" pitchFamily="34" charset="-128"/>
                <a:ea typeface="Meiryo UI" panose="020B0604030504040204" pitchFamily="34" charset="-128"/>
              </a:rPr>
              <a:t>インクジェット</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W150×H150㎜</a:t>
            </a:r>
            <a:r>
              <a:rPr lang="ja-JP" altLang="en-US" sz="900" dirty="0">
                <a:latin typeface="Meiryo UI" panose="020B0604030504040204" pitchFamily="34" charset="-128"/>
                <a:ea typeface="Meiryo UI" panose="020B0604030504040204" pitchFamily="34" charset="-128"/>
              </a:rPr>
              <a:t>以内</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素材：ポリエステル</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包装：個別袋入れ</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dirty="0"/>
              <a:t>手の平サイズでスマホ画面やメガネ、モニターを傷つけずにキレイにふけるクリーナークロス。フルカラーで企業ロゴやイラスト・写真も色鮮やかにプリントできて、展示会用ノベルティに最適です。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graphicFrame>
        <p:nvGraphicFramePr>
          <p:cNvPr id="12" name="オブジェクト 11">
            <a:extLst>
              <a:ext uri="{FF2B5EF4-FFF2-40B4-BE49-F238E27FC236}">
                <a16:creationId xmlns:a16="http://schemas.microsoft.com/office/drawing/2014/main" id="{9B74A1CE-9B99-A1D8-C1BF-92073DA68E3B}"/>
              </a:ext>
            </a:extLst>
          </p:cNvPr>
          <p:cNvGraphicFramePr>
            <a:graphicFrameLocks noChangeAspect="1"/>
          </p:cNvGraphicFramePr>
          <p:nvPr/>
        </p:nvGraphicFramePr>
        <p:xfrm>
          <a:off x="670748" y="1331914"/>
          <a:ext cx="3686094" cy="3697842"/>
        </p:xfrm>
        <a:graphic>
          <a:graphicData uri="http://schemas.openxmlformats.org/presentationml/2006/ole">
            <mc:AlternateContent xmlns:mc="http://schemas.openxmlformats.org/markup-compatibility/2006">
              <mc:Choice xmlns:v="urn:schemas-microsoft-com:vml" Requires="v">
                <p:oleObj name="Image" r:id="rId5" imgW="6475647" imgH="6495344" progId="Photoshop.Image.13">
                  <p:embed/>
                </p:oleObj>
              </mc:Choice>
              <mc:Fallback>
                <p:oleObj name="Image" r:id="rId5" imgW="6475647" imgH="6495344" progId="Photoshop.Image.13">
                  <p:embed/>
                  <p:pic>
                    <p:nvPicPr>
                      <p:cNvPr id="12" name="オブジェクト 11">
                        <a:extLst>
                          <a:ext uri="{FF2B5EF4-FFF2-40B4-BE49-F238E27FC236}">
                            <a16:creationId xmlns:a16="http://schemas.microsoft.com/office/drawing/2014/main" id="{9B74A1CE-9B99-A1D8-C1BF-92073DA68E3B}"/>
                          </a:ext>
                        </a:extLst>
                      </p:cNvPr>
                      <p:cNvPicPr/>
                      <p:nvPr/>
                    </p:nvPicPr>
                    <p:blipFill>
                      <a:blip r:embed="rId6"/>
                      <a:stretch>
                        <a:fillRect/>
                      </a:stretch>
                    </p:blipFill>
                    <p:spPr>
                      <a:xfrm>
                        <a:off x="670748" y="1331914"/>
                        <a:ext cx="3686094" cy="3697842"/>
                      </a:xfrm>
                      <a:prstGeom prst="rect">
                        <a:avLst/>
                      </a:prstGeom>
                    </p:spPr>
                  </p:pic>
                </p:oleObj>
              </mc:Fallback>
            </mc:AlternateContent>
          </a:graphicData>
        </a:graphic>
      </p:graphicFrame>
    </p:spTree>
    <p:extLst>
      <p:ext uri="{BB962C8B-B14F-4D97-AF65-F5344CB8AC3E}">
        <p14:creationId xmlns:p14="http://schemas.microsoft.com/office/powerpoint/2010/main" val="21027345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オリジナル２</a:t>
            </a:r>
            <a:r>
              <a:rPr lang="en-US" altLang="ja-JP" sz="2000" dirty="0">
                <a:solidFill>
                  <a:schemeClr val="bg1"/>
                </a:solidFill>
                <a:latin typeface="Meiryo UI" panose="020B0604030504040204" pitchFamily="34" charset="-128"/>
                <a:ea typeface="Meiryo UI" panose="020B0604030504040204" pitchFamily="34" charset="-128"/>
              </a:rPr>
              <a:t>WAY</a:t>
            </a:r>
            <a:r>
              <a:rPr lang="ja-JP" altLang="en-US" sz="2000" dirty="0">
                <a:solidFill>
                  <a:schemeClr val="bg1"/>
                </a:solidFill>
                <a:latin typeface="Meiryo UI" panose="020B0604030504040204" pitchFamily="34" charset="-128"/>
                <a:ea typeface="Meiryo UI" panose="020B0604030504040204" pitchFamily="34" charset="-128"/>
              </a:rPr>
              <a:t>マウスパッド</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印刷：昇華転写</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サイズ：Ｗ</a:t>
            </a:r>
            <a:r>
              <a:rPr lang="en-US" altLang="ja-JP" sz="900" dirty="0">
                <a:latin typeface="Meiryo UI" panose="020B0604030504040204" pitchFamily="34" charset="-128"/>
                <a:ea typeface="Meiryo UI" panose="020B0604030504040204" pitchFamily="34" charset="-128"/>
              </a:rPr>
              <a:t>150×H150㎜</a:t>
            </a:r>
            <a:r>
              <a:rPr lang="ja-JP" altLang="en-US" sz="900" dirty="0">
                <a:latin typeface="Meiryo UI" panose="020B0604030504040204" pitchFamily="34" charset="-128"/>
                <a:ea typeface="Meiryo UI" panose="020B0604030504040204" pitchFamily="34" charset="-128"/>
              </a:rPr>
              <a:t>以内</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素材：ポリエステル</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包装：個別袋入れ</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dirty="0"/>
              <a:t>マイクロファイバー（極細繊維）を使った、クリーナークロスとしても使える</a:t>
            </a:r>
            <a:r>
              <a:rPr lang="en-US" altLang="ja-JP" sz="1600" dirty="0"/>
              <a:t>2WAY</a:t>
            </a:r>
            <a:r>
              <a:rPr lang="ja-JP" altLang="en-US" sz="1600" dirty="0"/>
              <a:t>マウスパッド。フルカラープリントでアニメやゲームのキャラクターも綺麗に再現することができます。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graphicFrame>
        <p:nvGraphicFramePr>
          <p:cNvPr id="19" name="オブジェクト 18">
            <a:extLst>
              <a:ext uri="{FF2B5EF4-FFF2-40B4-BE49-F238E27FC236}">
                <a16:creationId xmlns:a16="http://schemas.microsoft.com/office/drawing/2014/main" id="{B8B44FC1-FDC1-4B7E-EC3B-A5602CDD428B}"/>
              </a:ext>
            </a:extLst>
          </p:cNvPr>
          <p:cNvGraphicFramePr>
            <a:graphicFrameLocks noChangeAspect="1"/>
          </p:cNvGraphicFramePr>
          <p:nvPr/>
        </p:nvGraphicFramePr>
        <p:xfrm>
          <a:off x="635199" y="1316655"/>
          <a:ext cx="3720089" cy="3710807"/>
        </p:xfrm>
        <a:graphic>
          <a:graphicData uri="http://schemas.openxmlformats.org/presentationml/2006/ole">
            <mc:AlternateContent xmlns:mc="http://schemas.openxmlformats.org/markup-compatibility/2006">
              <mc:Choice xmlns:v="urn:schemas-microsoft-com:vml" Requires="v">
                <p:oleObj name="Image" r:id="rId5" imgW="6363377" imgH="6346119" progId="Photoshop.Image.13">
                  <p:embed/>
                </p:oleObj>
              </mc:Choice>
              <mc:Fallback>
                <p:oleObj name="Image" r:id="rId5" imgW="6363377" imgH="6346119" progId="Photoshop.Image.13">
                  <p:embed/>
                  <p:pic>
                    <p:nvPicPr>
                      <p:cNvPr id="19" name="オブジェクト 18">
                        <a:extLst>
                          <a:ext uri="{FF2B5EF4-FFF2-40B4-BE49-F238E27FC236}">
                            <a16:creationId xmlns:a16="http://schemas.microsoft.com/office/drawing/2014/main" id="{B8B44FC1-FDC1-4B7E-EC3B-A5602CDD428B}"/>
                          </a:ext>
                        </a:extLst>
                      </p:cNvPr>
                      <p:cNvPicPr/>
                      <p:nvPr/>
                    </p:nvPicPr>
                    <p:blipFill>
                      <a:blip r:embed="rId6"/>
                      <a:stretch>
                        <a:fillRect/>
                      </a:stretch>
                    </p:blipFill>
                    <p:spPr>
                      <a:xfrm>
                        <a:off x="635199" y="1316655"/>
                        <a:ext cx="3720089" cy="3710807"/>
                      </a:xfrm>
                      <a:prstGeom prst="rect">
                        <a:avLst/>
                      </a:prstGeom>
                    </p:spPr>
                  </p:pic>
                </p:oleObj>
              </mc:Fallback>
            </mc:AlternateContent>
          </a:graphicData>
        </a:graphic>
      </p:graphicFrame>
    </p:spTree>
    <p:extLst>
      <p:ext uri="{BB962C8B-B14F-4D97-AF65-F5344CB8AC3E}">
        <p14:creationId xmlns:p14="http://schemas.microsoft.com/office/powerpoint/2010/main" val="39662688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a:solidFill>
                  <a:schemeClr val="bg1"/>
                </a:solidFill>
                <a:latin typeface="Meiryo UI" panose="020B0604030504040204" pitchFamily="34" charset="-128"/>
                <a:ea typeface="Meiryo UI" panose="020B0604030504040204" pitchFamily="34" charset="-128"/>
              </a:rPr>
              <a:t>マットスクエアミラー</a:t>
            </a:r>
            <a:r>
              <a:rPr lang="en-US" altLang="ja-JP" sz="2000" dirty="0">
                <a:solidFill>
                  <a:schemeClr val="bg1"/>
                </a:solidFill>
                <a:latin typeface="Meiryo UI" panose="020B0604030504040204" pitchFamily="34" charset="-128"/>
                <a:ea typeface="Meiryo UI" panose="020B0604030504040204" pitchFamily="34" charset="-128"/>
              </a:rPr>
              <a:t>(M)</a:t>
            </a:r>
            <a:endParaRPr lang="ja-JP" altLang="en-US" sz="200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510012"/>
          </a:xfrm>
          <a:prstGeom prst="rect">
            <a:avLst/>
          </a:prstGeom>
          <a:noFill/>
        </p:spPr>
        <p:txBody>
          <a:bodyPr wrap="square" lIns="90000" tIns="46800" rIns="0" bIns="46800" rtlCol="0">
            <a:spAutoFit/>
          </a:bodyPr>
          <a:lstStyle/>
          <a:p>
            <a:r>
              <a:rPr lang="ja-JP" altLang="en-US" sz="900">
                <a:latin typeface="Meiryo UI" panose="020B0604030504040204" pitchFamily="34" charset="-128"/>
                <a:ea typeface="Meiryo UI" panose="020B0604030504040204" pitchFamily="34" charset="-128"/>
              </a:rPr>
              <a:t>素</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材：</a:t>
            </a:r>
            <a:r>
              <a:rPr lang="en-US" altLang="ja-JP" sz="900" dirty="0">
                <a:latin typeface="Meiryo UI" panose="020B0604030504040204" pitchFamily="34" charset="-128"/>
                <a:ea typeface="Meiryo UI" panose="020B0604030504040204" pitchFamily="34" charset="-128"/>
              </a:rPr>
              <a:t>PS､</a:t>
            </a:r>
            <a:r>
              <a:rPr lang="ja-JP" altLang="en-US" sz="900">
                <a:latin typeface="Meiryo UI" panose="020B0604030504040204" pitchFamily="34" charset="-128"/>
                <a:ea typeface="Meiryo UI" panose="020B0604030504040204" pitchFamily="34" charset="-128"/>
              </a:rPr>
              <a:t>ガラス 他</a:t>
            </a:r>
            <a:endParaRPr lang="en-US" altLang="ja-JP" sz="900" dirty="0">
              <a:latin typeface="Meiryo UI" panose="020B0604030504040204" pitchFamily="34" charset="-128"/>
              <a:ea typeface="Meiryo UI" panose="020B0604030504040204" pitchFamily="34" charset="-128"/>
            </a:endParaRPr>
          </a:p>
          <a:p>
            <a:r>
              <a:rPr lang="ja-JP" altLang="en-US" sz="900" spc="200">
                <a:latin typeface="Meiryo UI" panose="020B0604030504040204" pitchFamily="34" charset="-128"/>
                <a:ea typeface="Meiryo UI" panose="020B0604030504040204" pitchFamily="34" charset="-128"/>
              </a:rPr>
              <a:t>サイズ</a:t>
            </a:r>
            <a:r>
              <a:rPr lang="ja-JP" altLang="en-US" sz="90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92×115×6mm</a:t>
            </a:r>
            <a:r>
              <a:rPr lang="ja-JP" altLang="en-US" sz="900">
                <a:latin typeface="Meiryo UI" panose="020B0604030504040204" pitchFamily="34" charset="-128"/>
                <a:ea typeface="Meiryo UI" panose="020B0604030504040204" pitchFamily="34" charset="-128"/>
              </a:rPr>
              <a:t>（包装形態：</a:t>
            </a:r>
            <a:r>
              <a:rPr lang="en-US" altLang="ja-JP" sz="900" dirty="0">
                <a:latin typeface="Meiryo UI" panose="020B0604030504040204" pitchFamily="34" charset="-128"/>
                <a:ea typeface="Meiryo UI" panose="020B0604030504040204" pitchFamily="34" charset="-128"/>
              </a:rPr>
              <a:t>PP</a:t>
            </a:r>
            <a:r>
              <a:rPr lang="ja-JP" altLang="en-US" sz="900">
                <a:latin typeface="Meiryo UI" panose="020B0604030504040204" pitchFamily="34" charset="-128"/>
                <a:ea typeface="Meiryo UI" panose="020B0604030504040204" pitchFamily="34" charset="-128"/>
              </a:rPr>
              <a:t>袋）</a:t>
            </a:r>
            <a:r>
              <a:rPr lang="en-US" altLang="ja-JP" sz="900" dirty="0">
                <a:latin typeface="Meiryo UI" panose="020B0604030504040204" pitchFamily="34" charset="-128"/>
                <a:ea typeface="Meiryo UI" panose="020B0604030504040204" pitchFamily="34" charset="-128"/>
              </a:rPr>
              <a:t> </a:t>
            </a:r>
          </a:p>
          <a:p>
            <a:r>
              <a:rPr lang="ja-JP" altLang="en-US" sz="900">
                <a:latin typeface="Meiryo UI" panose="020B0604030504040204" pitchFamily="34" charset="-128"/>
                <a:ea typeface="Meiryo UI" panose="020B0604030504040204" pitchFamily="34" charset="-128"/>
              </a:rPr>
              <a:t>備</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考：レッド・マットブラック・ピュアホワイト</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596079"/>
          </a:xfrm>
          <a:prstGeom prst="rect">
            <a:avLst/>
          </a:prstGeom>
          <a:noFill/>
        </p:spPr>
        <p:txBody>
          <a:bodyPr wrap="square" lIns="0" tIns="46800" rIns="0" spcCol="360000" rtlCol="0">
            <a:spAutoFit/>
          </a:bodyPr>
          <a:lstStyle/>
          <a:p>
            <a:pPr algn="just">
              <a:lnSpc>
                <a:spcPts val="2400"/>
              </a:lnSpc>
            </a:pPr>
            <a:r>
              <a:rPr lang="ja-JP" altLang="en-US" sz="1600">
                <a:latin typeface="Meiryo UI" panose="020B0604030504040204" pitchFamily="34" charset="-128"/>
                <a:ea typeface="Meiryo UI" panose="020B0604030504040204" pitchFamily="34" charset="-128"/>
              </a:rPr>
              <a:t>マットな質感がクールで大人な印象を与えてくれる</a:t>
            </a:r>
            <a:r>
              <a:rPr lang="en-US" altLang="ja-JP" sz="1600" dirty="0">
                <a:latin typeface="Meiryo UI" panose="020B0604030504040204" pitchFamily="34" charset="-128"/>
                <a:ea typeface="Meiryo UI" panose="020B0604030504040204" pitchFamily="34" charset="-128"/>
              </a:rPr>
              <a:t>M</a:t>
            </a:r>
            <a:r>
              <a:rPr lang="ja-JP" altLang="en-US" sz="1600">
                <a:latin typeface="Meiryo UI" panose="020B0604030504040204" pitchFamily="34" charset="-128"/>
                <a:ea typeface="Meiryo UI" panose="020B0604030504040204" pitchFamily="34" charset="-128"/>
              </a:rPr>
              <a:t>サイズのスクエアミラーです。名入れするオリジナルデザインはフルカラー対応ですので、グッズ用やノベルティ用におすすめです。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2" name="図 11">
            <a:extLst>
              <a:ext uri="{FF2B5EF4-FFF2-40B4-BE49-F238E27FC236}">
                <a16:creationId xmlns:a16="http://schemas.microsoft.com/office/drawing/2014/main" id="{D2FBC837-AEAB-E64C-BA69-C76344C2C5F9}"/>
              </a:ext>
            </a:extLst>
          </p:cNvPr>
          <p:cNvPicPr>
            <a:picLocks noChangeAspect="1"/>
          </p:cNvPicPr>
          <p:nvPr/>
        </p:nvPicPr>
        <p:blipFill>
          <a:blip r:embed="rId5"/>
          <a:stretch>
            <a:fillRect/>
          </a:stretch>
        </p:blipFill>
        <p:spPr>
          <a:xfrm>
            <a:off x="636908" y="1404609"/>
            <a:ext cx="3768211" cy="3597759"/>
          </a:xfrm>
          <a:prstGeom prst="rect">
            <a:avLst/>
          </a:prstGeom>
        </p:spPr>
      </p:pic>
    </p:spTree>
    <p:extLst>
      <p:ext uri="{BB962C8B-B14F-4D97-AF65-F5344CB8AC3E}">
        <p14:creationId xmlns:p14="http://schemas.microsoft.com/office/powerpoint/2010/main" val="21753585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a:solidFill>
                  <a:schemeClr val="bg1"/>
                </a:solidFill>
                <a:latin typeface="Meiryo UI" panose="020B0604030504040204" pitchFamily="34" charset="-128"/>
                <a:ea typeface="Meiryo UI" panose="020B0604030504040204" pitchFamily="34" charset="-128"/>
              </a:rPr>
              <a:t>ブックメモ付箋</a:t>
            </a:r>
            <a:r>
              <a:rPr lang="en-US" altLang="ja-JP" sz="2000" dirty="0">
                <a:solidFill>
                  <a:schemeClr val="bg1"/>
                </a:solidFill>
                <a:latin typeface="Meiryo UI" panose="020B0604030504040204" pitchFamily="34" charset="-128"/>
                <a:ea typeface="Meiryo UI" panose="020B0604030504040204" pitchFamily="34" charset="-128"/>
              </a:rPr>
              <a:t>(S)</a:t>
            </a:r>
            <a:endParaRPr lang="ja-JP" altLang="en-US" sz="200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510012"/>
          </a:xfrm>
          <a:prstGeom prst="rect">
            <a:avLst/>
          </a:prstGeom>
          <a:noFill/>
        </p:spPr>
        <p:txBody>
          <a:bodyPr wrap="square" lIns="90000" tIns="46800" rIns="0" bIns="46800" rtlCol="0">
            <a:spAutoFit/>
          </a:bodyPr>
          <a:lstStyle/>
          <a:p>
            <a:r>
              <a:rPr lang="ja-JP" altLang="en-US" sz="900">
                <a:latin typeface="Meiryo UI" panose="020B0604030504040204" pitchFamily="34" charset="-128"/>
                <a:ea typeface="Meiryo UI" panose="020B0604030504040204" pitchFamily="34" charset="-128"/>
              </a:rPr>
              <a:t>素</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材：紙</a:t>
            </a:r>
            <a:r>
              <a:rPr lang="en-US" altLang="ja-JP" sz="900" dirty="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各色約</a:t>
            </a:r>
            <a:r>
              <a:rPr lang="en-US" altLang="ja-JP" sz="900" dirty="0">
                <a:latin typeface="Meiryo UI" panose="020B0604030504040204" pitchFamily="34" charset="-128"/>
                <a:ea typeface="Meiryo UI" panose="020B0604030504040204" pitchFamily="34" charset="-128"/>
              </a:rPr>
              <a:t>50</a:t>
            </a:r>
            <a:r>
              <a:rPr lang="ja-JP" altLang="en-US" sz="900">
                <a:latin typeface="Meiryo UI" panose="020B0604030504040204" pitchFamily="34" charset="-128"/>
                <a:ea typeface="Meiryo UI" panose="020B0604030504040204" pitchFamily="34" charset="-128"/>
              </a:rPr>
              <a:t>枚</a:t>
            </a:r>
            <a:r>
              <a:rPr lang="en-US" altLang="ja-JP" sz="900" dirty="0">
                <a:latin typeface="Meiryo UI" panose="020B0604030504040204" pitchFamily="34" charset="-128"/>
                <a:ea typeface="Meiryo UI" panose="020B0604030504040204" pitchFamily="34" charset="-128"/>
              </a:rPr>
              <a:t>)､PP </a:t>
            </a:r>
            <a:r>
              <a:rPr lang="ja-JP" altLang="en-US" sz="900">
                <a:latin typeface="Meiryo UI" panose="020B0604030504040204" pitchFamily="34" charset="-128"/>
                <a:ea typeface="Meiryo UI" panose="020B0604030504040204" pitchFamily="34" charset="-128"/>
              </a:rPr>
              <a:t>他</a:t>
            </a:r>
            <a:endParaRPr lang="en-US" altLang="ja-JP" sz="900" dirty="0">
              <a:latin typeface="Meiryo UI" panose="020B0604030504040204" pitchFamily="34" charset="-128"/>
              <a:ea typeface="Meiryo UI" panose="020B0604030504040204" pitchFamily="34" charset="-128"/>
            </a:endParaRPr>
          </a:p>
          <a:p>
            <a:r>
              <a:rPr lang="ja-JP" altLang="en-US" sz="900" spc="200">
                <a:latin typeface="Meiryo UI" panose="020B0604030504040204" pitchFamily="34" charset="-128"/>
                <a:ea typeface="Meiryo UI" panose="020B0604030504040204" pitchFamily="34" charset="-128"/>
              </a:rPr>
              <a:t>サイズ</a:t>
            </a:r>
            <a:r>
              <a:rPr lang="ja-JP" altLang="en-US" sz="90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79×79×10mm</a:t>
            </a:r>
            <a:r>
              <a:rPr lang="ja-JP" altLang="en-US" sz="900">
                <a:latin typeface="Meiryo UI" panose="020B0604030504040204" pitchFamily="34" charset="-128"/>
                <a:ea typeface="Meiryo UI" panose="020B0604030504040204" pitchFamily="34" charset="-128"/>
              </a:rPr>
              <a:t>（包装形態：</a:t>
            </a:r>
            <a:r>
              <a:rPr lang="en-US" altLang="ja-JP" sz="900" dirty="0">
                <a:latin typeface="Meiryo UI" panose="020B0604030504040204" pitchFamily="34" charset="-128"/>
                <a:ea typeface="Meiryo UI" panose="020B0604030504040204" pitchFamily="34" charset="-128"/>
              </a:rPr>
              <a:t>OPP</a:t>
            </a:r>
            <a:r>
              <a:rPr lang="ja-JP" altLang="en-US" sz="900">
                <a:latin typeface="Meiryo UI" panose="020B0604030504040204" pitchFamily="34" charset="-128"/>
                <a:ea typeface="Meiryo UI" panose="020B0604030504040204" pitchFamily="34" charset="-128"/>
              </a:rPr>
              <a:t>袋）</a:t>
            </a:r>
            <a:r>
              <a:rPr lang="en-US" altLang="ja-JP" sz="900" dirty="0">
                <a:latin typeface="Meiryo UI" panose="020B0604030504040204" pitchFamily="34" charset="-128"/>
                <a:ea typeface="Meiryo UI" panose="020B0604030504040204" pitchFamily="34" charset="-128"/>
              </a:rPr>
              <a:t> </a:t>
            </a:r>
          </a:p>
          <a:p>
            <a:r>
              <a:rPr lang="ja-JP" altLang="en-US" sz="900">
                <a:latin typeface="Meiryo UI" panose="020B0604030504040204" pitchFamily="34" charset="-128"/>
                <a:ea typeface="Meiryo UI" panose="020B0604030504040204" pitchFamily="34" charset="-128"/>
              </a:rPr>
              <a:t>備</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考：ロイヤルネイビー・リアルブラック・スノーホワイト</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03856"/>
          </a:xfrm>
          <a:prstGeom prst="rect">
            <a:avLst/>
          </a:prstGeom>
          <a:noFill/>
        </p:spPr>
        <p:txBody>
          <a:bodyPr wrap="square" lIns="0" tIns="46800" rIns="0" spcCol="360000" rtlCol="0">
            <a:spAutoFit/>
          </a:bodyPr>
          <a:lstStyle/>
          <a:p>
            <a:pPr algn="just">
              <a:lnSpc>
                <a:spcPts val="2400"/>
              </a:lnSpc>
            </a:pPr>
            <a:r>
              <a:rPr lang="ja-JP" altLang="en-US" sz="1600">
                <a:latin typeface="Meiryo UI" panose="020B0604030504040204" pitchFamily="34" charset="-128"/>
                <a:ea typeface="Meiryo UI" panose="020B0604030504040204" pitchFamily="34" charset="-128"/>
              </a:rPr>
              <a:t>コンパクトで持ち歩きにも便利なブック型のメモ付箋、</a:t>
            </a:r>
            <a:r>
              <a:rPr lang="en-US" altLang="ja-JP" sz="1600" dirty="0">
                <a:latin typeface="Meiryo UI" panose="020B0604030504040204" pitchFamily="34" charset="-128"/>
                <a:ea typeface="Meiryo UI" panose="020B0604030504040204" pitchFamily="34" charset="-128"/>
              </a:rPr>
              <a:t>S</a:t>
            </a:r>
            <a:r>
              <a:rPr lang="ja-JP" altLang="en-US" sz="1600">
                <a:latin typeface="Meiryo UI" panose="020B0604030504040204" pitchFamily="34" charset="-128"/>
                <a:ea typeface="Meiryo UI" panose="020B0604030504040204" pitchFamily="34" charset="-128"/>
              </a:rPr>
              <a:t>サイズです。三種類の付箋がセットになっておりますので用途に合わせて使い分けられるため、とても便利で有難がられるアイテムです。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2" name="図 11">
            <a:extLst>
              <a:ext uri="{FF2B5EF4-FFF2-40B4-BE49-F238E27FC236}">
                <a16:creationId xmlns:a16="http://schemas.microsoft.com/office/drawing/2014/main" id="{8A23CE87-4844-BD4C-B2FC-750874569E78}"/>
              </a:ext>
            </a:extLst>
          </p:cNvPr>
          <p:cNvPicPr>
            <a:picLocks noChangeAspect="1"/>
          </p:cNvPicPr>
          <p:nvPr/>
        </p:nvPicPr>
        <p:blipFill>
          <a:blip r:embed="rId5"/>
          <a:stretch>
            <a:fillRect/>
          </a:stretch>
        </p:blipFill>
        <p:spPr>
          <a:xfrm>
            <a:off x="381752" y="1587789"/>
            <a:ext cx="4147928" cy="3384259"/>
          </a:xfrm>
          <a:prstGeom prst="rect">
            <a:avLst/>
          </a:prstGeom>
        </p:spPr>
      </p:pic>
    </p:spTree>
    <p:extLst>
      <p:ext uri="{BB962C8B-B14F-4D97-AF65-F5344CB8AC3E}">
        <p14:creationId xmlns:p14="http://schemas.microsoft.com/office/powerpoint/2010/main" val="3130188650"/>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lumMod val="50000"/>
          </a:schemeClr>
        </a:solidFill>
      </a:spPr>
      <a:bodyPr rtlCol="0" anchor="ctr"/>
      <a:lstStyle>
        <a:defPPr algn="ctr">
          <a:defRPr kumimoji="1"/>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554</TotalTime>
  <Words>2364</Words>
  <Application>Microsoft Office PowerPoint</Application>
  <PresentationFormat>画面に合わせる (4:3)</PresentationFormat>
  <Paragraphs>448</Paragraphs>
  <Slides>32</Slides>
  <Notes>32</Notes>
  <HiddenSlides>0</HiddenSlides>
  <MMClips>0</MMClips>
  <ScaleCrop>false</ScaleCrop>
  <HeadingPairs>
    <vt:vector size="8" baseType="variant">
      <vt:variant>
        <vt:lpstr>使用されているフォント</vt:lpstr>
      </vt:variant>
      <vt:variant>
        <vt:i4>6</vt:i4>
      </vt:variant>
      <vt:variant>
        <vt:lpstr>テーマ</vt:lpstr>
      </vt:variant>
      <vt:variant>
        <vt:i4>1</vt:i4>
      </vt:variant>
      <vt:variant>
        <vt:lpstr>埋め込まれた OLE サーバー</vt:lpstr>
      </vt:variant>
      <vt:variant>
        <vt:i4>1</vt:i4>
      </vt:variant>
      <vt:variant>
        <vt:lpstr>スライド タイトル</vt:lpstr>
      </vt:variant>
      <vt:variant>
        <vt:i4>32</vt:i4>
      </vt:variant>
    </vt:vector>
  </HeadingPairs>
  <TitlesOfParts>
    <vt:vector size="40" baseType="lpstr">
      <vt:lpstr>-apple-system</vt:lpstr>
      <vt:lpstr>Meiryo UI</vt:lpstr>
      <vt:lpstr>游ゴシック</vt:lpstr>
      <vt:lpstr>Arial</vt:lpstr>
      <vt:lpstr>Calibri</vt:lpstr>
      <vt:lpstr>Calibri Light</vt:lpstr>
      <vt:lpstr>Office テーマ</vt:lpstr>
      <vt:lpstr>Image</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Microsoft Office User</dc:creator>
  <cp:lastModifiedBy>株式会社KILAMEK 株式会社</cp:lastModifiedBy>
  <cp:revision>254</cp:revision>
  <cp:lastPrinted>2021-07-20T08:57:41Z</cp:lastPrinted>
  <dcterms:created xsi:type="dcterms:W3CDTF">2021-06-21T09:41:39Z</dcterms:created>
  <dcterms:modified xsi:type="dcterms:W3CDTF">2024-07-25T08:05:45Z</dcterms:modified>
</cp:coreProperties>
</file>