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4"/>
  </p:notesMasterIdLst>
  <p:sldIdLst>
    <p:sldId id="272" r:id="rId2"/>
    <p:sldId id="281" r:id="rId3"/>
    <p:sldId id="259" r:id="rId4"/>
    <p:sldId id="264" r:id="rId5"/>
    <p:sldId id="258" r:id="rId6"/>
    <p:sldId id="278" r:id="rId7"/>
    <p:sldId id="286" r:id="rId8"/>
    <p:sldId id="262" r:id="rId9"/>
    <p:sldId id="261" r:id="rId10"/>
    <p:sldId id="260" r:id="rId11"/>
    <p:sldId id="265" r:id="rId12"/>
    <p:sldId id="269" r:id="rId13"/>
    <p:sldId id="268" r:id="rId14"/>
    <p:sldId id="267" r:id="rId15"/>
    <p:sldId id="284" r:id="rId16"/>
    <p:sldId id="277" r:id="rId17"/>
    <p:sldId id="282" r:id="rId18"/>
    <p:sldId id="257" r:id="rId19"/>
    <p:sldId id="283" r:id="rId20"/>
    <p:sldId id="266" r:id="rId21"/>
    <p:sldId id="287" r:id="rId22"/>
    <p:sldId id="274" r:id="rId23"/>
    <p:sldId id="275" r:id="rId24"/>
    <p:sldId id="263" r:id="rId25"/>
    <p:sldId id="276" r:id="rId26"/>
    <p:sldId id="285" r:id="rId27"/>
    <p:sldId id="256" r:id="rId28"/>
    <p:sldId id="291" r:id="rId29"/>
    <p:sldId id="288" r:id="rId30"/>
    <p:sldId id="290" r:id="rId31"/>
    <p:sldId id="292" r:id="rId32"/>
    <p:sldId id="293" r:id="rId33"/>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08" autoAdjust="0"/>
    <p:restoredTop sz="94687"/>
  </p:normalViewPr>
  <p:slideViewPr>
    <p:cSldViewPr snapToGrid="0" snapToObjects="1">
      <p:cViewPr varScale="1">
        <p:scale>
          <a:sx n="75" d="100"/>
          <a:sy n="75" d="100"/>
        </p:scale>
        <p:origin x="60" y="390"/>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2025/8/8</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2025/8/8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2025/8/8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emf"/></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5.jpg"/><Relationship Id="rId4" Type="http://schemas.openxmlformats.org/officeDocument/2006/relationships/image" Target="../media/image2.emf"/></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6.jpg"/><Relationship Id="rId4" Type="http://schemas.openxmlformats.org/officeDocument/2006/relationships/image" Target="../media/image2.emf"/></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bmp"/><Relationship Id="rId4" Type="http://schemas.openxmlformats.org/officeDocument/2006/relationships/image" Target="../media/image2.emf"/></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8.bmp"/><Relationship Id="rId4" Type="http://schemas.openxmlformats.org/officeDocument/2006/relationships/image" Target="../media/image2.emf"/></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9.bmp"/><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bmp"/><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2.emf"/></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2.jp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6.jpg"/><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7.pn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28.jp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image" Target="../media/image2.emf"/></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36.jpg"/><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emf"/><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emf"/></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モバイルウォータープルーフポーチ </a:t>
            </a:r>
            <a:r>
              <a:rPr lang="en-US" altLang="ja-JP" sz="2000" dirty="0">
                <a:solidFill>
                  <a:schemeClr val="bg1"/>
                </a:solidFill>
                <a:latin typeface="Meiryo UI" panose="020B0604030504040204" pitchFamily="34" charset="-128"/>
                <a:ea typeface="Meiryo UI" panose="020B0604030504040204" pitchFamily="34" charset="-128"/>
              </a:rPr>
              <a:t>6.7</a:t>
            </a:r>
            <a:r>
              <a:rPr lang="ja-JP" altLang="en-US" sz="2000" dirty="0">
                <a:solidFill>
                  <a:schemeClr val="bg1"/>
                </a:solidFill>
                <a:latin typeface="Meiryo UI" panose="020B0604030504040204" pitchFamily="34" charset="-128"/>
                <a:ea typeface="Meiryo UI" panose="020B0604030504040204" pitchFamily="34" charset="-128"/>
              </a:rPr>
              <a:t>インチ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029756"/>
            <a:ext cx="4140913" cy="1341009"/>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r>
              <a:rPr lang="ja-JP" altLang="en-US" sz="900" b="0" i="0" dirty="0">
                <a:solidFill>
                  <a:srgbClr val="333333"/>
                </a:solidFill>
                <a:effectLst/>
                <a:latin typeface="-apple-system"/>
              </a:rPr>
              <a:t>、</a:t>
            </a:r>
            <a:r>
              <a:rPr lang="en-US" altLang="ja-JP" sz="900" b="0" i="0" dirty="0">
                <a:solidFill>
                  <a:srgbClr val="333333"/>
                </a:solidFill>
                <a:effectLst/>
                <a:latin typeface="-apple-system"/>
              </a:rPr>
              <a:t>PVC </a:t>
            </a:r>
            <a:r>
              <a:rPr lang="ja-JP" altLang="en-US" sz="900" b="0" i="0" dirty="0">
                <a:solidFill>
                  <a:srgbClr val="333333"/>
                </a:solidFill>
                <a:effectLst/>
                <a:latin typeface="-apple-system"/>
              </a:rPr>
              <a:t>他</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本体</a:t>
            </a:r>
            <a:r>
              <a:rPr lang="en-US" altLang="ja-JP" sz="900" b="0" i="0" dirty="0">
                <a:solidFill>
                  <a:srgbClr val="333333"/>
                </a:solidFill>
                <a:effectLst/>
                <a:latin typeface="-apple-system"/>
              </a:rPr>
              <a:t>/120×215×17(mm)</a:t>
            </a:r>
            <a:r>
              <a:rPr lang="ja-JP" altLang="en-US" sz="900" b="0" i="0" dirty="0">
                <a:solidFill>
                  <a:srgbClr val="333333"/>
                </a:solidFill>
                <a:effectLst/>
                <a:latin typeface="-apple-system"/>
              </a:rPr>
              <a:t>、ネックストラップ</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全長約</a:t>
            </a:r>
            <a:r>
              <a:rPr lang="en-US" altLang="ja-JP" sz="900" b="0" i="0" dirty="0">
                <a:solidFill>
                  <a:srgbClr val="333333"/>
                </a:solidFill>
                <a:effectLst/>
                <a:latin typeface="-apple-system"/>
              </a:rPr>
              <a:t>890(mm)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機　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防水等級</a:t>
            </a:r>
            <a:r>
              <a:rPr lang="en-US" altLang="ja-JP" sz="900" b="0" i="0" dirty="0">
                <a:solidFill>
                  <a:srgbClr val="333333"/>
                </a:solidFill>
                <a:effectLst/>
                <a:latin typeface="-apple-system"/>
              </a:rPr>
              <a:t>IPX8</a:t>
            </a:r>
            <a:r>
              <a:rPr lang="ja-JP" altLang="en-US" sz="900" b="0" i="0" dirty="0">
                <a:solidFill>
                  <a:srgbClr val="333333"/>
                </a:solidFill>
                <a:effectLst/>
                <a:latin typeface="-apple-system"/>
              </a:rPr>
              <a:t>取得</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水深</a:t>
            </a:r>
            <a:r>
              <a:rPr lang="en-US" altLang="ja-JP" sz="900" b="0" i="0" dirty="0">
                <a:solidFill>
                  <a:srgbClr val="333333"/>
                </a:solidFill>
                <a:effectLst/>
                <a:latin typeface="-apple-system"/>
              </a:rPr>
              <a:t>2m</a:t>
            </a:r>
            <a:r>
              <a:rPr lang="ja-JP" altLang="en-US" sz="900" b="0" i="0" dirty="0">
                <a:solidFill>
                  <a:srgbClr val="333333"/>
                </a:solidFill>
                <a:effectLst/>
                <a:latin typeface="-apple-system"/>
              </a:rPr>
              <a:t>へ</a:t>
            </a:r>
            <a:r>
              <a:rPr lang="en-US" altLang="ja-JP" sz="900" b="0" i="0" dirty="0">
                <a:solidFill>
                  <a:srgbClr val="333333"/>
                </a:solidFill>
                <a:effectLst/>
                <a:latin typeface="-apple-system"/>
              </a:rPr>
              <a:t>1</a:t>
            </a:r>
            <a:r>
              <a:rPr lang="ja-JP" altLang="en-US" sz="900" b="0" i="0" dirty="0">
                <a:solidFill>
                  <a:srgbClr val="333333"/>
                </a:solidFill>
                <a:effectLst/>
                <a:latin typeface="-apple-system"/>
              </a:rPr>
              <a:t>時間水没させても内部に浸水が無い</a:t>
            </a:r>
            <a:r>
              <a:rPr lang="en-US" altLang="ja-JP" sz="900" b="0" i="0" dirty="0">
                <a:solidFill>
                  <a:srgbClr val="333333"/>
                </a:solidFill>
                <a:effectLst/>
                <a:latin typeface="-apple-system"/>
              </a:rPr>
              <a:t>		</a:t>
            </a:r>
            <a:r>
              <a:rPr lang="ja-JP" altLang="en-US" sz="900" b="0" i="0" dirty="0">
                <a:solidFill>
                  <a:srgbClr val="333333"/>
                </a:solidFill>
                <a:effectLst/>
                <a:latin typeface="-apple-system"/>
              </a:rPr>
              <a:t>防水性能を有します。</a:t>
            </a:r>
            <a:r>
              <a:rPr lang="en-US" altLang="ja-JP" sz="900" b="0" i="0" dirty="0">
                <a:solidFill>
                  <a:srgbClr val="333333"/>
                </a:solidFill>
                <a:effectLst/>
                <a:latin typeface="-apple-system"/>
              </a:rPr>
              <a:t>)</a:t>
            </a:r>
            <a:endParaRPr lang="en-US" altLang="ja-JP" sz="900" spc="2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取説付</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台紙面</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、ストラップ付</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HDPE</a:t>
            </a:r>
            <a:r>
              <a:rPr lang="ja-JP" altLang="en-US" sz="900" b="0" i="0" dirty="0">
                <a:solidFill>
                  <a:srgbClr val="333333"/>
                </a:solidFill>
                <a:effectLst/>
                <a:latin typeface="-apple-system"/>
              </a:rPr>
              <a:t>袋、台紙</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安全パーツ付</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ストラップ</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、参考収納寸法</a:t>
            </a:r>
            <a:r>
              <a:rPr lang="en-US" altLang="ja-JP" sz="900" b="0" i="0" dirty="0">
                <a:solidFill>
                  <a:srgbClr val="333333"/>
                </a:solidFill>
                <a:effectLst/>
                <a:latin typeface="-apple-system"/>
              </a:rPr>
              <a:t>/79×162×8(mm)※</a:t>
            </a:r>
            <a:r>
              <a:rPr lang="ja-JP" altLang="en-US" sz="900" b="0" i="0" dirty="0">
                <a:solidFill>
                  <a:srgbClr val="333333"/>
                </a:solidFill>
                <a:effectLst/>
                <a:latin typeface="-apple-system"/>
              </a:rPr>
              <a:t>参</a:t>
            </a:r>
            <a:r>
              <a:rPr lang="en-US" altLang="ja-JP" sz="900" b="0" i="0" dirty="0">
                <a:solidFill>
                  <a:srgbClr val="333333"/>
                </a:solidFill>
                <a:effectLst/>
                <a:latin typeface="-apple-system"/>
              </a:rPr>
              <a:t>		</a:t>
            </a:r>
            <a:r>
              <a:rPr lang="ja-JP" altLang="en-US" sz="900" b="0" i="0" dirty="0">
                <a:solidFill>
                  <a:srgbClr val="333333"/>
                </a:solidFill>
                <a:effectLst/>
                <a:latin typeface="-apple-system"/>
              </a:rPr>
              <a:t>考値のため、寸法内でも形状によっては収納できない場合がござ</a:t>
            </a:r>
            <a:r>
              <a:rPr lang="en-US" altLang="ja-JP" sz="900" b="0" i="0" dirty="0">
                <a:solidFill>
                  <a:srgbClr val="333333"/>
                </a:solidFill>
                <a:effectLst/>
                <a:latin typeface="-apple-system"/>
              </a:rPr>
              <a:t>		</a:t>
            </a:r>
            <a:r>
              <a:rPr lang="ja-JP" altLang="en-US" sz="900" b="0" i="0" dirty="0">
                <a:solidFill>
                  <a:srgbClr val="333333"/>
                </a:solidFill>
                <a:effectLst/>
                <a:latin typeface="-apple-system"/>
              </a:rPr>
              <a:t>います。</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4922807"/>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807391"/>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latin typeface="-apple-system"/>
              </a:rPr>
              <a:t>6.7</a:t>
            </a:r>
            <a:r>
              <a:rPr lang="ja-JP" altLang="en-US" sz="1600" b="0" i="0" dirty="0">
                <a:solidFill>
                  <a:srgbClr val="333333"/>
                </a:solidFill>
                <a:effectLst/>
                <a:latin typeface="-apple-system"/>
              </a:rPr>
              <a:t>インチサイズのスマホまで対応可能な上、入れたままでも操作が可能なウォータープルーフポーチです。どんなスマホにも合わせられるホワイトとブラックの</a:t>
            </a:r>
            <a:r>
              <a:rPr lang="en-US" altLang="ja-JP" sz="1600" b="0" i="0" dirty="0">
                <a:solidFill>
                  <a:srgbClr val="333333"/>
                </a:solidFill>
                <a:effectLst/>
                <a:latin typeface="-apple-system"/>
              </a:rPr>
              <a:t>2</a:t>
            </a:r>
            <a:r>
              <a:rPr lang="ja-JP" altLang="en-US" sz="1600" b="0" i="0" dirty="0">
                <a:solidFill>
                  <a:srgbClr val="333333"/>
                </a:solidFill>
                <a:effectLst/>
                <a:latin typeface="-apple-system"/>
              </a:rPr>
              <a:t>色展開から選べます。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4236398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ラバーウッドスピーカースタンド ダブルホーン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ゴムの木</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100×50×70mm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取説付</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天然ゴム採取後の廃材を再利用した、電源不要な温かみのあるダブルホーンナチュラルスピーカーです。オリジナル名入れも可能ですので、アウトドアイベント等の販促用にも人気です。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 name="図 5">
            <a:extLst>
              <a:ext uri="{FF2B5EF4-FFF2-40B4-BE49-F238E27FC236}">
                <a16:creationId xmlns:a16="http://schemas.microsoft.com/office/drawing/2014/main" id="{F866F347-2064-2C2F-1A2B-C5CBBC7AA54F}"/>
              </a:ext>
            </a:extLst>
          </p:cNvPr>
          <p:cNvPicPr>
            <a:picLocks noChangeAspect="1"/>
          </p:cNvPicPr>
          <p:nvPr/>
        </p:nvPicPr>
        <p:blipFill>
          <a:blip r:embed="rId5"/>
          <a:stretch>
            <a:fillRect/>
          </a:stretch>
        </p:blipFill>
        <p:spPr>
          <a:xfrm>
            <a:off x="662542" y="1386870"/>
            <a:ext cx="3576273" cy="3576273"/>
          </a:xfrm>
          <a:prstGeom prst="rect">
            <a:avLst/>
          </a:prstGeom>
        </p:spPr>
      </p:pic>
    </p:spTree>
    <p:extLst>
      <p:ext uri="{BB962C8B-B14F-4D97-AF65-F5344CB8AC3E}">
        <p14:creationId xmlns:p14="http://schemas.microsoft.com/office/powerpoint/2010/main" val="30101090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スタンド付ワイヤレスチャージャー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a:t>
            </a: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95×76×12mm</a:t>
            </a:r>
          </a:p>
          <a:p>
            <a:r>
              <a:rPr lang="ja-JP" altLang="en-US" sz="900">
                <a:latin typeface="Meiryo UI" panose="020B0604030504040204" pitchFamily="34" charset="-128"/>
                <a:ea typeface="Meiryo UI" panose="020B0604030504040204" pitchFamily="34" charset="-128"/>
              </a:rPr>
              <a:t>　　　　　（包装形態：化粧箱：</a:t>
            </a:r>
            <a:r>
              <a:rPr lang="en-US" altLang="ja-JP" sz="900" dirty="0">
                <a:latin typeface="Meiryo UI" panose="020B0604030504040204" pitchFamily="34" charset="-128"/>
                <a:ea typeface="Meiryo UI" panose="020B0604030504040204" pitchFamily="34" charset="-128"/>
              </a:rPr>
              <a:t>95×20×97mm</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重</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72g</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能：入力：</a:t>
            </a:r>
            <a:r>
              <a:rPr lang="en-US" altLang="ja-JP" sz="900" dirty="0">
                <a:latin typeface="Meiryo UI" panose="020B0604030504040204" pitchFamily="34" charset="-128"/>
                <a:ea typeface="Meiryo UI" panose="020B0604030504040204" pitchFamily="34" charset="-128"/>
              </a:rPr>
              <a:t>DC5V</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1.5A</a:t>
            </a:r>
            <a:r>
              <a:rPr lang="ja-JP" altLang="en-US" sz="900">
                <a:latin typeface="Meiryo UI" panose="020B0604030504040204" pitchFamily="34" charset="-128"/>
                <a:ea typeface="Meiryo UI" panose="020B0604030504040204" pitchFamily="34" charset="-128"/>
              </a:rPr>
              <a:t>、出力：</a:t>
            </a:r>
            <a:r>
              <a:rPr lang="en-US" altLang="ja-JP" sz="900" dirty="0">
                <a:latin typeface="Meiryo UI" panose="020B0604030504040204" pitchFamily="34" charset="-128"/>
                <a:ea typeface="Meiryo UI" panose="020B0604030504040204" pitchFamily="34" charset="-128"/>
              </a:rPr>
              <a:t>5V</a:t>
            </a:r>
            <a:r>
              <a:rPr lang="ja-JP" altLang="en-US" sz="90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1A</a:t>
            </a:r>
          </a:p>
          <a:p>
            <a:r>
              <a:rPr lang="ja-JP" altLang="en-US" sz="900">
                <a:latin typeface="Meiryo UI" panose="020B0604030504040204" pitchFamily="34" charset="-128"/>
                <a:ea typeface="Meiryo UI" panose="020B0604030504040204" pitchFamily="34" charset="-128"/>
              </a:rPr>
              <a:t>付属品：</a:t>
            </a:r>
            <a:r>
              <a:rPr lang="en-US" altLang="ja-JP" sz="900" dirty="0">
                <a:latin typeface="Meiryo UI" panose="020B0604030504040204" pitchFamily="34" charset="-128"/>
                <a:ea typeface="Meiryo UI" panose="020B0604030504040204" pitchFamily="34" charset="-128"/>
              </a:rPr>
              <a:t>USB</a:t>
            </a:r>
            <a:r>
              <a:rPr lang="ja-JP" altLang="en-US" sz="900">
                <a:latin typeface="Meiryo UI" panose="020B0604030504040204" pitchFamily="34" charset="-128"/>
                <a:ea typeface="Meiryo UI" panose="020B0604030504040204" pitchFamily="34" charset="-128"/>
              </a:rPr>
              <a:t>コード</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Qi</a:t>
            </a:r>
            <a:r>
              <a:rPr lang="ja-JP" altLang="en-US" sz="1600">
                <a:latin typeface="Meiryo UI" panose="020B0604030504040204" pitchFamily="34" charset="-128"/>
                <a:ea typeface="Meiryo UI" panose="020B0604030504040204" pitchFamily="34" charset="-128"/>
              </a:rPr>
              <a:t>規格対応スマートフォンなら置くだけで充電することができ、またスマホスタンドとしても利用できちゃう便利アイテムです。フルカラーの名入れプリントが可能なため、販促用にも是非！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139271C2-6627-48A5-CE56-331591C6FBEE}"/>
              </a:ext>
            </a:extLst>
          </p:cNvPr>
          <p:cNvPicPr>
            <a:picLocks noChangeAspect="1"/>
          </p:cNvPicPr>
          <p:nvPr/>
        </p:nvPicPr>
        <p:blipFill>
          <a:blip r:embed="rId5"/>
          <a:stretch>
            <a:fillRect/>
          </a:stretch>
        </p:blipFill>
        <p:spPr>
          <a:xfrm>
            <a:off x="716396" y="1402945"/>
            <a:ext cx="3507159" cy="3507159"/>
          </a:xfrm>
          <a:prstGeom prst="rect">
            <a:avLst/>
          </a:prstGeom>
        </p:spPr>
      </p:pic>
    </p:spTree>
    <p:extLst>
      <p:ext uri="{BB962C8B-B14F-4D97-AF65-F5344CB8AC3E}">
        <p14:creationId xmlns:p14="http://schemas.microsoft.com/office/powerpoint/2010/main" val="1898022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 altLang="ja-JP" sz="2000" dirty="0">
                <a:solidFill>
                  <a:schemeClr val="bg1"/>
                </a:solidFill>
                <a:latin typeface="Meiryo UI" panose="020B0604030504040204" pitchFamily="34" charset="-128"/>
                <a:ea typeface="Meiryo UI" panose="020B0604030504040204" pitchFamily="34" charset="-128"/>
              </a:rPr>
              <a:t>COB3</a:t>
            </a:r>
            <a:r>
              <a:rPr lang="ja-JP" altLang="en-US" sz="2000">
                <a:solidFill>
                  <a:schemeClr val="bg1"/>
                </a:solidFill>
                <a:latin typeface="Meiryo UI" panose="020B0604030504040204" pitchFamily="34" charset="-128"/>
                <a:ea typeface="Meiryo UI" panose="020B0604030504040204" pitchFamily="34" charset="-128"/>
              </a:rPr>
              <a:t>フェイスランタン ビッグライト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39082" y="5281134"/>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PP </a:t>
            </a:r>
            <a:r>
              <a:rPr lang="ja-JP" altLang="en-US" sz="900">
                <a:latin typeface="Meiryo UI" panose="020B0604030504040204" pitchFamily="34" charset="-128"/>
                <a:ea typeface="Meiryo UI" panose="020B0604030504040204" pitchFamily="34" charset="-128"/>
              </a:rPr>
              <a:t>他 </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：収納時</a:t>
            </a:r>
            <a:r>
              <a:rPr lang="en-US" altLang="ja-JP"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Φ86×145(</a:t>
            </a:r>
            <a:r>
              <a:rPr lang="en" altLang="ja-JP" sz="900" dirty="0">
                <a:latin typeface="Meiryo UI" panose="020B0604030504040204" pitchFamily="34" charset="-128"/>
                <a:ea typeface="Meiryo UI" panose="020B0604030504040204" pitchFamily="34" charset="-128"/>
              </a:rPr>
              <a:t>mm)</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ランタン使用時</a:t>
            </a:r>
            <a:r>
              <a:rPr lang="en-US" altLang="ja-JP"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Φ86×195(</a:t>
            </a:r>
            <a:r>
              <a:rPr lang="en"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付属品：単</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乾電池</a:t>
            </a:r>
            <a:r>
              <a:rPr lang="en-US" altLang="ja-JP" sz="900" dirty="0">
                <a:latin typeface="Meiryo UI" panose="020B0604030504040204" pitchFamily="34" charset="-128"/>
                <a:ea typeface="Meiryo UI" panose="020B0604030504040204" pitchFamily="34" charset="-128"/>
              </a:rPr>
              <a:t>3</a:t>
            </a:r>
            <a:r>
              <a:rPr lang="ja-JP" altLang="en-US" sz="900">
                <a:latin typeface="Meiryo UI" panose="020B0604030504040204" pitchFamily="34" charset="-128"/>
                <a:ea typeface="Meiryo UI" panose="020B0604030504040204" pitchFamily="34" charset="-128"/>
              </a:rPr>
              <a:t>本</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付属</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、取説付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包</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装：エアパッキン、紙箱</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考：ブラック・ホワイト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懐中電灯にもなるしランタンとしても使える強力なビッグライトです。アウトドアイベントはもちろん、緊急災害時などにも非常に役立ちますのでひとつ備えて置くと安心。是非ご活用ください。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7BA21CD-F192-7149-BA71-82F2D9792DF4}"/>
              </a:ext>
            </a:extLst>
          </p:cNvPr>
          <p:cNvPicPr>
            <a:picLocks noChangeAspect="1"/>
          </p:cNvPicPr>
          <p:nvPr/>
        </p:nvPicPr>
        <p:blipFill>
          <a:blip r:embed="rId5"/>
          <a:stretch>
            <a:fillRect/>
          </a:stretch>
        </p:blipFill>
        <p:spPr>
          <a:xfrm>
            <a:off x="758545" y="1576866"/>
            <a:ext cx="3393786" cy="3341707"/>
          </a:xfrm>
          <a:prstGeom prst="rect">
            <a:avLst/>
          </a:prstGeom>
        </p:spPr>
      </p:pic>
    </p:spTree>
    <p:extLst>
      <p:ext uri="{BB962C8B-B14F-4D97-AF65-F5344CB8AC3E}">
        <p14:creationId xmlns:p14="http://schemas.microsoft.com/office/powerpoint/2010/main" val="14317415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くつみがきセット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ハードケース入</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PU</a:t>
            </a:r>
            <a:r>
              <a:rPr lang="ja-JP" altLang="en-US" sz="900" b="0" i="0" dirty="0">
                <a:solidFill>
                  <a:srgbClr val="333333"/>
                </a:solidFill>
                <a:effectLst/>
                <a:latin typeface="-apple-system"/>
              </a:rPr>
              <a:t>・スチール・木・豚毛・綿</a:t>
            </a:r>
            <a:endParaRPr lang="en-US" altLang="ja-JP" sz="900" b="0" i="0" dirty="0">
              <a:solidFill>
                <a:srgbClr val="333333"/>
              </a:solidFill>
              <a:effectLst/>
              <a:latin typeface="-apple-system"/>
            </a:endParaRP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70×158×47mm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/72×162×50mm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内容</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ブラシ</a:t>
            </a:r>
            <a:r>
              <a:rPr lang="en-US" altLang="ja-JP" sz="900" b="0" i="0" dirty="0">
                <a:solidFill>
                  <a:srgbClr val="333333"/>
                </a:solidFill>
                <a:effectLst/>
                <a:latin typeface="-apple-system"/>
              </a:rPr>
              <a:t>2</a:t>
            </a:r>
            <a:r>
              <a:rPr lang="ja-JP" altLang="en-US" sz="900" b="0" i="0" dirty="0">
                <a:solidFill>
                  <a:srgbClr val="333333"/>
                </a:solidFill>
                <a:effectLst/>
                <a:latin typeface="-apple-system"/>
              </a:rPr>
              <a:t>ヶ・クロス</a:t>
            </a:r>
            <a:r>
              <a:rPr lang="en-US" altLang="ja-JP" sz="900" b="0" i="0" dirty="0">
                <a:solidFill>
                  <a:srgbClr val="333333"/>
                </a:solidFill>
                <a:effectLst/>
                <a:latin typeface="-apple-system"/>
              </a:rPr>
              <a:t>2</a:t>
            </a:r>
            <a:r>
              <a:rPr lang="ja-JP" altLang="en-US" sz="900" b="0" i="0" dirty="0">
                <a:solidFill>
                  <a:srgbClr val="333333"/>
                </a:solidFill>
                <a:effectLst/>
                <a:latin typeface="-apple-system"/>
              </a:rPr>
              <a:t>枚・靴クリーム</a:t>
            </a:r>
            <a:r>
              <a:rPr lang="en-US" altLang="ja-JP" sz="900" b="0" i="0" dirty="0">
                <a:solidFill>
                  <a:srgbClr val="333333"/>
                </a:solidFill>
                <a:effectLst/>
                <a:latin typeface="-apple-system"/>
              </a:rPr>
              <a:t>(</a:t>
            </a:r>
            <a:r>
              <a:rPr lang="ja-JP" altLang="en-US" sz="900" b="0" i="0" dirty="0">
                <a:solidFill>
                  <a:srgbClr val="333333"/>
                </a:solidFill>
                <a:effectLst/>
                <a:latin typeface="-apple-system"/>
              </a:rPr>
              <a:t>無色・黒</a:t>
            </a:r>
            <a:r>
              <a:rPr lang="en-US" altLang="ja-JP" sz="900" b="0" i="0" dirty="0">
                <a:solidFill>
                  <a:srgbClr val="333333"/>
                </a:solidFill>
                <a:effectLst/>
                <a:latin typeface="-apple-system"/>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革靴を普段から履くビジネスマンへのギフト用などに最適なくつ磨きセットです。高級感のあるハードケースも高ポイント。名入れプリントも可能なため、オリジナルグッズ用にもおすすめです。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4078811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コロック</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ABS</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70×70×35mm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/85×80×45mm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zh-TW" altLang="en-US" sz="900" b="0" i="0" dirty="0">
                <a:solidFill>
                  <a:srgbClr val="333333"/>
                </a:solidFill>
                <a:effectLst/>
                <a:latin typeface="-apple-system"/>
              </a:rPr>
              <a:t>単</a:t>
            </a:r>
            <a:r>
              <a:rPr lang="en-US" altLang="zh-TW" sz="900" b="0" i="0" dirty="0">
                <a:solidFill>
                  <a:srgbClr val="333333"/>
                </a:solidFill>
                <a:effectLst/>
                <a:latin typeface="-apple-system"/>
              </a:rPr>
              <a:t>4</a:t>
            </a:r>
            <a:r>
              <a:rPr lang="zh-TW" altLang="en-US" sz="900" b="0" i="0" dirty="0">
                <a:solidFill>
                  <a:srgbClr val="333333"/>
                </a:solidFill>
                <a:effectLst/>
                <a:latin typeface="-apple-system"/>
              </a:rPr>
              <a:t>電池</a:t>
            </a:r>
            <a:r>
              <a:rPr lang="en-US" altLang="zh-TW" sz="900" b="0" i="0" dirty="0">
                <a:solidFill>
                  <a:srgbClr val="333333"/>
                </a:solidFill>
                <a:effectLst/>
                <a:latin typeface="-apple-system"/>
              </a:rPr>
              <a:t>2</a:t>
            </a:r>
            <a:r>
              <a:rPr lang="zh-TW" altLang="en-US" sz="900" b="0" i="0">
                <a:solidFill>
                  <a:srgbClr val="333333"/>
                </a:solidFill>
                <a:effectLst/>
                <a:latin typeface="-apple-system"/>
              </a:rPr>
              <a:t>本別売</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コロッと転がして向きを変えると時計やカレンダー、アラーム、気温等を表示する便利なデジタル時計です。カラーバリエーションはホワイトとブラックの</a:t>
            </a:r>
            <a:r>
              <a:rPr lang="en-US" altLang="ja-JP" sz="1600" b="0" i="0" dirty="0">
                <a:solidFill>
                  <a:srgbClr val="333333"/>
                </a:solidFill>
                <a:effectLst/>
                <a:latin typeface="-apple-system"/>
              </a:rPr>
              <a:t>2</a:t>
            </a:r>
            <a:r>
              <a:rPr lang="ja-JP" altLang="en-US" sz="1600" b="0" i="0" dirty="0">
                <a:solidFill>
                  <a:srgbClr val="333333"/>
                </a:solidFill>
                <a:effectLst/>
                <a:latin typeface="-apple-system"/>
              </a:rPr>
              <a:t>色。オリジナル名入れ可能です。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3059945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カチオン染めミニブランケット</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巾着付</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ポリエステル、巾着</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コットン</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680×500(mm) </a:t>
            </a:r>
            <a:r>
              <a:rPr lang="ja-JP" altLang="en-US" sz="900" dirty="0">
                <a:latin typeface="Meiryo UI" panose="020B0604030504040204" pitchFamily="34" charset="-128"/>
                <a:ea typeface="Meiryo UI" panose="020B0604030504040204" pitchFamily="34" charset="-128"/>
              </a:rPr>
              <a:t>巾着</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200×320(mm)</a:t>
            </a:r>
          </a:p>
          <a:p>
            <a:r>
              <a:rPr lang="ja-JP" altLang="en-US" sz="900" dirty="0">
                <a:latin typeface="Meiryo UI" panose="020B0604030504040204" pitchFamily="34" charset="-128"/>
                <a:ea typeface="Meiryo UI" panose="020B0604030504040204" pitchFamily="34" charset="-128"/>
              </a:rPr>
              <a:t>包装 ：</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染色工程における</a:t>
            </a:r>
            <a:r>
              <a:rPr lang="en-US" altLang="ja-JP" sz="1600" dirty="0"/>
              <a:t>CO2</a:t>
            </a:r>
            <a:r>
              <a:rPr lang="ja-JP" altLang="en-US" sz="1600" dirty="0"/>
              <a:t>排出量が少なくエネルギー消費量も少ないため、地球環境に優しいカチオン染めで作られたミニブランケットです。</a:t>
            </a:r>
            <a:r>
              <a:rPr lang="en-US" altLang="ja-JP" sz="1600" dirty="0"/>
              <a:t>3</a:t>
            </a:r>
            <a:r>
              <a:rPr lang="ja-JP" altLang="en-US" sz="1600" dirty="0"/>
              <a:t>色のカラーバリエーションから選択可能。</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5E76ACD1-2F7D-A382-7871-854C44508517}"/>
              </a:ext>
            </a:extLst>
          </p:cNvPr>
          <p:cNvPicPr>
            <a:picLocks noChangeAspect="1"/>
          </p:cNvPicPr>
          <p:nvPr/>
        </p:nvPicPr>
        <p:blipFill>
          <a:blip r:embed="rId5"/>
          <a:stretch>
            <a:fillRect/>
          </a:stretch>
        </p:blipFill>
        <p:spPr>
          <a:xfrm>
            <a:off x="770577" y="1444247"/>
            <a:ext cx="3597628" cy="3597628"/>
          </a:xfrm>
          <a:prstGeom prst="rect">
            <a:avLst/>
          </a:prstGeom>
        </p:spPr>
      </p:pic>
    </p:spTree>
    <p:extLst>
      <p:ext uri="{BB962C8B-B14F-4D97-AF65-F5344CB8AC3E}">
        <p14:creationId xmlns:p14="http://schemas.microsoft.com/office/powerpoint/2010/main" val="2328754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テントクロス抗菌レジカゴトート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素材：ポリエステル他</a:t>
            </a:r>
          </a:p>
          <a:p>
            <a:r>
              <a:rPr lang="ja-JP" altLang="en-US" sz="900" dirty="0">
                <a:latin typeface="Meiryo UI" panose="020B0604030504040204" pitchFamily="34" charset="-128"/>
                <a:ea typeface="Meiryo UI" panose="020B0604030504040204" pitchFamily="34" charset="-128"/>
              </a:rPr>
              <a:t>サイズ：縦</a:t>
            </a:r>
            <a:r>
              <a:rPr lang="en-US" altLang="ja-JP" sz="900" dirty="0">
                <a:latin typeface="Meiryo UI" panose="020B0604030504040204" pitchFamily="34" charset="-128"/>
                <a:ea typeface="Meiryo UI" panose="020B0604030504040204" pitchFamily="34" charset="-128"/>
              </a:rPr>
              <a:t>550×</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380×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260mm</a:t>
            </a:r>
          </a:p>
          <a:p>
            <a:r>
              <a:rPr lang="ja-JP" altLang="en-US" sz="900" dirty="0">
                <a:latin typeface="Meiryo UI" panose="020B0604030504040204" pitchFamily="34" charset="-128"/>
                <a:ea typeface="Meiryo UI" panose="020B0604030504040204" pitchFamily="34" charset="-128"/>
              </a:rPr>
              <a:t>包装：台紙、</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袋入</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スーパーのレジカゴにぴったりサイズでお買い物に便利なトートです。耐久性に優れたテントクロスを使用している上に、衛生的な抗菌仕様。四色展開からお選びいただけます。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A0447D8C-0229-178A-7FFB-E90504E0BB19}"/>
              </a:ext>
            </a:extLst>
          </p:cNvPr>
          <p:cNvPicPr>
            <a:picLocks noChangeAspect="1"/>
          </p:cNvPicPr>
          <p:nvPr/>
        </p:nvPicPr>
        <p:blipFill>
          <a:blip r:embed="rId5"/>
          <a:stretch>
            <a:fillRect/>
          </a:stretch>
        </p:blipFill>
        <p:spPr>
          <a:xfrm>
            <a:off x="806898" y="1433341"/>
            <a:ext cx="3552472" cy="3552472"/>
          </a:xfrm>
          <a:prstGeom prst="rect">
            <a:avLst/>
          </a:prstGeom>
        </p:spPr>
      </p:pic>
    </p:spTree>
    <p:extLst>
      <p:ext uri="{BB962C8B-B14F-4D97-AF65-F5344CB8AC3E}">
        <p14:creationId xmlns:p14="http://schemas.microsoft.com/office/powerpoint/2010/main" val="1595754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フェアトレードコットンサコッシュ</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62952"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素材：コットン</a:t>
            </a:r>
            <a:r>
              <a:rPr lang="en-US" altLang="ja-JP" sz="900" dirty="0">
                <a:latin typeface="Meiryo UI" panose="020B0604030504040204" pitchFamily="34" charset="-128"/>
                <a:ea typeface="Meiryo UI" panose="020B0604030504040204" pitchFamily="34" charset="-128"/>
              </a:rPr>
              <a:t>(150g/</a:t>
            </a:r>
            <a:r>
              <a:rPr lang="ja-JP" altLang="en-US" sz="900" dirty="0">
                <a:latin typeface="Meiryo UI" panose="020B0604030504040204" pitchFamily="34" charset="-128"/>
                <a:ea typeface="Meiryo UI" panose="020B0604030504040204" pitchFamily="34" charset="-128"/>
              </a:rPr>
              <a:t>平方メートル</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サイズ：約縦</a:t>
            </a:r>
            <a:r>
              <a:rPr lang="en-US" altLang="ja-JP" sz="900" dirty="0">
                <a:latin typeface="Meiryo UI" panose="020B0604030504040204" pitchFamily="34" charset="-128"/>
                <a:ea typeface="Meiryo UI" panose="020B0604030504040204" pitchFamily="34" charset="-128"/>
              </a:rPr>
              <a:t>38×</a:t>
            </a:r>
            <a:r>
              <a:rPr lang="ja-JP" altLang="en-US" sz="900" dirty="0">
                <a:latin typeface="Meiryo UI" panose="020B0604030504040204" pitchFamily="34" charset="-128"/>
                <a:ea typeface="Meiryo UI" panose="020B0604030504040204" pitchFamily="34" charset="-128"/>
              </a:rPr>
              <a:t>横</a:t>
            </a:r>
            <a:r>
              <a:rPr lang="en-US" altLang="ja-JP" sz="900" dirty="0">
                <a:latin typeface="Meiryo UI" panose="020B0604030504040204" pitchFamily="34" charset="-128"/>
                <a:ea typeface="Meiryo UI" panose="020B0604030504040204" pitchFamily="34" charset="-128"/>
              </a:rPr>
              <a:t>42×</a:t>
            </a:r>
            <a:r>
              <a:rPr lang="ja-JP" altLang="en-US" sz="900" dirty="0">
                <a:latin typeface="Meiryo UI" panose="020B0604030504040204" pitchFamily="34" charset="-128"/>
                <a:ea typeface="Meiryo UI" panose="020B0604030504040204" pitchFamily="34" charset="-128"/>
              </a:rPr>
              <a:t>底マチ</a:t>
            </a:r>
            <a:r>
              <a:rPr lang="en-US" altLang="ja-JP" sz="900" dirty="0">
                <a:latin typeface="Meiryo UI" panose="020B0604030504040204" pitchFamily="34" charset="-128"/>
                <a:ea typeface="Meiryo UI" panose="020B0604030504040204" pitchFamily="34" charset="-128"/>
              </a:rPr>
              <a:t>16cm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14L</a:t>
            </a:r>
          </a:p>
          <a:p>
            <a:r>
              <a:rPr lang="ja-JP" altLang="en-US" sz="900" dirty="0">
                <a:latin typeface="Meiryo UI" panose="020B0604030504040204" pitchFamily="34" charset="-128"/>
                <a:ea typeface="Meiryo UI" panose="020B0604030504040204" pitchFamily="34" charset="-128"/>
              </a:rPr>
              <a:t>重量：約</a:t>
            </a:r>
            <a:r>
              <a:rPr lang="en-US" altLang="ja-JP" sz="900" dirty="0">
                <a:latin typeface="Meiryo UI" panose="020B0604030504040204" pitchFamily="34" charset="-128"/>
                <a:ea typeface="Meiryo UI" panose="020B0604030504040204" pitchFamily="34" charset="-128"/>
              </a:rPr>
              <a:t>75g</a:t>
            </a:r>
          </a:p>
          <a:p>
            <a:r>
              <a:rPr lang="ja-JP" altLang="en-US" sz="900" dirty="0">
                <a:latin typeface="Meiryo UI" panose="020B0604030504040204" pitchFamily="34" charset="-128"/>
                <a:ea typeface="Meiryo UI" panose="020B0604030504040204" pitchFamily="34" charset="-128"/>
              </a:rPr>
              <a:t>備考：約</a:t>
            </a:r>
            <a:r>
              <a:rPr lang="en-US" altLang="ja-JP" sz="900" dirty="0">
                <a:latin typeface="Meiryo UI" panose="020B0604030504040204" pitchFamily="34" charset="-128"/>
                <a:ea typeface="Meiryo UI" panose="020B0604030504040204" pitchFamily="34" charset="-128"/>
              </a:rPr>
              <a:t>5.1</a:t>
            </a:r>
            <a:r>
              <a:rPr lang="ja-JP" altLang="en-US" sz="900" dirty="0">
                <a:latin typeface="Meiryo UI" panose="020B0604030504040204" pitchFamily="34" charset="-128"/>
                <a:ea typeface="Meiryo UI" panose="020B0604030504040204" pitchFamily="34" charset="-128"/>
              </a:rPr>
              <a:t>オンス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薄手で軽量な</a:t>
            </a:r>
            <a:r>
              <a:rPr lang="en-US" altLang="ja-JP" sz="1600" dirty="0"/>
              <a:t>5</a:t>
            </a:r>
            <a:r>
              <a:rPr lang="ja-JP" altLang="en-US" sz="1600" dirty="0"/>
              <a:t>オンスのフェアトレードコットン素材を使用しておりますが、透け感もなくしっかりとしたサコッシュです。</a:t>
            </a:r>
            <a:r>
              <a:rPr lang="en-US" altLang="ja-JP" sz="1600" dirty="0"/>
              <a:t>5</a:t>
            </a:r>
            <a:r>
              <a:rPr lang="ja-JP" altLang="en-US" sz="1600" dirty="0"/>
              <a:t>色のカラーバリエーションからお選びいただけます。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85028A45-E51C-2C25-4874-71BE0270E5FC}"/>
              </a:ext>
            </a:extLst>
          </p:cNvPr>
          <p:cNvPicPr>
            <a:picLocks noChangeAspect="1"/>
          </p:cNvPicPr>
          <p:nvPr/>
        </p:nvPicPr>
        <p:blipFill>
          <a:blip r:embed="rId5"/>
          <a:stretch>
            <a:fillRect/>
          </a:stretch>
        </p:blipFill>
        <p:spPr>
          <a:xfrm>
            <a:off x="709624" y="1382321"/>
            <a:ext cx="3589727" cy="3589727"/>
          </a:xfrm>
          <a:prstGeom prst="rect">
            <a:avLst/>
          </a:prstGeom>
        </p:spPr>
      </p:pic>
    </p:spTree>
    <p:extLst>
      <p:ext uri="{BB962C8B-B14F-4D97-AF65-F5344CB8AC3E}">
        <p14:creationId xmlns:p14="http://schemas.microsoft.com/office/powerpoint/2010/main" val="386106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書いて消せるフードコンテナ </a:t>
            </a:r>
            <a:r>
              <a:rPr lang="en-US" altLang="ja-JP" sz="2000" dirty="0">
                <a:solidFill>
                  <a:schemeClr val="bg1"/>
                </a:solidFill>
                <a:latin typeface="Meiryo UI" panose="020B0604030504040204" pitchFamily="34" charset="-128"/>
                <a:ea typeface="Meiryo UI" panose="020B0604030504040204" pitchFamily="34" charset="-128"/>
              </a:rPr>
              <a:t>280ml 2</a:t>
            </a:r>
            <a:r>
              <a:rPr lang="ja-JP" altLang="en-US" sz="2000" dirty="0">
                <a:solidFill>
                  <a:schemeClr val="bg1"/>
                </a:solidFill>
                <a:latin typeface="Meiryo UI" panose="020B0604030504040204" pitchFamily="34" charset="-128"/>
                <a:ea typeface="Meiryo UI" panose="020B0604030504040204" pitchFamily="34" charset="-128"/>
              </a:rPr>
              <a:t>個セット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カラー展開：チョコミルク、ミントレモン、ピーチオレンジ</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、シリコーンゴム</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108×53×108(mm)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280ml</a:t>
            </a:r>
          </a:p>
          <a:p>
            <a:r>
              <a:rPr lang="ja-JP" altLang="en-US" sz="900" dirty="0">
                <a:latin typeface="Meiryo UI" panose="020B0604030504040204" pitchFamily="34" charset="-128"/>
                <a:ea typeface="Meiryo UI" panose="020B0604030504040204" pitchFamily="34" charset="-128"/>
              </a:rPr>
              <a:t>包装：紙帯、</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、食品衛生検査済、電子レンジ対応可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蓋部分に油性ボールペンで何度も書き込みできて、洗剤で簡単に洗い流せる容量</a:t>
            </a:r>
            <a:r>
              <a:rPr lang="en-US" altLang="ja-JP" sz="1600" dirty="0"/>
              <a:t>280ml</a:t>
            </a:r>
            <a:r>
              <a:rPr lang="ja-JP" altLang="en-US" sz="1600" dirty="0"/>
              <a:t>のフードコンテナ。中身の食品の消費期限を記載して管理すれば、フードロス削減に繋がるエコな商品です。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9" name="図 38">
            <a:extLst>
              <a:ext uri="{FF2B5EF4-FFF2-40B4-BE49-F238E27FC236}">
                <a16:creationId xmlns:a16="http://schemas.microsoft.com/office/drawing/2014/main" id="{42ED9677-E016-4AFD-5A7B-49106A00002A}"/>
              </a:ext>
            </a:extLst>
          </p:cNvPr>
          <p:cNvPicPr>
            <a:picLocks noChangeAspect="1"/>
          </p:cNvPicPr>
          <p:nvPr/>
        </p:nvPicPr>
        <p:blipFill>
          <a:blip r:embed="rId5"/>
          <a:stretch>
            <a:fillRect/>
          </a:stretch>
        </p:blipFill>
        <p:spPr>
          <a:xfrm>
            <a:off x="633776" y="1355718"/>
            <a:ext cx="3709645" cy="3709645"/>
          </a:xfrm>
          <a:prstGeom prst="rect">
            <a:avLst/>
          </a:prstGeom>
        </p:spPr>
      </p:pic>
    </p:spTree>
    <p:extLst>
      <p:ext uri="{BB962C8B-B14F-4D97-AF65-F5344CB8AC3E}">
        <p14:creationId xmlns:p14="http://schemas.microsoft.com/office/powerpoint/2010/main" val="15159590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ジュートスクエアトート</a:t>
            </a:r>
            <a:r>
              <a:rPr lang="en-US" altLang="ja-JP" sz="2000" dirty="0">
                <a:solidFill>
                  <a:schemeClr val="bg1"/>
                </a:solidFill>
                <a:latin typeface="Meiryo UI" panose="020B0604030504040204" pitchFamily="34" charset="-128"/>
                <a:ea typeface="Meiryo UI" panose="020B0604030504040204" pitchFamily="34" charset="-128"/>
              </a:rPr>
              <a:t>(LL)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素材：植物繊維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ジュート</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430×370×220(mm)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20×560(mm)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35L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ナチュラルでざっくりとした風合いがおしゃれで人気の高いジュート素材を使用したトートバッグ。スクエア型でしっかりとした印象を与えます。カラーはナチュラルとホワイトの</a:t>
            </a:r>
            <a:r>
              <a:rPr lang="en-US" altLang="ja-JP" sz="1600" dirty="0"/>
              <a:t>2</a:t>
            </a:r>
            <a:r>
              <a:rPr lang="ja-JP" altLang="en-US" sz="1600" dirty="0"/>
              <a:t>色。</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E69669D-59F7-47B2-4012-8D9ADD73698A}"/>
              </a:ext>
            </a:extLst>
          </p:cNvPr>
          <p:cNvPicPr>
            <a:picLocks noChangeAspect="1"/>
          </p:cNvPicPr>
          <p:nvPr/>
        </p:nvPicPr>
        <p:blipFill>
          <a:blip r:embed="rId5"/>
          <a:stretch>
            <a:fillRect/>
          </a:stretch>
        </p:blipFill>
        <p:spPr>
          <a:xfrm>
            <a:off x="747226" y="1344302"/>
            <a:ext cx="3617715" cy="3617715"/>
          </a:xfrm>
          <a:prstGeom prst="rect">
            <a:avLst/>
          </a:prstGeom>
        </p:spPr>
      </p:pic>
    </p:spTree>
    <p:extLst>
      <p:ext uri="{BB962C8B-B14F-4D97-AF65-F5344CB8AC3E}">
        <p14:creationId xmlns:p14="http://schemas.microsoft.com/office/powerpoint/2010/main" val="214774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ブランジェリーメール・耐熱ダブルウォールグラス</a:t>
            </a:r>
            <a:r>
              <a:rPr lang="en-US" altLang="ja-JP" sz="2000" dirty="0">
                <a:solidFill>
                  <a:schemeClr val="bg1"/>
                </a:solidFill>
                <a:latin typeface="Meiryo UI" panose="020B0604030504040204" pitchFamily="34" charset="-128"/>
                <a:ea typeface="Meiryo UI" panose="020B0604030504040204" pitchFamily="34" charset="-128"/>
              </a:rPr>
              <a:t>2P</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   材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ホウケイ酸ガラス</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a:t>
            </a:r>
            <a:r>
              <a:rPr lang="el-GR" altLang="ja-JP" sz="900" dirty="0">
                <a:latin typeface="Meiryo UI" panose="020B0604030504040204" pitchFamily="34" charset="-128"/>
                <a:ea typeface="Meiryo UI" panose="020B0604030504040204" pitchFamily="34" charset="-128"/>
              </a:rPr>
              <a:t>φ78×80</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90×190×92mm</a:t>
            </a:r>
          </a:p>
          <a:p>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化粧箱入り</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200ml</a:t>
            </a:r>
          </a:p>
          <a:p>
            <a:r>
              <a:rPr lang="ja-JP" altLang="en-US" sz="900" dirty="0">
                <a:latin typeface="Meiryo UI" panose="020B0604030504040204" pitchFamily="34" charset="-128"/>
                <a:ea typeface="Meiryo UI" panose="020B0604030504040204" pitchFamily="34" charset="-128"/>
              </a:rPr>
              <a:t>備   考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名入れ可能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手作りの為、形、容量・重量等に多少の個体差が生じる場合があります。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熱いものを入れても手にその熱が伝わりづらく、冷たいものを入れても結露しにくい、二重構造で便利な耐熱グラスの</a:t>
            </a:r>
            <a:r>
              <a:rPr lang="en-US" altLang="ja-JP" sz="1600" dirty="0">
                <a:latin typeface="Meiryo UI" panose="020B0604030504040204" pitchFamily="34" charset="-128"/>
                <a:ea typeface="Meiryo UI" panose="020B0604030504040204" pitchFamily="34" charset="-128"/>
              </a:rPr>
              <a:t>2P</a:t>
            </a:r>
            <a:r>
              <a:rPr lang="ja-JP" altLang="en-US" sz="1600" dirty="0">
                <a:latin typeface="Meiryo UI" panose="020B0604030504040204" pitchFamily="34" charset="-128"/>
                <a:ea typeface="Meiryo UI" panose="020B0604030504040204" pitchFamily="34" charset="-128"/>
              </a:rPr>
              <a:t>セットです。高級感があるため贈答用や記念用などにもおすすめです。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100" name="Picture 76">
            <a:extLst>
              <a:ext uri="{FF2B5EF4-FFF2-40B4-BE49-F238E27FC236}">
                <a16:creationId xmlns:a16="http://schemas.microsoft.com/office/drawing/2014/main" id="{56D76410-6152-9994-73EF-A608285B32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9462" y="1411148"/>
            <a:ext cx="3610379" cy="3610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186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手ぶライト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450850" algn="l"/>
                <a:tab pos="631825" algn="l"/>
              </a:tabLst>
            </a:pPr>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シリコン・</a:t>
            </a:r>
            <a:r>
              <a:rPr lang="en-US" altLang="ja-JP" sz="900" b="0" i="0" dirty="0">
                <a:solidFill>
                  <a:srgbClr val="333333"/>
                </a:solidFill>
                <a:effectLst/>
                <a:latin typeface="-apple-system"/>
              </a:rPr>
              <a:t>ABS</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397×36×21mm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包　装</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箱入 箱サイズ</a:t>
            </a:r>
            <a:r>
              <a:rPr lang="en-US" altLang="ja-JP" sz="900" b="0" i="0" dirty="0">
                <a:solidFill>
                  <a:srgbClr val="333333"/>
                </a:solidFill>
                <a:effectLst/>
                <a:latin typeface="-apple-system"/>
              </a:rPr>
              <a:t>/215×40×25mm</a:t>
            </a:r>
          </a:p>
          <a:p>
            <a:pPr>
              <a:tabLst>
                <a:tab pos="450850" algn="l"/>
                <a:tab pos="631825" algn="l"/>
              </a:tabLst>
            </a:pPr>
            <a:r>
              <a:rPr lang="ja-JP" altLang="en-US" sz="900" spc="200" dirty="0">
                <a:latin typeface="Meiryo UI" panose="020B0604030504040204" pitchFamily="34" charset="-128"/>
                <a:ea typeface="Meiryo UI" panose="020B0604030504040204" pitchFamily="34" charset="-128"/>
              </a:rPr>
              <a:t>備　考</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zh-TW" altLang="en-US" sz="900" b="0" i="0" dirty="0">
                <a:solidFill>
                  <a:srgbClr val="333333"/>
                </a:solidFill>
                <a:effectLst/>
                <a:latin typeface="-apple-system"/>
              </a:rPr>
              <a:t>豊田合成製</a:t>
            </a:r>
            <a:r>
              <a:rPr lang="en-US" altLang="zh-TW" sz="900" b="0" i="0" dirty="0">
                <a:solidFill>
                  <a:srgbClr val="333333"/>
                </a:solidFill>
                <a:effectLst/>
                <a:latin typeface="-apple-system"/>
              </a:rPr>
              <a:t>LED</a:t>
            </a:r>
            <a:r>
              <a:rPr lang="zh-TW" altLang="en-US" sz="900" b="0" i="0" dirty="0">
                <a:solidFill>
                  <a:srgbClr val="333333"/>
                </a:solidFill>
                <a:effectLst/>
                <a:latin typeface="-apple-system"/>
              </a:rPr>
              <a:t>使用</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首にかけて下げることが出来るため夜間の散歩やアウトドアシーンなどにとっても便利なライトです。カラーバリエーションはホワイト、イエロー、ブルー、ピンクの</a:t>
            </a:r>
            <a:r>
              <a:rPr lang="en-US" altLang="ja-JP" sz="1600" b="0" i="0" dirty="0">
                <a:solidFill>
                  <a:srgbClr val="333333"/>
                </a:solidFill>
                <a:effectLst/>
                <a:latin typeface="-apple-system"/>
              </a:rPr>
              <a:t>4</a:t>
            </a:r>
            <a:r>
              <a:rPr lang="ja-JP" altLang="en-US" sz="1600" b="0" i="0" dirty="0">
                <a:solidFill>
                  <a:srgbClr val="333333"/>
                </a:solidFill>
                <a:effectLst/>
                <a:latin typeface="-apple-system"/>
              </a:rPr>
              <a:t>色展開から選択可能です。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7042052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倒れてもこぼれないサーモタンブラー</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US" altLang="ja-JP" sz="900" dirty="0">
                <a:latin typeface="Meiryo UI" panose="020B0604030504040204" pitchFamily="34" charset="-128"/>
                <a:ea typeface="Meiryo UI" panose="020B0604030504040204" pitchFamily="34" charset="-128"/>
              </a:rPr>
              <a:t>ABS､</a:t>
            </a:r>
            <a:r>
              <a:rPr lang="ja-JP" altLang="en-US" sz="900">
                <a:latin typeface="Meiryo UI" panose="020B0604030504040204" pitchFamily="34" charset="-128"/>
                <a:ea typeface="Meiryo UI" panose="020B0604030504040204" pitchFamily="34" charset="-128"/>
              </a:rPr>
              <a:t>シリコーンゴム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Φ72×140</a:t>
            </a:r>
            <a:r>
              <a:rPr lang="en-US" altLang="ja-JP" sz="900" dirty="0">
                <a:latin typeface="Meiryo UI" panose="020B0604030504040204" pitchFamily="34" charset="-128"/>
                <a:ea typeface="Meiryo UI" panose="020B0604030504040204" pitchFamily="34" charset="-128"/>
              </a:rPr>
              <a:t>mm </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a:t>
            </a:r>
            <a:r>
              <a:rPr lang="en-US" altLang="ja-JP" sz="900" dirty="0">
                <a:latin typeface="Meiryo UI" panose="020B0604030504040204" pitchFamily="34" charset="-128"/>
                <a:ea typeface="Meiryo UI" panose="020B0604030504040204" pitchFamily="34" charset="-128"/>
              </a:rPr>
              <a:t>280ml</a:t>
            </a:r>
          </a:p>
          <a:p>
            <a:r>
              <a:rPr lang="ja-JP" altLang="en-US" sz="900">
                <a:latin typeface="Meiryo UI" panose="020B0604030504040204" pitchFamily="34" charset="-128"/>
                <a:ea typeface="Meiryo UI" panose="020B0604030504040204" pitchFamily="34" charset="-128"/>
              </a:rPr>
              <a:t>機</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能：本体耐熱温度</a:t>
            </a:r>
            <a:r>
              <a:rPr lang="en-US" altLang="ja-JP" sz="900" dirty="0">
                <a:latin typeface="Meiryo UI" panose="020B0604030504040204" pitchFamily="34" charset="-128"/>
                <a:ea typeface="Meiryo UI" panose="020B0604030504040204" pitchFamily="34" charset="-128"/>
              </a:rPr>
              <a:t>80℃</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考：レッド・ネイビー・ブラック・ホワイト</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倒しても中身をこぼさない上、断熱材入りで保温保冷効果のある便利なサーモタンブラーです。シンプルな見た目ですがカラーバリエーションは全</a:t>
            </a:r>
            <a:r>
              <a:rPr lang="en-US" altLang="ja-JP" sz="1600" dirty="0">
                <a:latin typeface="Meiryo UI" panose="020B0604030504040204" pitchFamily="34" charset="-128"/>
                <a:ea typeface="Meiryo UI" panose="020B0604030504040204" pitchFamily="34" charset="-128"/>
              </a:rPr>
              <a:t>4</a:t>
            </a:r>
            <a:r>
              <a:rPr lang="ja-JP" altLang="en-US" sz="1600">
                <a:latin typeface="Meiryo UI" panose="020B0604030504040204" pitchFamily="34" charset="-128"/>
                <a:ea typeface="Meiryo UI" panose="020B0604030504040204" pitchFamily="34" charset="-128"/>
              </a:rPr>
              <a:t>色ありますので、名入れ用におすすめです！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2540FF95-A19B-4E49-85A9-35C831347237}"/>
              </a:ext>
            </a:extLst>
          </p:cNvPr>
          <p:cNvPicPr>
            <a:picLocks noChangeAspect="1"/>
          </p:cNvPicPr>
          <p:nvPr/>
        </p:nvPicPr>
        <p:blipFill>
          <a:blip r:embed="rId5"/>
          <a:stretch>
            <a:fillRect/>
          </a:stretch>
        </p:blipFill>
        <p:spPr>
          <a:xfrm>
            <a:off x="656449" y="1491895"/>
            <a:ext cx="3696641" cy="3518131"/>
          </a:xfrm>
          <a:prstGeom prst="rect">
            <a:avLst/>
          </a:prstGeom>
        </p:spPr>
      </p:pic>
    </p:spTree>
    <p:extLst>
      <p:ext uri="{BB962C8B-B14F-4D97-AF65-F5344CB8AC3E}">
        <p14:creationId xmlns:p14="http://schemas.microsoft.com/office/powerpoint/2010/main" val="7735085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電子メモ </a:t>
            </a:r>
            <a:r>
              <a:rPr lang="en-US" altLang="ja-JP" sz="2000" dirty="0">
                <a:solidFill>
                  <a:schemeClr val="bg1"/>
                </a:solidFill>
                <a:latin typeface="Meiryo UI" panose="020B0604030504040204" pitchFamily="34" charset="-128"/>
                <a:ea typeface="Meiryo UI" panose="020B0604030504040204" pitchFamily="34" charset="-128"/>
              </a:rPr>
              <a:t>8.5</a:t>
            </a:r>
            <a:r>
              <a:rPr lang="ja-JP" altLang="en-US" sz="2000" dirty="0">
                <a:solidFill>
                  <a:schemeClr val="bg1"/>
                </a:solidFill>
                <a:latin typeface="Meiryo UI" panose="020B0604030504040204" pitchFamily="34" charset="-128"/>
                <a:ea typeface="Meiryo UI" panose="020B0604030504040204" pitchFamily="34" charset="-128"/>
              </a:rPr>
              <a:t>インチ</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/142×222×6(mm)</a:t>
            </a:r>
            <a:r>
              <a:rPr lang="ja-JP" altLang="en-US" sz="900" dirty="0">
                <a:latin typeface="Meiryo UI" panose="020B0604030504040204" pitchFamily="34" charset="-128"/>
                <a:ea typeface="Meiryo UI" panose="020B0604030504040204" pitchFamily="34" charset="-128"/>
              </a:rPr>
              <a:t>、付属ペン</a:t>
            </a:r>
            <a:r>
              <a:rPr lang="en-US" altLang="ja-JP" sz="900" dirty="0">
                <a:latin typeface="Meiryo UI" panose="020B0604030504040204" pitchFamily="34" charset="-128"/>
                <a:ea typeface="Meiryo UI" panose="020B0604030504040204" pitchFamily="34" charset="-128"/>
              </a:rPr>
              <a:t>/9×125×5(mm)</a:t>
            </a:r>
          </a:p>
          <a:p>
            <a:r>
              <a:rPr lang="ja-JP" altLang="en-US" sz="900" dirty="0">
                <a:latin typeface="Meiryo UI" panose="020B0604030504040204" pitchFamily="34" charset="-128"/>
                <a:ea typeface="Meiryo UI" panose="020B0604030504040204" pitchFamily="34" charset="-128"/>
              </a:rPr>
              <a:t>包装：ウレタン、白箱、他</a:t>
            </a:r>
          </a:p>
          <a:p>
            <a:r>
              <a:rPr lang="ja-JP" altLang="en-US" sz="900" dirty="0">
                <a:latin typeface="Meiryo UI" panose="020B0604030504040204" pitchFamily="34" charset="-128"/>
                <a:ea typeface="Meiryo UI" panose="020B0604030504040204" pitchFamily="34" charset="-128"/>
              </a:rPr>
              <a:t>備考：マグネットシール、テスト用ボタン電池</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個、取説付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dirty="0"/>
              <a:t>どのタッチペンでも使える上、もちろん付属ペンもある</a:t>
            </a:r>
            <a:r>
              <a:rPr lang="en-US" altLang="ja-JP" sz="1600" dirty="0"/>
              <a:t>8.5</a:t>
            </a:r>
            <a:r>
              <a:rPr lang="ja-JP" altLang="en-US" sz="1600" dirty="0"/>
              <a:t>インチの電子メモです。マグネットで冷蔵庫などに貼ることもできる上、ロック機能付きで使い勝手も良いアイテムです。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64" name="図 63">
            <a:extLst>
              <a:ext uri="{FF2B5EF4-FFF2-40B4-BE49-F238E27FC236}">
                <a16:creationId xmlns:a16="http://schemas.microsoft.com/office/drawing/2014/main" id="{7974FCE6-FEB9-E2E6-A054-C75D31478FA8}"/>
              </a:ext>
            </a:extLst>
          </p:cNvPr>
          <p:cNvPicPr>
            <a:picLocks noChangeAspect="1"/>
          </p:cNvPicPr>
          <p:nvPr/>
        </p:nvPicPr>
        <p:blipFill>
          <a:blip r:embed="rId5"/>
          <a:stretch>
            <a:fillRect/>
          </a:stretch>
        </p:blipFill>
        <p:spPr>
          <a:xfrm>
            <a:off x="724120" y="1422052"/>
            <a:ext cx="3569949" cy="3569949"/>
          </a:xfrm>
          <a:prstGeom prst="rect">
            <a:avLst/>
          </a:prstGeom>
        </p:spPr>
      </p:pic>
    </p:spTree>
    <p:extLst>
      <p:ext uri="{BB962C8B-B14F-4D97-AF65-F5344CB8AC3E}">
        <p14:creationId xmlns:p14="http://schemas.microsoft.com/office/powerpoint/2010/main" val="35458411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マルチ充電ケーブル</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素材：ポリエステル・</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サイズ：全長 約</a:t>
            </a:r>
            <a:r>
              <a:rPr lang="en-US" altLang="ja-JP" sz="900" dirty="0">
                <a:latin typeface="Meiryo UI" panose="020B0604030504040204" pitchFamily="34" charset="-128"/>
                <a:ea typeface="Meiryo UI" panose="020B0604030504040204" pitchFamily="34" charset="-128"/>
              </a:rPr>
              <a:t>1200mm</a:t>
            </a:r>
          </a:p>
          <a:p>
            <a:r>
              <a:rPr lang="ja-JP" altLang="en-US" sz="900" dirty="0">
                <a:latin typeface="Meiryo UI" panose="020B0604030504040204" pitchFamily="34" charset="-128"/>
                <a:ea typeface="Meiryo UI" panose="020B0604030504040204" pitchFamily="34" charset="-128"/>
              </a:rPr>
              <a:t>包装：箱入　箱サイズ／</a:t>
            </a:r>
            <a:r>
              <a:rPr lang="en-US" altLang="ja-JP" sz="900" dirty="0">
                <a:latin typeface="Meiryo UI" panose="020B0604030504040204" pitchFamily="34" charset="-128"/>
                <a:ea typeface="Meiryo UI" panose="020B0604030504040204" pitchFamily="34" charset="-128"/>
              </a:rPr>
              <a:t>150×42×42mm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iOS</a:t>
            </a:r>
            <a:r>
              <a:rPr lang="ja-JP" altLang="en-US" sz="1600" dirty="0"/>
              <a:t>、</a:t>
            </a:r>
            <a:r>
              <a:rPr lang="en-US" altLang="ja-JP" sz="1600" dirty="0"/>
              <a:t>Micro-USB</a:t>
            </a:r>
            <a:r>
              <a:rPr lang="ja-JP" altLang="en-US" sz="1600" dirty="0"/>
              <a:t>、</a:t>
            </a:r>
            <a:r>
              <a:rPr lang="en-US" altLang="ja-JP" sz="1600" dirty="0"/>
              <a:t>Type-C</a:t>
            </a:r>
            <a:r>
              <a:rPr lang="ja-JP" altLang="en-US" sz="1600" dirty="0"/>
              <a:t>、</a:t>
            </a:r>
            <a:r>
              <a:rPr lang="en-US" altLang="ja-JP" sz="1600" dirty="0"/>
              <a:t>USB-A</a:t>
            </a:r>
            <a:r>
              <a:rPr lang="ja-JP" altLang="en-US" sz="1600" dirty="0"/>
              <a:t>変換の端子がひとつになったマルチ充電ケーブルです。全長</a:t>
            </a:r>
            <a:r>
              <a:rPr lang="en-US" altLang="ja-JP" sz="1600" dirty="0"/>
              <a:t>120cm</a:t>
            </a:r>
            <a:r>
              <a:rPr lang="ja-JP" altLang="en-US" sz="1600" dirty="0"/>
              <a:t>と長さも十分にあるため、あらゆるシーンで活躍すること間違いなし！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3" name="図 82">
            <a:extLst>
              <a:ext uri="{FF2B5EF4-FFF2-40B4-BE49-F238E27FC236}">
                <a16:creationId xmlns:a16="http://schemas.microsoft.com/office/drawing/2014/main" id="{3828FB26-8110-425F-0C18-8126579B5839}"/>
              </a:ext>
            </a:extLst>
          </p:cNvPr>
          <p:cNvPicPr>
            <a:picLocks noChangeAspect="1"/>
          </p:cNvPicPr>
          <p:nvPr/>
        </p:nvPicPr>
        <p:blipFill>
          <a:blip r:embed="rId5"/>
          <a:stretch>
            <a:fillRect/>
          </a:stretch>
        </p:blipFill>
        <p:spPr>
          <a:xfrm>
            <a:off x="628858" y="1287457"/>
            <a:ext cx="3714563" cy="3714563"/>
          </a:xfrm>
          <a:prstGeom prst="rect">
            <a:avLst/>
          </a:prstGeom>
        </p:spPr>
      </p:pic>
    </p:spTree>
    <p:extLst>
      <p:ext uri="{BB962C8B-B14F-4D97-AF65-F5344CB8AC3E}">
        <p14:creationId xmlns:p14="http://schemas.microsoft.com/office/powerpoint/2010/main" val="2086692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レザーボタントレイ</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材：リサクイルレザー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：組立時</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138×138×40mm</a:t>
            </a:r>
            <a:r>
              <a:rPr lang="ja-JP" altLang="en-US" sz="900">
                <a:latin typeface="Meiryo UI" panose="020B0604030504040204" pitchFamily="34" charset="-128"/>
                <a:ea typeface="Meiryo UI" panose="020B0604030504040204" pitchFamily="34" charset="-128"/>
              </a:rPr>
              <a:t>（包装形態：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考：ネイビー・リアルブラック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カギやアクセサリー置きにぴったりの、高級感あるレザー素材のトレイです。四隅のボタンを外せばフラットになり、折りたたむことも可能です。ネイビーとブラックからお選びください。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43628D4-7182-C946-A5FF-A50FC6BF56E2}"/>
              </a:ext>
            </a:extLst>
          </p:cNvPr>
          <p:cNvPicPr>
            <a:picLocks noChangeAspect="1"/>
          </p:cNvPicPr>
          <p:nvPr/>
        </p:nvPicPr>
        <p:blipFill>
          <a:blip r:embed="rId5"/>
          <a:stretch>
            <a:fillRect/>
          </a:stretch>
        </p:blipFill>
        <p:spPr>
          <a:xfrm>
            <a:off x="368434" y="2229743"/>
            <a:ext cx="4233723" cy="2242817"/>
          </a:xfrm>
          <a:prstGeom prst="rect">
            <a:avLst/>
          </a:prstGeom>
        </p:spPr>
      </p:pic>
    </p:spTree>
    <p:extLst>
      <p:ext uri="{BB962C8B-B14F-4D97-AF65-F5344CB8AC3E}">
        <p14:creationId xmlns:p14="http://schemas.microsoft.com/office/powerpoint/2010/main" val="894778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2</a:t>
            </a:r>
            <a:r>
              <a:rPr lang="ja-JP" altLang="en-US" sz="2000" dirty="0">
                <a:solidFill>
                  <a:schemeClr val="bg1"/>
                </a:solidFill>
                <a:latin typeface="Meiryo UI" panose="020B0604030504040204" pitchFamily="34" charset="-128"/>
                <a:ea typeface="Meiryo UI" panose="020B0604030504040204" pitchFamily="34" charset="-128"/>
              </a:rPr>
              <a:t>通りに使える 変身保冷温バッグ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素材：表</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アルミニウム･</a:t>
            </a:r>
            <a:r>
              <a:rPr lang="en-US" altLang="ja-JP" sz="900" dirty="0">
                <a:latin typeface="Meiryo UI" panose="020B0604030504040204" pitchFamily="34" charset="-128"/>
                <a:ea typeface="Meiryo UI" panose="020B0604030504040204" pitchFamily="34" charset="-128"/>
              </a:rPr>
              <a:t>PP</a:t>
            </a:r>
          </a:p>
          <a:p>
            <a:r>
              <a:rPr lang="ja-JP" altLang="en-US" sz="900" dirty="0">
                <a:latin typeface="Meiryo UI" panose="020B0604030504040204" pitchFamily="34" charset="-128"/>
                <a:ea typeface="Meiryo UI" panose="020B0604030504040204" pitchFamily="34" charset="-128"/>
              </a:rPr>
              <a:t>サイズ：トートバッグ時</a:t>
            </a:r>
            <a:r>
              <a:rPr lang="en-US" altLang="ja-JP" sz="900" dirty="0">
                <a:latin typeface="Meiryo UI" panose="020B0604030504040204" pitchFamily="34" charset="-128"/>
                <a:ea typeface="Meiryo UI" panose="020B0604030504040204" pitchFamily="34" charset="-128"/>
              </a:rPr>
              <a:t>/280×490×190mm､</a:t>
            </a:r>
            <a:r>
              <a:rPr lang="ja-JP" altLang="en-US" sz="900" dirty="0">
                <a:latin typeface="Meiryo UI" panose="020B0604030504040204" pitchFamily="34" charset="-128"/>
                <a:ea typeface="Meiryo UI" panose="020B0604030504040204" pitchFamily="34" charset="-128"/>
              </a:rPr>
              <a:t>サコッシュ時</a:t>
            </a:r>
            <a:r>
              <a:rPr lang="en-US" altLang="ja-JP" sz="900" dirty="0">
                <a:latin typeface="Meiryo UI" panose="020B0604030504040204" pitchFamily="34" charset="-128"/>
                <a:ea typeface="Meiryo UI" panose="020B0604030504040204" pitchFamily="34" charset="-128"/>
              </a:rPr>
              <a:t>/185×135×70mm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シーンに合わせて柄分けられる</a:t>
            </a:r>
            <a:r>
              <a:rPr lang="en-US" altLang="ja-JP" sz="1600" dirty="0"/>
              <a:t>2WAY</a:t>
            </a:r>
            <a:r>
              <a:rPr lang="ja-JP" altLang="en-US" sz="1600" dirty="0"/>
              <a:t>仕様の保冷温バッグです。ちょっとしたお出かけの時には肩掛けのサコッシュに、またお買い物やレジャーの際にはビッグトートになる優れもの！</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8" name="図 87">
            <a:extLst>
              <a:ext uri="{FF2B5EF4-FFF2-40B4-BE49-F238E27FC236}">
                <a16:creationId xmlns:a16="http://schemas.microsoft.com/office/drawing/2014/main" id="{2F3AD152-32C1-D630-C053-92B0E74F79D9}"/>
              </a:ext>
            </a:extLst>
          </p:cNvPr>
          <p:cNvPicPr>
            <a:picLocks noChangeAspect="1"/>
          </p:cNvPicPr>
          <p:nvPr/>
        </p:nvPicPr>
        <p:blipFill>
          <a:blip r:embed="rId5"/>
          <a:stretch>
            <a:fillRect/>
          </a:stretch>
        </p:blipFill>
        <p:spPr>
          <a:xfrm>
            <a:off x="687640" y="1354838"/>
            <a:ext cx="3596419" cy="3596419"/>
          </a:xfrm>
          <a:prstGeom prst="rect">
            <a:avLst/>
          </a:prstGeom>
        </p:spPr>
      </p:pic>
    </p:spTree>
    <p:extLst>
      <p:ext uri="{BB962C8B-B14F-4D97-AF65-F5344CB8AC3E}">
        <p14:creationId xmlns:p14="http://schemas.microsoft.com/office/powerpoint/2010/main" val="591741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真空ステンレスサーモタンブラー</a:t>
            </a:r>
            <a:r>
              <a:rPr lang="en-US" altLang="ja-JP" sz="2000" dirty="0">
                <a:solidFill>
                  <a:schemeClr val="bg1"/>
                </a:solidFill>
                <a:latin typeface="Meiryo UI" panose="020B0604030504040204" pitchFamily="34" charset="-128"/>
                <a:ea typeface="Meiryo UI" panose="020B0604030504040204" pitchFamily="34" charset="-128"/>
              </a:rPr>
              <a:t>390ml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   材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ステンレス</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口径約</a:t>
            </a:r>
            <a:r>
              <a:rPr lang="en-US" altLang="ja-JP" sz="900" dirty="0">
                <a:latin typeface="Meiryo UI" panose="020B0604030504040204" pitchFamily="34" charset="-128"/>
                <a:ea typeface="Meiryo UI" panose="020B0604030504040204" pitchFamily="34" charset="-128"/>
              </a:rPr>
              <a:t>8cm </a:t>
            </a:r>
            <a:r>
              <a:rPr lang="ja-JP" altLang="en-US" sz="900" dirty="0">
                <a:latin typeface="Meiryo UI" panose="020B0604030504040204" pitchFamily="34" charset="-128"/>
                <a:ea typeface="Meiryo UI" panose="020B0604030504040204" pitchFamily="34" charset="-128"/>
              </a:rPr>
              <a:t>高さ約</a:t>
            </a:r>
            <a:r>
              <a:rPr lang="en-US" altLang="ja-JP" sz="900" dirty="0">
                <a:latin typeface="Meiryo UI" panose="020B0604030504040204" pitchFamily="34" charset="-128"/>
                <a:ea typeface="Meiryo UI" panose="020B0604030504040204" pitchFamily="34" charset="-128"/>
              </a:rPr>
              <a:t>11.3cm</a:t>
            </a:r>
          </a:p>
          <a:p>
            <a:r>
              <a:rPr lang="ja-JP" altLang="en-US" sz="900" dirty="0">
                <a:latin typeface="Meiryo UI" panose="020B0604030504040204" pitchFamily="34" charset="-128"/>
                <a:ea typeface="Meiryo UI" panose="020B0604030504040204" pitchFamily="34" charset="-128"/>
              </a:rPr>
              <a:t>包   装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化粧箱入り</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約</a:t>
            </a:r>
            <a:r>
              <a:rPr lang="en-US" altLang="ja-JP" sz="900" dirty="0">
                <a:latin typeface="Meiryo UI" panose="020B0604030504040204" pitchFamily="34" charset="-128"/>
                <a:ea typeface="Meiryo UI" panose="020B0604030504040204" pitchFamily="34" charset="-128"/>
              </a:rPr>
              <a:t>390ml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ゆったりフォルムで容量</a:t>
            </a:r>
            <a:r>
              <a:rPr lang="en-US" altLang="ja-JP" sz="1600" dirty="0">
                <a:latin typeface="Meiryo UI" panose="020B0604030504040204" pitchFamily="34" charset="-128"/>
                <a:ea typeface="Meiryo UI" panose="020B0604030504040204" pitchFamily="34" charset="-128"/>
              </a:rPr>
              <a:t>390ml</a:t>
            </a:r>
            <a:r>
              <a:rPr lang="ja-JP" altLang="en-US" sz="1600" dirty="0">
                <a:latin typeface="Meiryo UI" panose="020B0604030504040204" pitchFamily="34" charset="-128"/>
                <a:ea typeface="Meiryo UI" panose="020B0604030504040204" pitchFamily="34" charset="-128"/>
              </a:rPr>
              <a:t>の真空ステンレス製サーモタンブラー。下の部分が膨らんでいるので、手で持ちやすく安定感も抜群！アウトドア・車中・職場など様々な場面で活用できます。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187AE39F-7607-0E49-2616-DC982C23D1A4}"/>
              </a:ext>
            </a:extLst>
          </p:cNvPr>
          <p:cNvPicPr>
            <a:picLocks noChangeAspect="1"/>
          </p:cNvPicPr>
          <p:nvPr/>
        </p:nvPicPr>
        <p:blipFill>
          <a:blip r:embed="rId5"/>
          <a:stretch>
            <a:fillRect/>
          </a:stretch>
        </p:blipFill>
        <p:spPr>
          <a:xfrm>
            <a:off x="759116" y="1369626"/>
            <a:ext cx="3562350" cy="3562350"/>
          </a:xfrm>
          <a:prstGeom prst="rect">
            <a:avLst/>
          </a:prstGeom>
        </p:spPr>
      </p:pic>
    </p:spTree>
    <p:extLst>
      <p:ext uri="{BB962C8B-B14F-4D97-AF65-F5344CB8AC3E}">
        <p14:creationId xmlns:p14="http://schemas.microsoft.com/office/powerpoint/2010/main" val="21605790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今治ホテルスタイル バスタオル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素材：綿</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1100×600mm</a:t>
            </a:r>
          </a:p>
          <a:p>
            <a:r>
              <a:rPr lang="ja-JP" altLang="en-US" sz="900" dirty="0">
                <a:latin typeface="Meiryo UI" panose="020B0604030504040204" pitchFamily="34" charset="-128"/>
                <a:ea typeface="Meiryo UI" panose="020B0604030504040204" pitchFamily="34" charset="-128"/>
              </a:rPr>
              <a:t>包装：不織布袋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dirty="0"/>
              <a:t>1100×600mm</a:t>
            </a:r>
            <a:r>
              <a:rPr lang="ja-JP" altLang="en-US" sz="1600" dirty="0"/>
              <a:t>サイズのシンプルなバスタオルです。日本が誇るタオルの産地、今治産のため非常に肌触りが滑らかで優しく、吸水性にも優れています。ノベルティ用として人気です。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5" name="図 84">
            <a:extLst>
              <a:ext uri="{FF2B5EF4-FFF2-40B4-BE49-F238E27FC236}">
                <a16:creationId xmlns:a16="http://schemas.microsoft.com/office/drawing/2014/main" id="{FC2F0A40-8EB7-CF53-635A-EB6673019DD0}"/>
              </a:ext>
            </a:extLst>
          </p:cNvPr>
          <p:cNvPicPr>
            <a:picLocks noChangeAspect="1"/>
          </p:cNvPicPr>
          <p:nvPr/>
        </p:nvPicPr>
        <p:blipFill>
          <a:blip r:embed="rId5"/>
          <a:stretch>
            <a:fillRect/>
          </a:stretch>
        </p:blipFill>
        <p:spPr>
          <a:xfrm>
            <a:off x="677993" y="1349649"/>
            <a:ext cx="3619500" cy="3619500"/>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Smoo(</a:t>
            </a:r>
            <a:r>
              <a:rPr lang="ja-JP" altLang="en-US" sz="2000" dirty="0">
                <a:solidFill>
                  <a:schemeClr val="bg1"/>
                </a:solidFill>
                <a:latin typeface="Meiryo UI" panose="020B0604030504040204" pitchFamily="34" charset="-128"/>
                <a:ea typeface="Meiryo UI" panose="020B0604030504040204" pitchFamily="34" charset="-128"/>
              </a:rPr>
              <a:t>スムゥー</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蓋付マグカップ</a:t>
            </a:r>
            <a:r>
              <a:rPr lang="en-US" altLang="ja-JP" sz="2000" dirty="0">
                <a:solidFill>
                  <a:schemeClr val="bg1"/>
                </a:solidFill>
                <a:latin typeface="Meiryo UI" panose="020B0604030504040204" pitchFamily="34" charset="-128"/>
                <a:ea typeface="Meiryo UI" panose="020B0604030504040204" pitchFamily="34" charset="-128"/>
              </a:rPr>
              <a:t>350ml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素材：ステンレス鋼・</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・シリコンゴム</a:t>
            </a:r>
          </a:p>
          <a:p>
            <a:r>
              <a:rPr lang="ja-JP" altLang="en-US" sz="900" dirty="0">
                <a:latin typeface="Meiryo UI" panose="020B0604030504040204" pitchFamily="34" charset="-128"/>
                <a:ea typeface="Meiryo UI" panose="020B0604030504040204" pitchFamily="34" charset="-128"/>
              </a:rPr>
              <a:t>サイズ：約直径</a:t>
            </a:r>
            <a:r>
              <a:rPr lang="en-US" altLang="ja-JP" sz="900" dirty="0">
                <a:latin typeface="Meiryo UI" panose="020B0604030504040204" pitchFamily="34" charset="-128"/>
                <a:ea typeface="Meiryo UI" panose="020B0604030504040204" pitchFamily="34" charset="-128"/>
              </a:rPr>
              <a:t>8.6×10.5cm</a:t>
            </a:r>
            <a:r>
              <a:rPr lang="ja-JP" altLang="en-US" sz="900" dirty="0">
                <a:latin typeface="Meiryo UI" panose="020B0604030504040204" pitchFamily="34" charset="-128"/>
                <a:ea typeface="Meiryo UI" panose="020B0604030504040204" pitchFamily="34" charset="-128"/>
              </a:rPr>
              <a:t>　　箱サイズ：約</a:t>
            </a:r>
            <a:r>
              <a:rPr lang="en-US" altLang="ja-JP" sz="900" dirty="0">
                <a:latin typeface="Meiryo UI" panose="020B0604030504040204" pitchFamily="34" charset="-128"/>
                <a:ea typeface="Meiryo UI" panose="020B0604030504040204" pitchFamily="34" charset="-128"/>
              </a:rPr>
              <a:t>9.5×9.5×11.5</a:t>
            </a:r>
            <a:r>
              <a:rPr lang="ja-JP" altLang="en-US" sz="900" dirty="0">
                <a:latin typeface="Meiryo UI" panose="020B0604030504040204" pitchFamily="34" charset="-128"/>
                <a:ea typeface="Meiryo UI" panose="020B0604030504040204" pitchFamily="34" charset="-128"/>
              </a:rPr>
              <a:t>ｃｍ</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350ml</a:t>
            </a:r>
          </a:p>
          <a:p>
            <a:r>
              <a:rPr lang="ja-JP" altLang="en-US" sz="900" dirty="0">
                <a:latin typeface="Meiryo UI" panose="020B0604030504040204" pitchFamily="34" charset="-128"/>
                <a:ea typeface="Meiryo UI" panose="020B0604030504040204" pitchFamily="34" charset="-128"/>
              </a:rPr>
              <a:t>包装：化粧箱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nSpc>
                <a:spcPts val="2400"/>
              </a:lnSpc>
            </a:pPr>
            <a:r>
              <a:rPr lang="ja-JP" altLang="en-US" sz="1600" dirty="0"/>
              <a:t>蓋付きでホコリなどの侵入を防ぐとともに保冷・保温力を高めてくれる</a:t>
            </a:r>
            <a:r>
              <a:rPr lang="en-US" altLang="ja-JP" sz="1600" dirty="0"/>
              <a:t>350ml</a:t>
            </a:r>
            <a:r>
              <a:rPr lang="ja-JP" altLang="en-US" sz="1600" dirty="0"/>
              <a:t>サイズのマグカップです。ライトグリーン、ライトブラウン、ライトブルーの全</a:t>
            </a:r>
            <a:r>
              <a:rPr lang="en-US" altLang="ja-JP" sz="1600" dirty="0"/>
              <a:t>3</a:t>
            </a:r>
            <a:r>
              <a:rPr lang="ja-JP" altLang="en-US" sz="1600" dirty="0"/>
              <a:t>色展開から選択可能。</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E421A749-89B3-35E1-2751-BB94716EB629}"/>
              </a:ext>
            </a:extLst>
          </p:cNvPr>
          <p:cNvPicPr>
            <a:picLocks noChangeAspect="1"/>
          </p:cNvPicPr>
          <p:nvPr/>
        </p:nvPicPr>
        <p:blipFill>
          <a:blip r:embed="rId5"/>
          <a:stretch>
            <a:fillRect/>
          </a:stretch>
        </p:blipFill>
        <p:spPr>
          <a:xfrm>
            <a:off x="746887" y="1368483"/>
            <a:ext cx="3618938" cy="3618938"/>
          </a:xfrm>
          <a:prstGeom prst="rect">
            <a:avLst/>
          </a:prstGeom>
        </p:spPr>
      </p:pic>
    </p:spTree>
    <p:extLst>
      <p:ext uri="{BB962C8B-B14F-4D97-AF65-F5344CB8AC3E}">
        <p14:creationId xmlns:p14="http://schemas.microsoft.com/office/powerpoint/2010/main" val="29246147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14.3</a:t>
            </a:r>
            <a:r>
              <a:rPr lang="ja-JP" altLang="en-US" sz="2000" dirty="0">
                <a:solidFill>
                  <a:schemeClr val="bg1"/>
                </a:solidFill>
                <a:latin typeface="Meiryo UI" panose="020B0604030504040204" pitchFamily="34" charset="-128"/>
                <a:ea typeface="Meiryo UI" panose="020B0604030504040204" pitchFamily="34" charset="-128"/>
              </a:rPr>
              <a:t>オンス キャンバス トートバッグ</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大</a:t>
            </a:r>
            <a:r>
              <a:rPr lang="en-US" altLang="ja-JP" sz="2000" dirty="0">
                <a:solidFill>
                  <a:schemeClr val="bg1"/>
                </a:solidFill>
                <a:latin typeface="Meiryo UI" panose="020B0604030504040204" pitchFamily="34" charset="-128"/>
                <a:ea typeface="Meiryo UI" panose="020B0604030504040204" pitchFamily="34" charset="-128"/>
              </a:rPr>
              <a:t>)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素材：綿 </a:t>
            </a:r>
            <a:r>
              <a:rPr lang="en-US" altLang="ja-JP" sz="900" dirty="0">
                <a:latin typeface="Meiryo UI" panose="020B0604030504040204" pitchFamily="34" charset="-128"/>
                <a:ea typeface="Meiryo UI" panose="020B0604030504040204" pitchFamily="34" charset="-128"/>
              </a:rPr>
              <a:t>100</a:t>
            </a:r>
            <a:r>
              <a:rPr lang="ja-JP" altLang="en-US" sz="900" dirty="0">
                <a:latin typeface="Meiryo UI" panose="020B0604030504040204" pitchFamily="34" charset="-128"/>
                <a:ea typeface="Meiryo UI" panose="020B0604030504040204" pitchFamily="34" charset="-128"/>
              </a:rPr>
              <a:t>％（キャンバス）、ナチュラル：</a:t>
            </a:r>
            <a:r>
              <a:rPr lang="en-US" altLang="ja-JP" sz="900" dirty="0">
                <a:latin typeface="Meiryo UI" panose="020B0604030504040204" pitchFamily="34" charset="-128"/>
                <a:ea typeface="Meiryo UI" panose="020B0604030504040204" pitchFamily="34" charset="-128"/>
              </a:rPr>
              <a:t>405g/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12.0oz/yd2</a:t>
            </a:r>
            <a:r>
              <a:rPr lang="ja-JP" altLang="en-US" sz="900" dirty="0">
                <a:latin typeface="Meiryo UI" panose="020B0604030504040204" pitchFamily="34" charset="-128"/>
                <a:ea typeface="Meiryo UI" panose="020B0604030504040204" pitchFamily="34" charset="-128"/>
              </a:rPr>
              <a:t>、カラー：</a:t>
            </a:r>
            <a:r>
              <a:rPr lang="en-US" altLang="ja-JP" sz="900" dirty="0">
                <a:latin typeface="Meiryo UI" panose="020B0604030504040204" pitchFamily="34" charset="-128"/>
                <a:ea typeface="Meiryo UI" panose="020B0604030504040204" pitchFamily="34" charset="-128"/>
              </a:rPr>
              <a:t>390g/</a:t>
            </a:r>
            <a:r>
              <a:rPr lang="ja-JP" altLang="en-US" sz="900" dirty="0">
                <a:latin typeface="Meiryo UI" panose="020B0604030504040204" pitchFamily="34" charset="-128"/>
                <a:ea typeface="Meiryo UI" panose="020B0604030504040204" pitchFamily="34" charset="-128"/>
              </a:rPr>
              <a:t>平方メートル </a:t>
            </a:r>
            <a:r>
              <a:rPr lang="en-US" altLang="ja-JP" sz="900" dirty="0">
                <a:latin typeface="Meiryo UI" panose="020B0604030504040204" pitchFamily="34" charset="-128"/>
                <a:ea typeface="Meiryo UI" panose="020B0604030504040204" pitchFamily="34" charset="-128"/>
              </a:rPr>
              <a:t>11.5oz/yd2</a:t>
            </a:r>
          </a:p>
          <a:p>
            <a:r>
              <a:rPr lang="ja-JP" altLang="en-US" sz="900" dirty="0">
                <a:latin typeface="Meiryo UI" panose="020B0604030504040204" pitchFamily="34" charset="-128"/>
                <a:ea typeface="Meiryo UI" panose="020B0604030504040204" pitchFamily="34" charset="-128"/>
              </a:rPr>
              <a:t>サイズ：横</a:t>
            </a:r>
            <a:r>
              <a:rPr lang="en-US" altLang="ja-JP" sz="900" dirty="0">
                <a:latin typeface="Meiryo UI" panose="020B0604030504040204" pitchFamily="34" charset="-128"/>
                <a:ea typeface="Meiryo UI" panose="020B0604030504040204" pitchFamily="34" charset="-128"/>
              </a:rPr>
              <a:t>390×</a:t>
            </a:r>
            <a:r>
              <a:rPr lang="ja-JP" altLang="en-US" sz="900" dirty="0">
                <a:latin typeface="Meiryo UI" panose="020B0604030504040204" pitchFamily="34" charset="-128"/>
                <a:ea typeface="Meiryo UI" panose="020B0604030504040204" pitchFamily="34" charset="-128"/>
              </a:rPr>
              <a:t>縦</a:t>
            </a:r>
            <a:r>
              <a:rPr lang="en-US" altLang="ja-JP" sz="900" dirty="0">
                <a:latin typeface="Meiryo UI" panose="020B0604030504040204" pitchFamily="34" charset="-128"/>
                <a:ea typeface="Meiryo UI" panose="020B0604030504040204" pitchFamily="34" charset="-128"/>
              </a:rPr>
              <a:t>350×</a:t>
            </a:r>
            <a:r>
              <a:rPr lang="ja-JP" altLang="en-US" sz="900" dirty="0">
                <a:latin typeface="Meiryo UI" panose="020B0604030504040204" pitchFamily="34" charset="-128"/>
                <a:ea typeface="Meiryo UI" panose="020B0604030504040204" pitchFamily="34" charset="-128"/>
              </a:rPr>
              <a:t>奥行</a:t>
            </a:r>
            <a:r>
              <a:rPr lang="en-US" altLang="ja-JP" sz="900" dirty="0">
                <a:latin typeface="Meiryo UI" panose="020B0604030504040204" pitchFamily="34" charset="-128"/>
                <a:ea typeface="Meiryo UI" panose="020B0604030504040204" pitchFamily="34" charset="-128"/>
              </a:rPr>
              <a:t>100mm</a:t>
            </a:r>
            <a:r>
              <a:rPr lang="ja-JP" altLang="en-US" sz="900" dirty="0">
                <a:latin typeface="Meiryo UI" panose="020B0604030504040204" pitchFamily="34" charset="-128"/>
                <a:ea typeface="Meiryo UI" panose="020B0604030504040204" pitchFamily="34" charset="-128"/>
              </a:rPr>
              <a:t>、持ち手の長さ</a:t>
            </a:r>
            <a:r>
              <a:rPr lang="en-US" altLang="ja-JP" sz="900" dirty="0">
                <a:latin typeface="Meiryo UI" panose="020B0604030504040204" pitchFamily="34" charset="-128"/>
                <a:ea typeface="Meiryo UI" panose="020B0604030504040204" pitchFamily="34" charset="-128"/>
              </a:rPr>
              <a:t>550mm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13L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肩がけもできる長めの持ち手と、</a:t>
            </a:r>
            <a:r>
              <a:rPr lang="en-US" altLang="ja-JP" sz="1600" dirty="0"/>
              <a:t>14.3</a:t>
            </a:r>
            <a:r>
              <a:rPr lang="ja-JP" altLang="en-US" sz="1600" dirty="0"/>
              <a:t>オンスの厚手で耐久性に優れたキャンバス素材がお買い物などの普段使いに非常に便利なトートバッグです。</a:t>
            </a:r>
            <a:r>
              <a:rPr lang="en-US" altLang="ja-JP" sz="1600" dirty="0"/>
              <a:t>7</a:t>
            </a:r>
            <a:r>
              <a:rPr lang="ja-JP" altLang="en-US" sz="1600" dirty="0"/>
              <a:t>色のカラー展開も魅力的。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3C2AC109-D2DF-ABB3-9F74-D1FEAA7B4DF3}"/>
              </a:ext>
            </a:extLst>
          </p:cNvPr>
          <p:cNvPicPr>
            <a:picLocks noChangeAspect="1"/>
          </p:cNvPicPr>
          <p:nvPr/>
        </p:nvPicPr>
        <p:blipFill>
          <a:blip r:embed="rId5"/>
          <a:stretch>
            <a:fillRect/>
          </a:stretch>
        </p:blipFill>
        <p:spPr>
          <a:xfrm>
            <a:off x="739002" y="1391736"/>
            <a:ext cx="3560089" cy="3560089"/>
          </a:xfrm>
          <a:prstGeom prst="rect">
            <a:avLst/>
          </a:prstGeom>
        </p:spPr>
      </p:pic>
    </p:spTree>
    <p:extLst>
      <p:ext uri="{BB962C8B-B14F-4D97-AF65-F5344CB8AC3E}">
        <p14:creationId xmlns:p14="http://schemas.microsoft.com/office/powerpoint/2010/main" val="4136758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ラバーウッドスピーカースタンド シングルホーン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1" y="5252121"/>
            <a:ext cx="4140913" cy="5100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素　材</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ゴムの木</a:t>
            </a:r>
            <a:endParaRPr lang="en-US" altLang="ja-JP" sz="900" b="0" i="0" dirty="0">
              <a:solidFill>
                <a:srgbClr val="333333"/>
              </a:solidFill>
              <a:effectLst/>
              <a:latin typeface="-apple-system"/>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100×50×70mm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付属品</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取説付</a:t>
            </a:r>
            <a:endParaRPr lang="en-US" altLang="ja-JP" sz="900" b="0" i="0" dirty="0">
              <a:solidFill>
                <a:srgbClr val="333333"/>
              </a:solidFill>
              <a:effectLst/>
              <a:latin typeface="-apple-system"/>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天然ゴム採取後の廃材を再利用した、電源不要な温かみのあるシングルホーンナチュラルスピーカーです。オリジナル名入れも可能ですので、アウトドアイベント等の販促用にも人気です。</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46" name="図 45">
            <a:extLst>
              <a:ext uri="{FF2B5EF4-FFF2-40B4-BE49-F238E27FC236}">
                <a16:creationId xmlns:a16="http://schemas.microsoft.com/office/drawing/2014/main" id="{4A46F78F-84F6-B647-9522-0F50BCDC95A1}"/>
              </a:ext>
            </a:extLst>
          </p:cNvPr>
          <p:cNvPicPr>
            <a:picLocks noChangeAspect="1"/>
          </p:cNvPicPr>
          <p:nvPr/>
        </p:nvPicPr>
        <p:blipFill>
          <a:blip r:embed="rId5"/>
          <a:srcRect/>
          <a:stretch/>
        </p:blipFill>
        <p:spPr>
          <a:xfrm>
            <a:off x="905769" y="1635301"/>
            <a:ext cx="3174086" cy="3174086"/>
          </a:xfrm>
          <a:prstGeom prst="rect">
            <a:avLst/>
          </a:prstGeom>
        </p:spPr>
      </p:pic>
    </p:spTree>
    <p:extLst>
      <p:ext uri="{BB962C8B-B14F-4D97-AF65-F5344CB8AC3E}">
        <p14:creationId xmlns:p14="http://schemas.microsoft.com/office/powerpoint/2010/main" val="2938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クルリト コンパクトクーラー巾着バッグ</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サイズ：本体／約</a:t>
            </a:r>
            <a:r>
              <a:rPr lang="en-US" altLang="ja-JP" sz="900" dirty="0">
                <a:latin typeface="Meiryo UI" panose="020B0604030504040204" pitchFamily="34" charset="-128"/>
                <a:ea typeface="Meiryo UI" panose="020B0604030504040204" pitchFamily="34" charset="-128"/>
              </a:rPr>
              <a:t>W370×H350×D140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r>
              <a:rPr lang="ja-JP" altLang="en-US" sz="900" dirty="0">
                <a:latin typeface="Meiryo UI" panose="020B0604030504040204" pitchFamily="34" charset="-128"/>
                <a:ea typeface="Meiryo UI" panose="020B0604030504040204" pitchFamily="34" charset="-128"/>
              </a:rPr>
              <a:t>）・持ち手／約</a:t>
            </a:r>
            <a:r>
              <a:rPr lang="en-US" altLang="ja-JP" sz="900" dirty="0">
                <a:latin typeface="Meiryo UI" panose="020B0604030504040204" pitchFamily="34" charset="-128"/>
                <a:ea typeface="Meiryo UI" panose="020B0604030504040204" pitchFamily="34" charset="-128"/>
              </a:rPr>
              <a:t>W35×H400</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9L</a:t>
            </a:r>
          </a:p>
          <a:p>
            <a:r>
              <a:rPr lang="ja-JP" altLang="en-US" sz="900" dirty="0">
                <a:latin typeface="Meiryo UI" panose="020B0604030504040204" pitchFamily="34" charset="-128"/>
                <a:ea typeface="Meiryo UI" panose="020B0604030504040204" pitchFamily="34" charset="-128"/>
              </a:rPr>
              <a:t>備考：加工時内職</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入れを選択いただいた場合、ゴムは留めずに折りたたみ、</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袋に入れた状態での納品になります。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dirty="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コンパクトに畳んで鞄に忍ばせることができる、軽くてコンパクトなのに保冷力ばっちりな巾着バッグ。口元をリボン結びすれば見た目もかわいく、ワンハンドルでオシャレに持つことができます。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70" name="図 69">
            <a:extLst>
              <a:ext uri="{FF2B5EF4-FFF2-40B4-BE49-F238E27FC236}">
                <a16:creationId xmlns:a16="http://schemas.microsoft.com/office/drawing/2014/main" id="{09A8B9F1-02D5-62AF-072C-CDA0CD52484B}"/>
              </a:ext>
            </a:extLst>
          </p:cNvPr>
          <p:cNvPicPr>
            <a:picLocks noChangeAspect="1"/>
          </p:cNvPicPr>
          <p:nvPr/>
        </p:nvPicPr>
        <p:blipFill>
          <a:blip r:embed="rId5"/>
          <a:stretch>
            <a:fillRect/>
          </a:stretch>
        </p:blipFill>
        <p:spPr>
          <a:xfrm>
            <a:off x="682930" y="1367292"/>
            <a:ext cx="3683632" cy="3683632"/>
          </a:xfrm>
          <a:prstGeom prst="rect">
            <a:avLst/>
          </a:prstGeom>
        </p:spPr>
      </p:pic>
    </p:spTree>
    <p:extLst>
      <p:ext uri="{BB962C8B-B14F-4D97-AF65-F5344CB8AC3E}">
        <p14:creationId xmlns:p14="http://schemas.microsoft.com/office/powerpoint/2010/main" val="30339446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シャンブリック スクエア保冷トート</a:t>
            </a:r>
            <a:r>
              <a:rPr lang="en-US" altLang="ja-JP" sz="2000" dirty="0">
                <a:solidFill>
                  <a:schemeClr val="bg1"/>
                </a:solidFill>
                <a:latin typeface="Meiryo UI" panose="020B0604030504040204" pitchFamily="34" charset="-128"/>
                <a:ea typeface="Meiryo UI" panose="020B0604030504040204" pitchFamily="34" charset="-128"/>
              </a:rPr>
              <a:t>(M)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カラー展開：ベージュ、サックスブルー、グレー</a:t>
            </a:r>
          </a:p>
          <a:p>
            <a:r>
              <a:rPr lang="ja-JP" altLang="en-US" sz="900" dirty="0">
                <a:latin typeface="Meiryo UI" panose="020B0604030504040204" pitchFamily="34" charset="-128"/>
                <a:ea typeface="Meiryo UI" panose="020B0604030504040204" pitchFamily="34" charset="-128"/>
              </a:rPr>
              <a:t>素材：ポリエステル、コットン、アルミ</a:t>
            </a:r>
          </a:p>
          <a:p>
            <a:r>
              <a:rPr lang="ja-JP" altLang="en-US" sz="900" dirty="0">
                <a:latin typeface="Meiryo UI" panose="020B0604030504040204" pitchFamily="34" charset="-128"/>
                <a:ea typeface="Meiryo UI" panose="020B0604030504040204" pitchFamily="34" charset="-128"/>
              </a:rPr>
              <a:t>サイズ：本体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370×350×150(mm)</a:t>
            </a:r>
            <a:r>
              <a:rPr lang="ja-JP" altLang="en-US" sz="900" dirty="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30×580(mm)</a:t>
            </a:r>
          </a:p>
          <a:p>
            <a:r>
              <a:rPr lang="ja-JP" altLang="en-US" sz="900" dirty="0">
                <a:latin typeface="Meiryo UI" panose="020B0604030504040204" pitchFamily="34" charset="-128"/>
                <a:ea typeface="Meiryo UI" panose="020B0604030504040204" pitchFamily="34" charset="-128"/>
              </a:rPr>
              <a:t>容量：約</a:t>
            </a:r>
            <a:r>
              <a:rPr lang="en-US" altLang="ja-JP" sz="900" dirty="0">
                <a:latin typeface="Meiryo UI" panose="020B0604030504040204" pitchFamily="34" charset="-128"/>
                <a:ea typeface="Meiryo UI" panose="020B0604030504040204" pitchFamily="34" charset="-128"/>
              </a:rPr>
              <a:t>19L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再生ファブリック糸を使用した保冷機能付きのエシカルなスクエアトートバッグの</a:t>
            </a:r>
            <a:r>
              <a:rPr lang="en-US" altLang="ja-JP" sz="1600" dirty="0"/>
              <a:t>M</a:t>
            </a:r>
            <a:r>
              <a:rPr lang="ja-JP" altLang="en-US" sz="1600" dirty="0"/>
              <a:t>サイズです。丸みのある形状とくすんだ柔らかい色合いがオシャレ。女性向けの物販品やノベルティに最適です。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BE88FA05-8771-6BC7-463B-7423630AF8A3}"/>
              </a:ext>
            </a:extLst>
          </p:cNvPr>
          <p:cNvPicPr>
            <a:picLocks noChangeAspect="1"/>
          </p:cNvPicPr>
          <p:nvPr/>
        </p:nvPicPr>
        <p:blipFill>
          <a:blip r:embed="rId5"/>
          <a:stretch>
            <a:fillRect/>
          </a:stretch>
        </p:blipFill>
        <p:spPr>
          <a:xfrm>
            <a:off x="696781" y="1375108"/>
            <a:ext cx="3746580" cy="3746580"/>
          </a:xfrm>
          <a:prstGeom prst="rect">
            <a:avLst/>
          </a:prstGeom>
        </p:spPr>
      </p:pic>
    </p:spTree>
    <p:extLst>
      <p:ext uri="{BB962C8B-B14F-4D97-AF65-F5344CB8AC3E}">
        <p14:creationId xmlns:p14="http://schemas.microsoft.com/office/powerpoint/2010/main" val="3065223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ホワイトラウンドクロック</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樹脂</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W142 x D30 x H70 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110g</a:t>
            </a:r>
          </a:p>
          <a:p>
            <a:r>
              <a:rPr lang="ja-JP" altLang="en-US" sz="900" dirty="0">
                <a:latin typeface="Meiryo UI" panose="020B0604030504040204" pitchFamily="34" charset="-128"/>
                <a:ea typeface="Meiryo UI" panose="020B0604030504040204" pitchFamily="34" charset="-128"/>
              </a:rPr>
              <a:t>付属品：本体</a:t>
            </a:r>
            <a:r>
              <a:rPr lang="en-US" altLang="ja-JP" sz="900" dirty="0">
                <a:latin typeface="Meiryo UI" panose="020B0604030504040204" pitchFamily="34" charset="-128"/>
                <a:ea typeface="Meiryo UI" panose="020B0604030504040204" pitchFamily="34" charset="-128"/>
              </a:rPr>
              <a:t>x1</a:t>
            </a:r>
            <a:r>
              <a:rPr lang="ja-JP" altLang="en-US" sz="900" dirty="0">
                <a:latin typeface="Meiryo UI" panose="020B0604030504040204" pitchFamily="34" charset="-128"/>
                <a:ea typeface="Meiryo UI" panose="020B0604030504040204" pitchFamily="34" charset="-128"/>
              </a:rPr>
              <a:t>　機能：時計、アラーム、スヌーズ、カレンダー、温度計、湿度計、バックライト </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nSpc>
                <a:spcPts val="2400"/>
              </a:lnSpc>
            </a:pPr>
            <a:r>
              <a:rPr lang="ja-JP" altLang="en-US" sz="1600" dirty="0"/>
              <a:t>どこか近未来感を感じさせる形状が、シンプルながらおしゃれなデジタルクロックです。時刻、日付、気温、湿度がひと目で確認することができ、アラームやスムーズ機能も搭載した便利アイテム。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09E3EC29-33B2-83B1-CCC4-B24A95571FFC}"/>
              </a:ext>
            </a:extLst>
          </p:cNvPr>
          <p:cNvPicPr>
            <a:picLocks noChangeAspect="1"/>
          </p:cNvPicPr>
          <p:nvPr/>
        </p:nvPicPr>
        <p:blipFill>
          <a:blip r:embed="rId5"/>
          <a:stretch>
            <a:fillRect/>
          </a:stretch>
        </p:blipFill>
        <p:spPr>
          <a:xfrm>
            <a:off x="776311" y="1427332"/>
            <a:ext cx="3560089" cy="3560089"/>
          </a:xfrm>
          <a:prstGeom prst="rect">
            <a:avLst/>
          </a:prstGeom>
        </p:spPr>
      </p:pic>
    </p:spTree>
    <p:extLst>
      <p:ext uri="{BB962C8B-B14F-4D97-AF65-F5344CB8AC3E}">
        <p14:creationId xmlns:p14="http://schemas.microsoft.com/office/powerpoint/2010/main" val="1526992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シリコンシェイカーボール</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目盛り付フロストボトル </a:t>
            </a:r>
            <a:r>
              <a:rPr lang="en-US" altLang="ja-JP" sz="2000" dirty="0">
                <a:solidFill>
                  <a:schemeClr val="bg1"/>
                </a:solidFill>
                <a:latin typeface="Meiryo UI" panose="020B0604030504040204" pitchFamily="34" charset="-128"/>
                <a:ea typeface="Meiryo UI" panose="020B0604030504040204" pitchFamily="34" charset="-128"/>
              </a:rPr>
              <a:t>570ml </a:t>
            </a:r>
            <a:r>
              <a:rPr lang="ja-JP" altLang="en-US" sz="2000" dirty="0">
                <a:solidFill>
                  <a:schemeClr val="bg1"/>
                </a:solidFill>
                <a:latin typeface="Meiryo UI" panose="020B0604030504040204" pitchFamily="34" charset="-128"/>
                <a:ea typeface="Meiryo UI" panose="020B0604030504040204" pitchFamily="34" charset="-128"/>
              </a:rPr>
              <a:t>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4</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素材：ボトル</a:t>
            </a:r>
            <a:r>
              <a:rPr lang="en-US" altLang="ja-JP" sz="900" dirty="0">
                <a:latin typeface="Meiryo UI" panose="020B0604030504040204" pitchFamily="34" charset="-128"/>
                <a:ea typeface="Meiryo UI" panose="020B0604030504040204" pitchFamily="34" charset="-128"/>
              </a:rPr>
              <a:t>/AS</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PP </a:t>
            </a:r>
            <a:r>
              <a:rPr lang="ja-JP" altLang="en-US" sz="900" dirty="0">
                <a:latin typeface="Meiryo UI" panose="020B0604030504040204" pitchFamily="34" charset="-128"/>
                <a:ea typeface="Meiryo UI" panose="020B0604030504040204" pitchFamily="34" charset="-128"/>
              </a:rPr>
              <a:t>他 シェイカーボール</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シリコン</a:t>
            </a:r>
          </a:p>
          <a:p>
            <a:r>
              <a:rPr lang="ja-JP" altLang="en-US" sz="900" dirty="0">
                <a:latin typeface="Meiryo UI" panose="020B0604030504040204" pitchFamily="34" charset="-128"/>
                <a:ea typeface="Meiryo UI" panose="020B0604030504040204" pitchFamily="34" charset="-128"/>
              </a:rPr>
              <a:t>サイズ：ボトル</a:t>
            </a:r>
            <a:r>
              <a:rPr lang="en-US" altLang="ja-JP" sz="900" dirty="0">
                <a:latin typeface="Meiryo UI" panose="020B0604030504040204" pitchFamily="34" charset="-128"/>
                <a:ea typeface="Meiryo UI" panose="020B0604030504040204" pitchFamily="34" charset="-128"/>
              </a:rPr>
              <a:t>/Φ66×H213(mm) </a:t>
            </a:r>
            <a:r>
              <a:rPr lang="ja-JP" altLang="en-US" sz="900" dirty="0">
                <a:latin typeface="Meiryo UI" panose="020B0604030504040204" pitchFamily="34" charset="-128"/>
                <a:ea typeface="Meiryo UI" panose="020B0604030504040204" pitchFamily="34" charset="-128"/>
              </a:rPr>
              <a:t>シェイカーボール</a:t>
            </a:r>
            <a:r>
              <a:rPr lang="en-US" altLang="ja-JP" sz="900" dirty="0">
                <a:latin typeface="Meiryo UI" panose="020B0604030504040204" pitchFamily="34" charset="-128"/>
                <a:ea typeface="Meiryo UI" panose="020B0604030504040204" pitchFamily="34" charset="-128"/>
              </a:rPr>
              <a:t>/φ30×30(mm)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570ml</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PE</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紙箱面</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、食品衛生検査済</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570ml</a:t>
            </a:r>
            <a:r>
              <a:rPr lang="ja-JP" altLang="en-US" sz="1600" dirty="0"/>
              <a:t>サイズの目盛り付きボトルとシリコンシェイカーボールのセットです。爽やかでオシャレなフロストデザインはどんなオリジナル名入れもよく映え、物販用にも販促用にもおすすめです。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2" name="図 21">
            <a:extLst>
              <a:ext uri="{FF2B5EF4-FFF2-40B4-BE49-F238E27FC236}">
                <a16:creationId xmlns:a16="http://schemas.microsoft.com/office/drawing/2014/main" id="{2959D7FF-24A5-7993-DB24-7785A22C1907}"/>
              </a:ext>
            </a:extLst>
          </p:cNvPr>
          <p:cNvPicPr>
            <a:picLocks noChangeAspect="1"/>
          </p:cNvPicPr>
          <p:nvPr/>
        </p:nvPicPr>
        <p:blipFill>
          <a:blip r:embed="rId5"/>
          <a:stretch>
            <a:fillRect/>
          </a:stretch>
        </p:blipFill>
        <p:spPr>
          <a:xfrm>
            <a:off x="650361" y="1347537"/>
            <a:ext cx="3714750" cy="3714750"/>
          </a:xfrm>
          <a:prstGeom prst="rect">
            <a:avLst/>
          </a:prstGeom>
        </p:spPr>
      </p:pic>
    </p:spTree>
    <p:extLst>
      <p:ext uri="{BB962C8B-B14F-4D97-AF65-F5344CB8AC3E}">
        <p14:creationId xmlns:p14="http://schemas.microsoft.com/office/powerpoint/2010/main" val="2379458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オーガニックコットンバイカラー保冷トート</a:t>
            </a:r>
            <a:r>
              <a:rPr lang="en-US" altLang="ja-JP" sz="2000" dirty="0">
                <a:solidFill>
                  <a:schemeClr val="bg1"/>
                </a:solidFill>
                <a:latin typeface="Meiryo UI" panose="020B0604030504040204" pitchFamily="34" charset="-128"/>
                <a:ea typeface="Meiryo UI" panose="020B0604030504040204" pitchFamily="34" charset="-128"/>
              </a:rPr>
              <a:t>(M)</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素材：ステンレス・</a:t>
            </a:r>
            <a:r>
              <a:rPr lang="en-US" altLang="ja-JP" sz="900" dirty="0">
                <a:latin typeface="Meiryo UI" panose="020B0604030504040204" pitchFamily="34" charset="-128"/>
                <a:ea typeface="Meiryo UI" panose="020B0604030504040204" pitchFamily="34" charset="-128"/>
              </a:rPr>
              <a:t>PP</a:t>
            </a:r>
            <a:r>
              <a:rPr lang="ja-JP" altLang="en-US" sz="900" dirty="0">
                <a:latin typeface="Meiryo UI" panose="020B0604030504040204" pitchFamily="34" charset="-128"/>
                <a:ea typeface="Meiryo UI" panose="020B0604030504040204" pitchFamily="34" charset="-128"/>
              </a:rPr>
              <a:t>・シリコン</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φ48×172mm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180ml</a:t>
            </a:r>
          </a:p>
          <a:p>
            <a:r>
              <a:rPr lang="ja-JP" altLang="en-US" sz="900" dirty="0">
                <a:latin typeface="Meiryo UI" panose="020B0604030504040204" pitchFamily="34" charset="-128"/>
                <a:ea typeface="Meiryo UI" panose="020B0604030504040204" pitchFamily="34" charset="-128"/>
              </a:rPr>
              <a:t>機能：真空構造</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生産国：中国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底のマチが広く大容量で本体とハンドルがバイカラーの保冷トートバッグ。オーガニックコットン使用のエコ商品なので、ノベルティに名入れをして使用すれば企業のイメージアップに繋がります。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図 12">
            <a:extLst>
              <a:ext uri="{FF2B5EF4-FFF2-40B4-BE49-F238E27FC236}">
                <a16:creationId xmlns:a16="http://schemas.microsoft.com/office/drawing/2014/main" id="{8CB81DB1-D255-03CA-ED7D-983A759E9A4C}"/>
              </a:ext>
            </a:extLst>
          </p:cNvPr>
          <p:cNvPicPr>
            <a:picLocks noChangeAspect="1"/>
          </p:cNvPicPr>
          <p:nvPr/>
        </p:nvPicPr>
        <p:blipFill>
          <a:blip r:embed="rId5"/>
          <a:stretch>
            <a:fillRect/>
          </a:stretch>
        </p:blipFill>
        <p:spPr>
          <a:xfrm>
            <a:off x="703591" y="1358484"/>
            <a:ext cx="3560089" cy="3560089"/>
          </a:xfrm>
          <a:prstGeom prst="rect">
            <a:avLst/>
          </a:prstGeom>
        </p:spPr>
      </p:pic>
    </p:spTree>
    <p:extLst>
      <p:ext uri="{BB962C8B-B14F-4D97-AF65-F5344CB8AC3E}">
        <p14:creationId xmlns:p14="http://schemas.microsoft.com/office/powerpoint/2010/main" val="2753029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B89FBC67-EF00-4E48-9531-0AC1FA459107}"/>
              </a:ext>
            </a:extLst>
          </p:cNvPr>
          <p:cNvPicPr>
            <a:picLocks noChangeAspect="1"/>
          </p:cNvPicPr>
          <p:nvPr/>
        </p:nvPicPr>
        <p:blipFill>
          <a:blip r:embed="rId3"/>
          <a:stretch>
            <a:fillRect/>
          </a:stretch>
        </p:blipFill>
        <p:spPr>
          <a:xfrm>
            <a:off x="754252" y="1385922"/>
            <a:ext cx="3459465" cy="3716707"/>
          </a:xfrm>
          <a:prstGeom prst="rect">
            <a:avLst/>
          </a:prstGeom>
        </p:spPr>
      </p:pic>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4"/>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5"/>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キャンバススクエア保冷トート</a:t>
            </a:r>
            <a:r>
              <a:rPr lang="en-US" altLang="ja-JP" sz="2000" dirty="0">
                <a:solidFill>
                  <a:schemeClr val="bg1"/>
                </a:solidFill>
                <a:latin typeface="Meiryo UI" panose="020B0604030504040204" pitchFamily="34" charset="-128"/>
                <a:ea typeface="Meiryo UI" panose="020B0604030504040204" pitchFamily="34" charset="-128"/>
              </a:rPr>
              <a:t>(S)</a:t>
            </a:r>
            <a:endParaRPr lang="ja-JP" altLang="en-US" sz="200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材：コットン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：本体</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240×240×150mm､</a:t>
            </a:r>
            <a:r>
              <a:rPr lang="ja-JP" altLang="en-US" sz="900">
                <a:latin typeface="Meiryo UI" panose="020B0604030504040204" pitchFamily="34" charset="-128"/>
                <a:ea typeface="Meiryo UI" panose="020B0604030504040204" pitchFamily="34" charset="-128"/>
              </a:rPr>
              <a:t>持ち手</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25×350mm</a:t>
            </a:r>
          </a:p>
          <a:p>
            <a:r>
              <a:rPr lang="ja-JP" altLang="en-US" sz="900">
                <a:latin typeface="Meiryo UI" panose="020B0604030504040204" pitchFamily="34" charset="-128"/>
                <a:ea typeface="Meiryo UI" panose="020B0604030504040204" pitchFamily="34" charset="-128"/>
              </a:rPr>
              <a:t>容</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量：約</a:t>
            </a:r>
            <a:r>
              <a:rPr lang="en-US" altLang="ja-JP" sz="900" dirty="0">
                <a:latin typeface="Meiryo UI" panose="020B0604030504040204" pitchFamily="34" charset="-128"/>
                <a:ea typeface="Meiryo UI" panose="020B0604030504040204" pitchFamily="34" charset="-128"/>
              </a:rPr>
              <a:t>8L</a:t>
            </a:r>
          </a:p>
          <a:p>
            <a:r>
              <a:rPr lang="ja-JP" altLang="en-US" sz="900">
                <a:latin typeface="Meiryo UI" panose="020B0604030504040204" pitchFamily="34" charset="-128"/>
                <a:ea typeface="Meiryo UI" panose="020B0604030504040204" pitchFamily="34" charset="-128"/>
              </a:rPr>
              <a:t>付属品：取説付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考：ナチュラル・ナイトブラック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ナチュラルな雰囲気で人気も高いキャンバス素材を使用し、内側には保冷性を持たせた</a:t>
            </a:r>
            <a:r>
              <a:rPr lang="en-US" altLang="ja-JP" sz="1600" dirty="0">
                <a:latin typeface="Meiryo UI" panose="020B0604030504040204" pitchFamily="34" charset="-128"/>
                <a:ea typeface="Meiryo UI" panose="020B0604030504040204" pitchFamily="34" charset="-128"/>
              </a:rPr>
              <a:t>S</a:t>
            </a:r>
            <a:r>
              <a:rPr lang="ja-JP" altLang="en-US" sz="1600">
                <a:latin typeface="Meiryo UI" panose="020B0604030504040204" pitchFamily="34" charset="-128"/>
                <a:ea typeface="Meiryo UI" panose="020B0604030504040204" pitchFamily="34" charset="-128"/>
              </a:rPr>
              <a:t>サイズのスクエアトートです。アウトドアイベントなどのノベルティグッズとしてもおすすめです。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sp>
        <p:nvSpPr>
          <p:cNvPr id="5" name="テキスト ボックス 4">
            <a:extLst>
              <a:ext uri="{FF2B5EF4-FFF2-40B4-BE49-F238E27FC236}">
                <a16:creationId xmlns:a16="http://schemas.microsoft.com/office/drawing/2014/main" id="{19C8744F-D010-C245-A93A-E381677622BF}"/>
              </a:ext>
            </a:extLst>
          </p:cNvPr>
          <p:cNvSpPr txBox="1"/>
          <p:nvPr/>
        </p:nvSpPr>
        <p:spPr>
          <a:xfrm>
            <a:off x="2412460" y="2075234"/>
            <a:ext cx="184731" cy="369332"/>
          </a:xfrm>
          <a:prstGeom prst="rect">
            <a:avLst/>
          </a:prstGeom>
          <a:noFill/>
        </p:spPr>
        <p:txBody>
          <a:bodyPr wrap="none" rtlCol="0">
            <a:spAutoFit/>
          </a:bodyPr>
          <a:lstStyle/>
          <a:p>
            <a:endParaRPr kumimoji="1" lang="ja-JP" altLang="en-US"/>
          </a:p>
        </p:txBody>
      </p:sp>
    </p:spTree>
    <p:extLst>
      <p:ext uri="{BB962C8B-B14F-4D97-AF65-F5344CB8AC3E}">
        <p14:creationId xmlns:p14="http://schemas.microsoft.com/office/powerpoint/2010/main" val="1625034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en-US" altLang="ja-JP" sz="2000" dirty="0">
                <a:solidFill>
                  <a:schemeClr val="bg1"/>
                </a:solidFill>
                <a:latin typeface="Meiryo UI" panose="020B0604030504040204" pitchFamily="34" charset="-128"/>
                <a:ea typeface="Meiryo UI" panose="020B0604030504040204" pitchFamily="34" charset="-128"/>
              </a:rPr>
              <a:t>USB</a:t>
            </a:r>
            <a:r>
              <a:rPr lang="ja-JP" altLang="en-US" sz="2000" dirty="0">
                <a:solidFill>
                  <a:schemeClr val="bg1"/>
                </a:solidFill>
                <a:latin typeface="Meiryo UI" panose="020B0604030504040204" pitchFamily="34" charset="-128"/>
                <a:ea typeface="Meiryo UI" panose="020B0604030504040204" pitchFamily="34" charset="-128"/>
              </a:rPr>
              <a:t>デスクライト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a:t>
            </a:r>
            <a:r>
              <a:rPr lang="ja-JP" altLang="en-US" sz="900" dirty="0">
                <a:latin typeface="Meiryo UI" panose="020B0604030504040204" pitchFamily="34" charset="-128"/>
                <a:ea typeface="Meiryo UI" panose="020B0604030504040204" pitchFamily="34" charset="-128"/>
              </a:rPr>
              <a:t>、シリコン</a:t>
            </a:r>
          </a:p>
          <a:p>
            <a:r>
              <a:rPr lang="ja-JP" altLang="en-US" sz="900" dirty="0">
                <a:latin typeface="Meiryo UI" panose="020B0604030504040204" pitchFamily="34" charset="-128"/>
                <a:ea typeface="Meiryo UI" panose="020B0604030504040204" pitchFamily="34" charset="-128"/>
              </a:rPr>
              <a:t>サイズ：全長約</a:t>
            </a:r>
            <a:r>
              <a:rPr lang="en-US" altLang="ja-JP" sz="900" dirty="0">
                <a:latin typeface="Meiryo UI" panose="020B0604030504040204" pitchFamily="34" charset="-128"/>
                <a:ea typeface="Meiryo UI" panose="020B0604030504040204" pitchFamily="34" charset="-128"/>
              </a:rPr>
              <a:t>41cmmm</a:t>
            </a:r>
          </a:p>
          <a:p>
            <a:r>
              <a:rPr lang="ja-JP" altLang="en-US" sz="900" dirty="0">
                <a:latin typeface="Meiryo UI" panose="020B0604030504040204" pitchFamily="34" charset="-128"/>
                <a:ea typeface="Meiryo UI" panose="020B0604030504040204" pitchFamily="34" charset="-128"/>
              </a:rPr>
              <a:t>包装：化粧箱入り</a:t>
            </a:r>
            <a:r>
              <a:rPr lang="en-US" altLang="ja-JP" sz="900" dirty="0">
                <a:latin typeface="Meiryo UI" panose="020B0604030504040204" pitchFamily="34" charset="-128"/>
                <a:ea typeface="Meiryo UI" panose="020B0604030504040204" pitchFamily="34" charset="-128"/>
              </a:rPr>
              <a:t>,68×35×130mm </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パソコンの</a:t>
            </a:r>
            <a:r>
              <a:rPr lang="en-US" altLang="ja-JP" sz="1600" dirty="0"/>
              <a:t>USB</a:t>
            </a:r>
            <a:r>
              <a:rPr lang="ja-JP" altLang="en-US" sz="1600" dirty="0"/>
              <a:t>ポートに挿すだけで使える</a:t>
            </a:r>
            <a:r>
              <a:rPr lang="en-US" altLang="ja-JP" sz="1600" dirty="0"/>
              <a:t>USB</a:t>
            </a:r>
            <a:r>
              <a:rPr lang="ja-JP" altLang="en-US" sz="1600" dirty="0"/>
              <a:t>給電式デスクライト。卓上やベッドサイドで使いやすい、</a:t>
            </a:r>
            <a:r>
              <a:rPr lang="en-US" altLang="ja-JP" sz="1600" dirty="0"/>
              <a:t>360</a:t>
            </a:r>
            <a:r>
              <a:rPr lang="ja-JP" altLang="en-US" sz="1600" dirty="0"/>
              <a:t>度角度調整自由なフレキシブルアームを採用。明るさは</a:t>
            </a:r>
            <a:r>
              <a:rPr lang="en-US" altLang="ja-JP" sz="1600" dirty="0"/>
              <a:t>3</a:t>
            </a:r>
            <a:r>
              <a:rPr lang="ja-JP" altLang="en-US" sz="1600" dirty="0"/>
              <a:t>段階で調整できます。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31" name="図 30">
            <a:extLst>
              <a:ext uri="{FF2B5EF4-FFF2-40B4-BE49-F238E27FC236}">
                <a16:creationId xmlns:a16="http://schemas.microsoft.com/office/drawing/2014/main" id="{D1B04256-54E0-3920-115D-08F6516B4F5C}"/>
              </a:ext>
            </a:extLst>
          </p:cNvPr>
          <p:cNvPicPr>
            <a:picLocks noChangeAspect="1"/>
          </p:cNvPicPr>
          <p:nvPr/>
        </p:nvPicPr>
        <p:blipFill>
          <a:blip r:embed="rId5"/>
          <a:stretch>
            <a:fillRect/>
          </a:stretch>
        </p:blipFill>
        <p:spPr>
          <a:xfrm>
            <a:off x="669076" y="1369968"/>
            <a:ext cx="3654589" cy="3654589"/>
          </a:xfrm>
          <a:prstGeom prst="rect">
            <a:avLst/>
          </a:prstGeom>
        </p:spPr>
      </p:pic>
    </p:spTree>
    <p:extLst>
      <p:ext uri="{BB962C8B-B14F-4D97-AF65-F5344CB8AC3E}">
        <p14:creationId xmlns:p14="http://schemas.microsoft.com/office/powerpoint/2010/main" val="2065022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ハンガーグリップ</a:t>
            </a:r>
            <a:r>
              <a:rPr lang="en-US" altLang="ja-JP" sz="2000" dirty="0">
                <a:solidFill>
                  <a:schemeClr val="bg1"/>
                </a:solidFill>
                <a:latin typeface="Meiryo UI" panose="020B0604030504040204" pitchFamily="34" charset="-128"/>
                <a:ea typeface="Meiryo UI" panose="020B0604030504040204" pitchFamily="34" charset="-128"/>
              </a:rPr>
              <a:t>UV</a:t>
            </a:r>
            <a:r>
              <a:rPr lang="ja-JP" altLang="en-US" sz="2000">
                <a:solidFill>
                  <a:schemeClr val="bg1"/>
                </a:solidFill>
                <a:latin typeface="Meiryo UI" panose="020B0604030504040204" pitchFamily="34" charset="-128"/>
                <a:ea typeface="Meiryo UI" panose="020B0604030504040204" pitchFamily="34" charset="-128"/>
              </a:rPr>
              <a:t>折リタタミ傘</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材：ポンジ</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ポリエステル</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スチール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：親骨</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530mm､</a:t>
            </a:r>
            <a:r>
              <a:rPr lang="ja-JP" altLang="en-US" sz="900">
                <a:latin typeface="Meiryo UI" panose="020B0604030504040204" pitchFamily="34" charset="-128"/>
                <a:ea typeface="Meiryo UI" panose="020B0604030504040204" pitchFamily="34" charset="-128"/>
              </a:rPr>
              <a:t>折りたたみ時</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約</a:t>
            </a:r>
            <a:r>
              <a:rPr lang="en-US" altLang="ja-JP" sz="900" dirty="0">
                <a:latin typeface="Meiryo UI" panose="020B0604030504040204" pitchFamily="34" charset="-128"/>
                <a:ea typeface="Meiryo UI" panose="020B0604030504040204" pitchFamily="34" charset="-128"/>
              </a:rPr>
              <a:t>270mm</a:t>
            </a:r>
          </a:p>
          <a:p>
            <a:r>
              <a:rPr lang="ja-JP" altLang="en-US" sz="900">
                <a:latin typeface="Meiryo UI" panose="020B0604030504040204" pitchFamily="34" charset="-128"/>
                <a:ea typeface="Meiryo UI" panose="020B0604030504040204" pitchFamily="34" charset="-128"/>
              </a:rPr>
              <a:t>　　　　　（包装形態：</a:t>
            </a:r>
            <a:r>
              <a:rPr lang="en-US" altLang="ja-JP" sz="900" dirty="0">
                <a:latin typeface="Meiryo UI" panose="020B0604030504040204" pitchFamily="34" charset="-128"/>
                <a:ea typeface="Meiryo UI" panose="020B0604030504040204" pitchFamily="34" charset="-128"/>
              </a:rPr>
              <a:t>OPP</a:t>
            </a:r>
            <a:r>
              <a:rPr lang="ja-JP" altLang="en-US" sz="900">
                <a:latin typeface="Meiryo UI" panose="020B0604030504040204" pitchFamily="34" charset="-128"/>
                <a:ea typeface="Meiryo UI" panose="020B0604030504040204" pitchFamily="34" charset="-128"/>
              </a:rPr>
              <a:t>袋）</a:t>
            </a:r>
            <a:r>
              <a:rPr lang="en-US" altLang="ja-JP" sz="900" dirty="0">
                <a:latin typeface="Meiryo UI" panose="020B0604030504040204" pitchFamily="34" charset="-128"/>
                <a:ea typeface="Meiryo UI" panose="020B0604030504040204" pitchFamily="34" charset="-128"/>
              </a:rPr>
              <a:t> </a:t>
            </a:r>
          </a:p>
          <a:p>
            <a:r>
              <a:rPr lang="ja-JP" altLang="en-US" sz="900">
                <a:latin typeface="Meiryo UI" panose="020B0604030504040204" pitchFamily="34" charset="-128"/>
                <a:ea typeface="Meiryo UI" panose="020B0604030504040204" pitchFamily="34" charset="-128"/>
              </a:rPr>
              <a:t>付属品：取説付</a:t>
            </a:r>
            <a:r>
              <a:rPr lang="en-US" altLang="ja-JP" sz="900" dirty="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ネイルガード付</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考：ネイビー・ブラック</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6" y="1422052"/>
            <a:ext cx="2829284" cy="2211632"/>
          </a:xfrm>
          <a:prstGeom prst="rect">
            <a:avLst/>
          </a:prstGeom>
          <a:noFill/>
        </p:spPr>
        <p:txBody>
          <a:bodyPr wrap="square" lIns="0" tIns="46800" rIns="0" spcCol="360000" rtlCol="0">
            <a:spAutoFit/>
          </a:bodyPr>
          <a:lstStyle/>
          <a:p>
            <a:pPr algn="just">
              <a:lnSpc>
                <a:spcPts val="2400"/>
              </a:lnSpc>
            </a:pPr>
            <a:r>
              <a:rPr lang="ja-JP" altLang="en-US" sz="1600">
                <a:latin typeface="Meiryo UI" panose="020B0604030504040204" pitchFamily="34" charset="-128"/>
                <a:ea typeface="Meiryo UI" panose="020B0604030504040204" pitchFamily="34" charset="-128"/>
              </a:rPr>
              <a:t>持ち手部分をくるっと回すとハンガーフックとなり、テーブルの端などに引っ掛けられるアイデア折りたたみ傘です。オリジナル名入れは専用の収納袋に可能ですので、販促用等にもおすすめ。</a:t>
            </a:r>
          </a:p>
          <a:p>
            <a:pPr algn="just">
              <a:lnSpc>
                <a:spcPts val="2400"/>
              </a:lnSpc>
            </a:pPr>
            <a:endParaRPr lang="ja-JP" altLang="en-US" sz="160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C007B8CA-1F60-B541-A272-E8F2FD605673}"/>
              </a:ext>
            </a:extLst>
          </p:cNvPr>
          <p:cNvPicPr>
            <a:picLocks noChangeAspect="1"/>
          </p:cNvPicPr>
          <p:nvPr/>
        </p:nvPicPr>
        <p:blipFill>
          <a:blip r:embed="rId5"/>
          <a:stretch>
            <a:fillRect/>
          </a:stretch>
        </p:blipFill>
        <p:spPr>
          <a:xfrm>
            <a:off x="566434" y="1541678"/>
            <a:ext cx="3922517" cy="3482314"/>
          </a:xfrm>
          <a:prstGeom prst="rect">
            <a:avLst/>
          </a:prstGeom>
        </p:spPr>
      </p:pic>
    </p:spTree>
    <p:extLst>
      <p:ext uri="{BB962C8B-B14F-4D97-AF65-F5344CB8AC3E}">
        <p14:creationId xmlns:p14="http://schemas.microsoft.com/office/powerpoint/2010/main" val="708315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ワイヤレス充電器 ミニパッド</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材：</a:t>
            </a:r>
            <a:r>
              <a:rPr lang="en" altLang="ja-JP" sz="900" dirty="0">
                <a:latin typeface="Meiryo UI" panose="020B0604030504040204" pitchFamily="34" charset="-128"/>
                <a:ea typeface="Meiryo UI" panose="020B0604030504040204" pitchFamily="34" charset="-128"/>
              </a:rPr>
              <a:t>ABS</a:t>
            </a:r>
            <a:r>
              <a:rPr lang="ja-JP" altLang="en"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シリコーンゴム 他</a:t>
            </a:r>
            <a:endParaRPr lang="en-US" altLang="ja-JP" sz="900" dirty="0">
              <a:latin typeface="Meiryo UI" panose="020B0604030504040204" pitchFamily="34" charset="-128"/>
              <a:ea typeface="Meiryo UI" panose="020B0604030504040204" pitchFamily="34" charset="-128"/>
            </a:endParaRPr>
          </a:p>
          <a:p>
            <a:r>
              <a:rPr lang="ja-JP" altLang="en-US" sz="900" spc="200">
                <a:latin typeface="Meiryo UI" panose="020B0604030504040204" pitchFamily="34" charset="-128"/>
                <a:ea typeface="Meiryo UI" panose="020B0604030504040204" pitchFamily="34" charset="-128"/>
              </a:rPr>
              <a:t>サイズ</a:t>
            </a:r>
            <a:r>
              <a:rPr lang="ja-JP" altLang="en-US" sz="90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φ69×10</a:t>
            </a:r>
            <a:r>
              <a:rPr lang="en-US" altLang="ja-JP" sz="900" dirty="0">
                <a:latin typeface="Meiryo UI" panose="020B0604030504040204" pitchFamily="34" charset="-128"/>
                <a:ea typeface="Meiryo UI" panose="020B0604030504040204" pitchFamily="34" charset="-128"/>
              </a:rPr>
              <a:t>mm</a:t>
            </a:r>
          </a:p>
          <a:p>
            <a:r>
              <a:rPr lang="ja-JP" altLang="en-US" sz="900">
                <a:latin typeface="Meiryo UI" panose="020B0604030504040204" pitchFamily="34" charset="-128"/>
                <a:ea typeface="Meiryo UI" panose="020B0604030504040204" pitchFamily="34" charset="-128"/>
              </a:rPr>
              <a:t>機　</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能： 出力</a:t>
            </a:r>
            <a:r>
              <a:rPr lang="en-US" altLang="ja-JP" sz="900" dirty="0">
                <a:latin typeface="Meiryo UI" panose="020B0604030504040204" pitchFamily="34" charset="-128"/>
                <a:ea typeface="Meiryo UI" panose="020B0604030504040204" pitchFamily="34" charset="-128"/>
              </a:rPr>
              <a:t>/3.5</a:t>
            </a:r>
            <a:r>
              <a:rPr lang="en" altLang="ja-JP" sz="900" dirty="0">
                <a:latin typeface="Meiryo UI" panose="020B0604030504040204" pitchFamily="34" charset="-128"/>
                <a:ea typeface="Meiryo UI" panose="020B0604030504040204" pitchFamily="34" charset="-128"/>
              </a:rPr>
              <a:t>W </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付属品：取説付、</a:t>
            </a:r>
            <a:r>
              <a:rPr lang="en" altLang="ja-JP" sz="900" dirty="0">
                <a:latin typeface="Meiryo UI" panose="020B0604030504040204" pitchFamily="34" charset="-128"/>
                <a:ea typeface="Meiryo UI" panose="020B0604030504040204" pitchFamily="34" charset="-128"/>
              </a:rPr>
              <a:t>micro USB</a:t>
            </a:r>
            <a:r>
              <a:rPr lang="ja-JP" altLang="en-US" sz="900">
                <a:latin typeface="Meiryo UI" panose="020B0604030504040204" pitchFamily="34" charset="-128"/>
                <a:ea typeface="Meiryo UI" panose="020B0604030504040204" pitchFamily="34" charset="-128"/>
              </a:rPr>
              <a:t>ケーブル付属</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備</a:t>
            </a:r>
            <a:r>
              <a:rPr lang="en-US" altLang="ja-JP" sz="900" dirty="0">
                <a:latin typeface="Meiryo UI" panose="020B0604030504040204" pitchFamily="34" charset="-128"/>
                <a:ea typeface="Meiryo UI" panose="020B0604030504040204" pitchFamily="34" charset="-128"/>
              </a:rPr>
              <a:t>   </a:t>
            </a:r>
            <a:r>
              <a:rPr lang="ja-JP" altLang="en-US" sz="900">
                <a:latin typeface="Meiryo UI" panose="020B0604030504040204" pitchFamily="34" charset="-128"/>
                <a:ea typeface="Meiryo UI" panose="020B0604030504040204" pitchFamily="34" charset="-128"/>
              </a:rPr>
              <a:t>考：</a:t>
            </a:r>
            <a:r>
              <a:rPr lang="en" altLang="ja-JP" sz="900" dirty="0">
                <a:latin typeface="Meiryo UI" panose="020B0604030504040204" pitchFamily="34" charset="-128"/>
                <a:ea typeface="Meiryo UI" panose="020B0604030504040204" pitchFamily="34" charset="-128"/>
              </a:rPr>
              <a:t>Qi</a:t>
            </a:r>
            <a:r>
              <a:rPr lang="ja-JP" altLang="en-US" sz="900">
                <a:latin typeface="Meiryo UI" panose="020B0604030504040204" pitchFamily="34" charset="-128"/>
                <a:ea typeface="Meiryo UI" panose="020B0604030504040204" pitchFamily="34" charset="-128"/>
              </a:rPr>
              <a:t>規格対応</a:t>
            </a:r>
            <a:endParaRPr lang="en-US" altLang="ja-JP" sz="900" dirty="0">
              <a:latin typeface="Meiryo UI" panose="020B0604030504040204" pitchFamily="34" charset="-128"/>
              <a:ea typeface="Meiryo UI" panose="020B0604030504040204" pitchFamily="34" charset="-128"/>
            </a:endParaRPr>
          </a:p>
          <a:p>
            <a:r>
              <a:rPr lang="ja-JP" altLang="en-US" sz="900">
                <a:latin typeface="Meiryo UI" panose="020B0604030504040204" pitchFamily="34" charset="-128"/>
                <a:ea typeface="Meiryo UI" panose="020B0604030504040204" pitchFamily="34" charset="-128"/>
              </a:rPr>
              <a:t>　　　　　　ブラック、ホワイト</a:t>
            </a:r>
            <a:endParaRPr lang="en-US" altLang="ja-JP" sz="90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en" altLang="ja-JP" sz="1600" dirty="0">
                <a:latin typeface="Meiryo UI" panose="020B0604030504040204" pitchFamily="34" charset="-128"/>
                <a:ea typeface="Meiryo UI" panose="020B0604030504040204" pitchFamily="34" charset="-128"/>
              </a:rPr>
              <a:t>Qi</a:t>
            </a:r>
            <a:r>
              <a:rPr lang="ja-JP" altLang="en-US" sz="1600">
                <a:latin typeface="Meiryo UI" panose="020B0604030504040204" pitchFamily="34" charset="-128"/>
                <a:ea typeface="Meiryo UI" panose="020B0604030504040204" pitchFamily="34" charset="-128"/>
              </a:rPr>
              <a:t>規格対応スマートフォンでしたら、この上に置くだけで充電ができる、とても便利なワイヤレス充電器のミニバッドです。バッドの表面にオリジナル名入れが可能ですので、</a:t>
            </a:r>
            <a:r>
              <a:rPr lang="en" altLang="ja-JP" sz="1600" dirty="0">
                <a:latin typeface="Meiryo UI" panose="020B0604030504040204" pitchFamily="34" charset="-128"/>
                <a:ea typeface="Meiryo UI" panose="020B0604030504040204" pitchFamily="34" charset="-128"/>
              </a:rPr>
              <a:t>PR</a:t>
            </a:r>
            <a:r>
              <a:rPr lang="ja-JP" altLang="en-US" sz="1600">
                <a:latin typeface="Meiryo UI" panose="020B0604030504040204" pitchFamily="34" charset="-128"/>
                <a:ea typeface="Meiryo UI" panose="020B0604030504040204" pitchFamily="34" charset="-128"/>
              </a:rPr>
              <a:t>効果も抜群です！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9DC13B84-A725-9347-A3F6-EB907D572A78}"/>
              </a:ext>
            </a:extLst>
          </p:cNvPr>
          <p:cNvPicPr>
            <a:picLocks noChangeAspect="1"/>
          </p:cNvPicPr>
          <p:nvPr/>
        </p:nvPicPr>
        <p:blipFill>
          <a:blip r:embed="rId5"/>
          <a:stretch>
            <a:fillRect/>
          </a:stretch>
        </p:blipFill>
        <p:spPr>
          <a:xfrm>
            <a:off x="807641" y="1597412"/>
            <a:ext cx="3175000" cy="3175000"/>
          </a:xfrm>
          <a:prstGeom prst="rect">
            <a:avLst/>
          </a:prstGeom>
        </p:spPr>
      </p:pic>
    </p:spTree>
    <p:extLst>
      <p:ext uri="{BB962C8B-B14F-4D97-AF65-F5344CB8AC3E}">
        <p14:creationId xmlns:p14="http://schemas.microsoft.com/office/powerpoint/2010/main" val="375877712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862</TotalTime>
  <Words>2897</Words>
  <Application>Microsoft Office PowerPoint</Application>
  <PresentationFormat>画面に合わせる (4:3)</PresentationFormat>
  <Paragraphs>470</Paragraphs>
  <Slides>32</Slides>
  <Notes>32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32</vt:i4>
      </vt:variant>
    </vt:vector>
  </HeadingPairs>
  <TitlesOfParts>
    <vt:vector size="39"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KILAMEK119</cp:lastModifiedBy>
  <cp:revision>249</cp:revision>
  <cp:lastPrinted>2021-07-20T08:57:41Z</cp:lastPrinted>
  <dcterms:created xsi:type="dcterms:W3CDTF">2021-06-21T09:41:39Z</dcterms:created>
  <dcterms:modified xsi:type="dcterms:W3CDTF">2025-08-08T02:54:58Z</dcterms:modified>
</cp:coreProperties>
</file>