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88" r:id="rId15"/>
    <p:sldId id="269" r:id="rId16"/>
    <p:sldId id="270" r:id="rId17"/>
    <p:sldId id="271" r:id="rId18"/>
    <p:sldId id="272" r:id="rId19"/>
    <p:sldId id="273" r:id="rId20"/>
    <p:sldId id="289" r:id="rId21"/>
    <p:sldId id="290" r:id="rId22"/>
    <p:sldId id="291" r:id="rId23"/>
    <p:sldId id="292" r:id="rId24"/>
    <p:sldId id="293" r:id="rId25"/>
    <p:sldId id="280" r:id="rId26"/>
    <p:sldId id="281" r:id="rId27"/>
    <p:sldId id="282" r:id="rId28"/>
    <p:sldId id="283" r:id="rId29"/>
    <p:sldId id="284" r:id="rId30"/>
    <p:sldId id="285" r:id="rId31"/>
    <p:sldId id="286" r:id="rId32"/>
    <p:sldId id="287" r:id="rId33"/>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6959"/>
    <p:restoredTop sz="94656"/>
  </p:normalViewPr>
  <p:slideViewPr>
    <p:cSldViewPr snapToGrid="0" snapToObjects="1">
      <p:cViewPr varScale="1">
        <p:scale>
          <a:sx n="82" d="100"/>
          <a:sy n="82" d="100"/>
        </p:scale>
        <p:origin x="780" y="96"/>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A08D55-502A-E34A-8EAC-0CBDB58BC935}" type="datetimeFigureOut">
              <a:rPr kumimoji="1" lang="ja-JP" altLang="en-US" smtClean="0"/>
              <a:t>2024/7/25</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33F492-097D-4343-8401-B9480D7F56FB}" type="slidenum">
              <a:rPr kumimoji="1" lang="ja-JP" altLang="en-US" smtClean="0"/>
              <a:t>‹#›</a:t>
            </a:fld>
            <a:endParaRPr kumimoji="1" lang="ja-JP" altLang="en-US"/>
          </a:p>
        </p:txBody>
      </p:sp>
    </p:spTree>
    <p:extLst>
      <p:ext uri="{BB962C8B-B14F-4D97-AF65-F5344CB8AC3E}">
        <p14:creationId xmlns:p14="http://schemas.microsoft.com/office/powerpoint/2010/main" val="29474491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12</a:t>
            </a:fld>
            <a:endParaRPr kumimoji="1" lang="ja-JP" altLang="en-US"/>
          </a:p>
        </p:txBody>
      </p:sp>
    </p:spTree>
    <p:extLst>
      <p:ext uri="{BB962C8B-B14F-4D97-AF65-F5344CB8AC3E}">
        <p14:creationId xmlns:p14="http://schemas.microsoft.com/office/powerpoint/2010/main" val="8295238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a:t>
            </a:fld>
            <a:endParaRPr kumimoji="1" lang="ja-JP" altLang="en-US"/>
          </a:p>
        </p:txBody>
      </p:sp>
    </p:spTree>
    <p:extLst>
      <p:ext uri="{BB962C8B-B14F-4D97-AF65-F5344CB8AC3E}">
        <p14:creationId xmlns:p14="http://schemas.microsoft.com/office/powerpoint/2010/main" val="1439859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20</a:t>
            </a:fld>
            <a:endParaRPr kumimoji="1" lang="ja-JP" altLang="en-US"/>
          </a:p>
        </p:txBody>
      </p:sp>
    </p:spTree>
    <p:extLst>
      <p:ext uri="{BB962C8B-B14F-4D97-AF65-F5344CB8AC3E}">
        <p14:creationId xmlns:p14="http://schemas.microsoft.com/office/powerpoint/2010/main" val="8295238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21</a:t>
            </a:fld>
            <a:endParaRPr kumimoji="1" lang="ja-JP" altLang="en-US"/>
          </a:p>
        </p:txBody>
      </p:sp>
    </p:spTree>
    <p:extLst>
      <p:ext uri="{BB962C8B-B14F-4D97-AF65-F5344CB8AC3E}">
        <p14:creationId xmlns:p14="http://schemas.microsoft.com/office/powerpoint/2010/main" val="8295238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22</a:t>
            </a:fld>
            <a:endParaRPr kumimoji="1" lang="ja-JP" altLang="en-US"/>
          </a:p>
        </p:txBody>
      </p:sp>
    </p:spTree>
    <p:extLst>
      <p:ext uri="{BB962C8B-B14F-4D97-AF65-F5344CB8AC3E}">
        <p14:creationId xmlns:p14="http://schemas.microsoft.com/office/powerpoint/2010/main" val="8295238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23</a:t>
            </a:fld>
            <a:endParaRPr kumimoji="1" lang="ja-JP" altLang="en-US"/>
          </a:p>
        </p:txBody>
      </p:sp>
    </p:spTree>
    <p:extLst>
      <p:ext uri="{BB962C8B-B14F-4D97-AF65-F5344CB8AC3E}">
        <p14:creationId xmlns:p14="http://schemas.microsoft.com/office/powerpoint/2010/main" val="8295238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24</a:t>
            </a:fld>
            <a:endParaRPr kumimoji="1" lang="ja-JP" altLang="en-US"/>
          </a:p>
        </p:txBody>
      </p:sp>
    </p:spTree>
    <p:extLst>
      <p:ext uri="{BB962C8B-B14F-4D97-AF65-F5344CB8AC3E}">
        <p14:creationId xmlns:p14="http://schemas.microsoft.com/office/powerpoint/2010/main" val="8295238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7</a:t>
            </a:fld>
            <a:endParaRPr kumimoji="1" lang="ja-JP" altLang="en-US"/>
          </a:p>
        </p:txBody>
      </p:sp>
    </p:spTree>
    <p:extLst>
      <p:ext uri="{BB962C8B-B14F-4D97-AF65-F5344CB8AC3E}">
        <p14:creationId xmlns:p14="http://schemas.microsoft.com/office/powerpoint/2010/main" val="829523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
        <p:nvSpPr>
          <p:cNvPr id="8" name="正方形/長方形 7">
            <a:extLst>
              <a:ext uri="{FF2B5EF4-FFF2-40B4-BE49-F238E27FC236}">
                <a16:creationId xmlns:a16="http://schemas.microsoft.com/office/drawing/2014/main" id="{A2C56DA5-588D-A643-B482-FBFC5DBFE846}"/>
              </a:ext>
            </a:extLst>
          </p:cNvPr>
          <p:cNvSpPr/>
          <p:nvPr userDrawn="1"/>
        </p:nvSpPr>
        <p:spPr>
          <a:xfrm>
            <a:off x="279402" y="1295400"/>
            <a:ext cx="4471502" cy="5081926"/>
          </a:xfrm>
          <a:prstGeom prst="rect">
            <a:avLst/>
          </a:prstGeom>
          <a:solidFill>
            <a:schemeClr val="bg1"/>
          </a:solidFill>
          <a:ln w="12700">
            <a:noFill/>
          </a:ln>
          <a:effectLst>
            <a:outerShdw blurRad="1270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a:p>
        </p:txBody>
      </p:sp>
      <p:sp>
        <p:nvSpPr>
          <p:cNvPr id="9" name="正方形/長方形 8">
            <a:extLst>
              <a:ext uri="{FF2B5EF4-FFF2-40B4-BE49-F238E27FC236}">
                <a16:creationId xmlns:a16="http://schemas.microsoft.com/office/drawing/2014/main" id="{9F4EDA87-4F59-5249-BEA9-C2F2D68A70C0}"/>
              </a:ext>
            </a:extLst>
          </p:cNvPr>
          <p:cNvSpPr/>
          <p:nvPr userDrawn="1"/>
        </p:nvSpPr>
        <p:spPr>
          <a:xfrm>
            <a:off x="281519" y="485059"/>
            <a:ext cx="8583081" cy="603436"/>
          </a:xfrm>
          <a:prstGeom prst="rect">
            <a:avLst/>
          </a:prstGeom>
          <a:gradFill>
            <a:gsLst>
              <a:gs pos="0">
                <a:schemeClr val="accent1">
                  <a:lumMod val="50000"/>
                </a:schemeClr>
              </a:gs>
              <a:gs pos="100000">
                <a:schemeClr val="accent1">
                  <a:lumMod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03461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7742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208118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3443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579294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220878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950498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82946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050956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08608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3204833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762145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2.jpg"/><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3.jpg"/><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6.emf"/><Relationship Id="rId5" Type="http://schemas.openxmlformats.org/officeDocument/2006/relationships/oleObject" Target="../embeddings/oleObject1.bin"/><Relationship Id="rId4" Type="http://schemas.openxmlformats.org/officeDocument/2006/relationships/image" Target="../media/image2.emf"/></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7.jpg"/><Relationship Id="rId4" Type="http://schemas.openxmlformats.org/officeDocument/2006/relationships/image" Target="../media/image2.emf"/></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8.jpg"/><Relationship Id="rId4"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2.emf"/></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2.emf"/></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2.jpeg"/><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2.emf"/></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4.jpeg"/><Relationship Id="rId4" Type="http://schemas.openxmlformats.org/officeDocument/2006/relationships/image" Target="../media/image2.emf"/></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5.jpeg"/><Relationship Id="rId4" Type="http://schemas.openxmlformats.org/officeDocument/2006/relationships/image" Target="../media/image2.emf"/></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26.jpeg"/><Relationship Id="rId4" Type="http://schemas.openxmlformats.org/officeDocument/2006/relationships/image" Target="../media/image2.emf"/></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27.jpg"/><Relationship Id="rId4" Type="http://schemas.openxmlformats.org/officeDocument/2006/relationships/image" Target="../media/image2.emf"/></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emf"/></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emf"/></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emf"/></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2.emf"/></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33.jpg"/><Relationship Id="rId4" Type="http://schemas.openxmlformats.org/officeDocument/2006/relationships/image" Target="../media/image2.emf"/></Relationships>
</file>

<file path=ppt/slides/_rels/slide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34.jpg"/><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抗菌ミニまな板</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卵殻配合</a:t>
            </a:r>
            <a:r>
              <a:rPr lang="en-US" altLang="ja-JP" sz="2000" dirty="0">
                <a:solidFill>
                  <a:schemeClr val="bg1"/>
                </a:solidFill>
                <a:latin typeface="Meiryo UI" panose="020B0604030504040204" pitchFamily="34" charset="-128"/>
                <a:ea typeface="Meiryo UI" panose="020B0604030504040204" pitchFamily="34" charset="-128"/>
              </a:rPr>
              <a:t>)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カラー展開：モカ、グレー、スモーキーピンク</a:t>
            </a:r>
          </a:p>
          <a:p>
            <a:r>
              <a:rPr lang="ja-JP" altLang="en-US" sz="900" dirty="0">
                <a:latin typeface="Meiryo UI" panose="020B0604030504040204" pitchFamily="34" charset="-128"/>
                <a:ea typeface="Meiryo UI" panose="020B0604030504040204" pitchFamily="34" charset="-128"/>
              </a:rPr>
              <a:t>素材：ポリプロピレン、卵殻、ホタテ貝殻</a:t>
            </a:r>
          </a:p>
          <a:p>
            <a:r>
              <a:rPr lang="ja-JP" altLang="en-US" sz="900" dirty="0">
                <a:latin typeface="Meiryo UI" panose="020B0604030504040204" pitchFamily="34" charset="-128"/>
                <a:ea typeface="Meiryo UI" panose="020B0604030504040204" pitchFamily="34" charset="-128"/>
              </a:rPr>
              <a:t>サイズ：縦</a:t>
            </a:r>
            <a:r>
              <a:rPr lang="en-US" altLang="ja-JP" sz="900" dirty="0">
                <a:latin typeface="Meiryo UI" panose="020B0604030504040204" pitchFamily="34" charset="-128"/>
                <a:ea typeface="Meiryo UI" panose="020B0604030504040204" pitchFamily="34" charset="-128"/>
              </a:rPr>
              <a:t>147×</a:t>
            </a:r>
            <a:r>
              <a:rPr lang="ja-JP" altLang="en-US" sz="900" dirty="0">
                <a:latin typeface="Meiryo UI" panose="020B0604030504040204" pitchFamily="34" charset="-128"/>
                <a:ea typeface="Meiryo UI" panose="020B0604030504040204" pitchFamily="34" charset="-128"/>
              </a:rPr>
              <a:t>横</a:t>
            </a:r>
            <a:r>
              <a:rPr lang="en-US" altLang="ja-JP" sz="900" dirty="0">
                <a:latin typeface="Meiryo UI" panose="020B0604030504040204" pitchFamily="34" charset="-128"/>
                <a:ea typeface="Meiryo UI" panose="020B0604030504040204" pitchFamily="34" charset="-128"/>
              </a:rPr>
              <a:t>170×</a:t>
            </a:r>
            <a:r>
              <a:rPr lang="ja-JP" altLang="en-US" sz="900" dirty="0">
                <a:latin typeface="Meiryo UI" panose="020B0604030504040204" pitchFamily="34" charset="-128"/>
                <a:ea typeface="Meiryo UI" panose="020B0604030504040204" pitchFamily="34" charset="-128"/>
              </a:rPr>
              <a:t>高</a:t>
            </a:r>
            <a:r>
              <a:rPr lang="en-US" altLang="ja-JP" sz="900" dirty="0">
                <a:latin typeface="Meiryo UI" panose="020B0604030504040204" pitchFamily="34" charset="-128"/>
                <a:ea typeface="Meiryo UI" panose="020B0604030504040204" pitchFamily="34" charset="-128"/>
              </a:rPr>
              <a:t>10mm</a:t>
            </a:r>
          </a:p>
          <a:p>
            <a:r>
              <a:rPr lang="ja-JP" altLang="en-US" sz="900" dirty="0">
                <a:latin typeface="Meiryo UI" panose="020B0604030504040204" pitchFamily="34" charset="-128"/>
                <a:ea typeface="Meiryo UI" panose="020B0604030504040204" pitchFamily="34" charset="-128"/>
              </a:rPr>
              <a:t>包装：台紙、</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袋入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エシカルな卵殻を使ったミニサイズの抗菌まな板。フチ付きでこぼれ難く、引っ掛け収納も可能です。水切り・スクレ</a:t>
            </a:r>
            <a:r>
              <a:rPr lang="en-US" altLang="ja-JP" sz="1600" dirty="0"/>
              <a:t>―</a:t>
            </a:r>
            <a:r>
              <a:rPr lang="ja-JP" altLang="en-US" sz="1600" dirty="0"/>
              <a:t>バー・簡易おろし機能や、カットに便利なメモリなど便利な工夫が満載です。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3" name="図 22">
            <a:extLst>
              <a:ext uri="{FF2B5EF4-FFF2-40B4-BE49-F238E27FC236}">
                <a16:creationId xmlns:a16="http://schemas.microsoft.com/office/drawing/2014/main" id="{4A3E057F-F160-982B-A4A8-E841E5649DA9}"/>
              </a:ext>
            </a:extLst>
          </p:cNvPr>
          <p:cNvPicPr>
            <a:picLocks noChangeAspect="1"/>
          </p:cNvPicPr>
          <p:nvPr/>
        </p:nvPicPr>
        <p:blipFill>
          <a:blip r:embed="rId5"/>
          <a:stretch>
            <a:fillRect/>
          </a:stretch>
        </p:blipFill>
        <p:spPr>
          <a:xfrm>
            <a:off x="712377" y="1353134"/>
            <a:ext cx="3692741" cy="3692741"/>
          </a:xfrm>
          <a:prstGeom prst="rect">
            <a:avLst/>
          </a:prstGeom>
        </p:spPr>
      </p:pic>
    </p:spTree>
    <p:extLst>
      <p:ext uri="{BB962C8B-B14F-4D97-AF65-F5344CB8AC3E}">
        <p14:creationId xmlns:p14="http://schemas.microsoft.com/office/powerpoint/2010/main" val="3161798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グランゴールド ハンカチタオル</a:t>
            </a:r>
            <a:r>
              <a:rPr lang="en-US" altLang="ja-JP" sz="2000" dirty="0">
                <a:solidFill>
                  <a:schemeClr val="bg1"/>
                </a:solidFill>
                <a:latin typeface="Meiryo UI" panose="020B0604030504040204" pitchFamily="34" charset="-128"/>
                <a:ea typeface="Meiryo UI" panose="020B0604030504040204" pitchFamily="34" charset="-128"/>
              </a:rPr>
              <a:t>2</a:t>
            </a:r>
            <a:r>
              <a:rPr lang="ja-JP" altLang="en-US" sz="2000" dirty="0">
                <a:solidFill>
                  <a:schemeClr val="bg1"/>
                </a:solidFill>
                <a:latin typeface="Meiryo UI" panose="020B0604030504040204" pitchFamily="34" charset="-128"/>
                <a:ea typeface="Meiryo UI" panose="020B0604030504040204" pitchFamily="34" charset="-128"/>
              </a:rPr>
              <a:t>枚セット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ポリエステル・ナイロン</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200×200mm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化粧箱</a:t>
            </a:r>
            <a:endParaRPr lang="en-US" altLang="ja-JP" sz="900" spc="2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生産国</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中国</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高級感あるゴールドボックス入りの、実用性の高いハンカチタオル</a:t>
            </a:r>
            <a:r>
              <a:rPr lang="en-US" altLang="ja-JP" sz="1600" b="0" i="0" dirty="0">
                <a:solidFill>
                  <a:srgbClr val="333333"/>
                </a:solidFill>
                <a:effectLst/>
                <a:latin typeface="-apple-system"/>
              </a:rPr>
              <a:t>2</a:t>
            </a:r>
            <a:r>
              <a:rPr lang="ja-JP" altLang="en-US" sz="1600" b="0" i="0" dirty="0">
                <a:solidFill>
                  <a:srgbClr val="333333"/>
                </a:solidFill>
                <a:effectLst/>
                <a:latin typeface="-apple-system"/>
              </a:rPr>
              <a:t>枚セットです。いくらあっても困らないアイテムですので貰う側からも喜ばれます。特典や景品用とにもおすすめ。</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2493247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クリームロールタオル</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1" y="5252121"/>
            <a:ext cx="4140913" cy="787011"/>
          </a:xfrm>
          <a:prstGeom prst="rect">
            <a:avLst/>
          </a:prstGeom>
          <a:noFill/>
        </p:spPr>
        <p:txBody>
          <a:bodyPr wrap="square" lIns="90000" tIns="46800" rIns="0" bIns="46800" rtlCol="0">
            <a:spAutoFit/>
          </a:bodyPr>
          <a:lstStyle/>
          <a:p>
            <a:pPr>
              <a:tabLst>
                <a:tab pos="542925" algn="l"/>
                <a:tab pos="715963" algn="l"/>
              </a:tabLst>
            </a:pPr>
            <a:r>
              <a:rPr lang="ja-JP" altLang="en-US" sz="900" dirty="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アイボリー･グリーン･ピンク･ブラウン </a:t>
            </a:r>
            <a:r>
              <a:rPr lang="en-US" altLang="ja-JP" sz="900" b="0" i="0" dirty="0">
                <a:solidFill>
                  <a:srgbClr val="333333"/>
                </a:solidFill>
                <a:effectLst/>
                <a:latin typeface="-apple-system"/>
              </a:rPr>
              <a:t>4</a:t>
            </a:r>
            <a:r>
              <a:rPr lang="ja-JP" altLang="en-US" sz="900" b="0" i="0" dirty="0">
                <a:solidFill>
                  <a:srgbClr val="333333"/>
                </a:solidFill>
                <a:effectLst/>
                <a:latin typeface="-apple-system"/>
              </a:rPr>
              <a:t>色取混ぜ</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綿</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大</a:t>
            </a:r>
            <a:r>
              <a:rPr lang="en-US" altLang="ja-JP" sz="900" b="0" i="0" dirty="0">
                <a:solidFill>
                  <a:srgbClr val="333333"/>
                </a:solidFill>
                <a:effectLst/>
                <a:latin typeface="-apple-system"/>
              </a:rPr>
              <a:t>/200×200mm､</a:t>
            </a:r>
            <a:r>
              <a:rPr lang="ja-JP" altLang="en-US" sz="900" b="0" i="0" dirty="0">
                <a:solidFill>
                  <a:srgbClr val="333333"/>
                </a:solidFill>
                <a:effectLst/>
                <a:latin typeface="-apple-system"/>
              </a:rPr>
              <a:t>小</a:t>
            </a:r>
            <a:r>
              <a:rPr lang="en-US" altLang="ja-JP" sz="900" b="0" i="0" dirty="0">
                <a:solidFill>
                  <a:srgbClr val="333333"/>
                </a:solidFill>
                <a:effectLst/>
                <a:latin typeface="-apple-system"/>
              </a:rPr>
              <a:t>/120×220mm(</a:t>
            </a:r>
            <a:r>
              <a:rPr lang="ja-JP" altLang="en-US" sz="900" b="0" i="0" dirty="0">
                <a:solidFill>
                  <a:srgbClr val="333333"/>
                </a:solidFill>
                <a:effectLst/>
                <a:latin typeface="-apple-system"/>
              </a:rPr>
              <a:t>セット時</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約</a:t>
            </a:r>
            <a:r>
              <a:rPr lang="en-US" altLang="ja-JP" sz="900" b="0" i="0" dirty="0">
                <a:solidFill>
                  <a:srgbClr val="333333"/>
                </a:solidFill>
                <a:effectLst/>
                <a:latin typeface="-apple-system"/>
              </a:rPr>
              <a:t>φ55×55mm)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デザイン袋</a:t>
            </a:r>
            <a:endParaRPr lang="en-US" altLang="ja-JP" sz="900" spc="2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生産国</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中国</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大と小のタオルを使ってロールケーキ風に見立てたパッケージングがとってもラブリーでオシャレなギフトアイテムです。バレンタインなどのプレゼント用や、特典、景品用におすすめ。</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2969479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リル バンブー配合カトラリー</a:t>
            </a:r>
            <a:r>
              <a:rPr lang="en-US" altLang="ja-JP" sz="2000" dirty="0">
                <a:solidFill>
                  <a:schemeClr val="bg1"/>
                </a:solidFill>
                <a:latin typeface="Meiryo UI" panose="020B0604030504040204" pitchFamily="34" charset="-128"/>
                <a:ea typeface="Meiryo UI" panose="020B0604030504040204" pitchFamily="34" charset="-128"/>
              </a:rPr>
              <a:t>3</a:t>
            </a:r>
            <a:r>
              <a:rPr lang="ja-JP" altLang="en-US" sz="2000" dirty="0">
                <a:solidFill>
                  <a:schemeClr val="bg1"/>
                </a:solidFill>
                <a:latin typeface="Meiryo UI" panose="020B0604030504040204" pitchFamily="34" charset="-128"/>
                <a:ea typeface="Meiryo UI" panose="020B0604030504040204" pitchFamily="34" charset="-128"/>
              </a:rPr>
              <a:t>点セット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・竹繊維</a:t>
            </a:r>
          </a:p>
          <a:p>
            <a:r>
              <a:rPr lang="ja-JP" altLang="en-US" sz="900" dirty="0">
                <a:latin typeface="Meiryo UI" panose="020B0604030504040204" pitchFamily="34" charset="-128"/>
                <a:ea typeface="Meiryo UI" panose="020B0604030504040204" pitchFamily="34" charset="-128"/>
              </a:rPr>
              <a:t>サイズ：ケース</a:t>
            </a:r>
            <a:r>
              <a:rPr lang="en-US" altLang="ja-JP" sz="900" dirty="0">
                <a:latin typeface="Meiryo UI" panose="020B0604030504040204" pitchFamily="34" charset="-128"/>
                <a:ea typeface="Meiryo UI" panose="020B0604030504040204" pitchFamily="34" charset="-128"/>
              </a:rPr>
              <a:t>/23×55×112mm</a:t>
            </a:r>
            <a:r>
              <a:rPr lang="ja-JP" altLang="en-US" sz="900" dirty="0">
                <a:latin typeface="Meiryo UI" panose="020B0604030504040204" pitchFamily="34" charset="-128"/>
                <a:ea typeface="Meiryo UI" panose="020B0604030504040204" pitchFamily="34" charset="-128"/>
              </a:rPr>
              <a:t>、ストロー</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全長</a:t>
            </a:r>
            <a:r>
              <a:rPr lang="en-US" altLang="ja-JP" sz="900" dirty="0">
                <a:latin typeface="Meiryo UI" panose="020B0604030504040204" pitchFamily="34" charset="-128"/>
                <a:ea typeface="Meiryo UI" panose="020B0604030504040204" pitchFamily="34" charset="-128"/>
              </a:rPr>
              <a:t>:226mm</a:t>
            </a:r>
            <a:r>
              <a:rPr lang="ja-JP" altLang="en-US" sz="900" dirty="0">
                <a:latin typeface="Meiryo UI" panose="020B0604030504040204" pitchFamily="34" charset="-128"/>
                <a:ea typeface="Meiryo UI" panose="020B0604030504040204" pitchFamily="34" charset="-128"/>
              </a:rPr>
              <a:t>、スプーン・フォーク</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全長</a:t>
            </a:r>
            <a:r>
              <a:rPr lang="en-US" altLang="ja-JP" sz="900" dirty="0">
                <a:latin typeface="Meiryo UI" panose="020B0604030504040204" pitchFamily="34" charset="-128"/>
                <a:ea typeface="Meiryo UI" panose="020B0604030504040204" pitchFamily="34" charset="-128"/>
              </a:rPr>
              <a:t>:174mm</a:t>
            </a:r>
          </a:p>
          <a:p>
            <a:r>
              <a:rPr lang="ja-JP" altLang="en-US" sz="900" dirty="0">
                <a:latin typeface="Meiryo UI" panose="020B0604030504040204" pitchFamily="34" charset="-128"/>
                <a:ea typeface="Meiryo UI" panose="020B0604030504040204" pitchFamily="34" charset="-128"/>
              </a:rPr>
              <a:t>包装：包装袋</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生産</a:t>
            </a:r>
            <a:r>
              <a:rPr lang="ja-JP" altLang="en-US" sz="900">
                <a:latin typeface="Meiryo UI" panose="020B0604030504040204" pitchFamily="34" charset="-128"/>
                <a:ea typeface="Meiryo UI" panose="020B0604030504040204" pitchFamily="34" charset="-128"/>
              </a:rPr>
              <a:t>国：中国</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成長が早い竹を原料したバンブーファイバーを配合した、地球環境に優しく</a:t>
            </a:r>
            <a:r>
              <a:rPr lang="en-US" altLang="ja-JP" sz="1600" dirty="0"/>
              <a:t>SDGs</a:t>
            </a:r>
            <a:r>
              <a:rPr lang="ja-JP" altLang="en-US" sz="1600" dirty="0"/>
              <a:t>に貢献できるカトラリーセットです。組み立て式のためコンパクトで持ち歩きやすい点も好ポイント！</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26" name="Picture 2">
            <a:extLst>
              <a:ext uri="{FF2B5EF4-FFF2-40B4-BE49-F238E27FC236}">
                <a16:creationId xmlns:a16="http://schemas.microsoft.com/office/drawing/2014/main" id="{27BEE3C7-624C-2146-8A26-C086B5B0F2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90" y="1466881"/>
            <a:ext cx="3468627" cy="3468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1385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エコ箸コンパクト</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バンブーファイバー入タイプ</a:t>
            </a:r>
            <a:r>
              <a:rPr lang="en-US" altLang="ja-JP" sz="2000" dirty="0">
                <a:solidFill>
                  <a:schemeClr val="bg1"/>
                </a:solidFill>
                <a:latin typeface="Meiryo UI" panose="020B0604030504040204" pitchFamily="34" charset="-128"/>
                <a:ea typeface="Meiryo UI" panose="020B0604030504040204" pitchFamily="34" charset="-128"/>
              </a:rPr>
              <a:t>)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カラー展開：スモークネイビー</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ナチュラル</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ブラック</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オリーブ</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、バンブーファイバー</a:t>
            </a:r>
          </a:p>
          <a:p>
            <a:r>
              <a:rPr lang="ja-JP" altLang="en-US" sz="900" dirty="0">
                <a:latin typeface="Meiryo UI" panose="020B0604030504040204" pitchFamily="34" charset="-128"/>
                <a:ea typeface="Meiryo UI" panose="020B0604030504040204" pitchFamily="34" charset="-128"/>
              </a:rPr>
              <a:t>サイズ：箸組み立て時</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185(mm)</a:t>
            </a:r>
            <a:r>
              <a:rPr lang="ja-JP" altLang="en-US" sz="900" dirty="0">
                <a:latin typeface="Meiryo UI" panose="020B0604030504040204" pitchFamily="34" charset="-128"/>
                <a:ea typeface="Meiryo UI" panose="020B0604030504040204" pitchFamily="34" charset="-128"/>
              </a:rPr>
              <a:t>、箸収納時</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145(mm)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袋</a:t>
            </a:r>
          </a:p>
          <a:p>
            <a:r>
              <a:rPr lang="ja-JP" altLang="en-US" sz="900" dirty="0">
                <a:latin typeface="Meiryo UI" panose="020B0604030504040204" pitchFamily="34" charset="-128"/>
                <a:ea typeface="Meiryo UI" panose="020B0604030504040204" pitchFamily="34" charset="-128"/>
              </a:rPr>
              <a:t>備考：取説付、食品衛生検査済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折りたたみ式でコンパクトに持ち歩くことができるお箸です。バンブーファイバー素材入りのため地球環境にも優しく、</a:t>
            </a:r>
            <a:r>
              <a:rPr lang="en-US" altLang="ja-JP" sz="1600" dirty="0"/>
              <a:t>SDGs</a:t>
            </a:r>
            <a:r>
              <a:rPr lang="ja-JP" altLang="en-US" sz="1600" dirty="0"/>
              <a:t>関連やアウトドア系イベントのノベルティ用にもおすすめです。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1" name="図 20">
            <a:extLst>
              <a:ext uri="{FF2B5EF4-FFF2-40B4-BE49-F238E27FC236}">
                <a16:creationId xmlns:a16="http://schemas.microsoft.com/office/drawing/2014/main" id="{7B1EB2B0-569C-C0F0-33CA-B73ED4850C5B}"/>
              </a:ext>
            </a:extLst>
          </p:cNvPr>
          <p:cNvPicPr>
            <a:picLocks noChangeAspect="1"/>
          </p:cNvPicPr>
          <p:nvPr/>
        </p:nvPicPr>
        <p:blipFill>
          <a:blip r:embed="rId5"/>
          <a:stretch>
            <a:fillRect/>
          </a:stretch>
        </p:blipFill>
        <p:spPr>
          <a:xfrm>
            <a:off x="747767" y="1390460"/>
            <a:ext cx="3560089" cy="3560089"/>
          </a:xfrm>
          <a:prstGeom prst="rect">
            <a:avLst/>
          </a:prstGeom>
        </p:spPr>
      </p:pic>
    </p:spTree>
    <p:extLst>
      <p:ext uri="{BB962C8B-B14F-4D97-AF65-F5344CB8AC3E}">
        <p14:creationId xmlns:p14="http://schemas.microsoft.com/office/powerpoint/2010/main" val="3407887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オリジナルマグネットクリップ</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 </a:t>
            </a:r>
            <a:r>
              <a:rPr lang="en-US" altLang="ja-JP" sz="900" dirty="0">
                <a:latin typeface="Meiryo UI" panose="020B0604030504040204" pitchFamily="34" charset="-128"/>
                <a:ea typeface="Meiryo UI" panose="020B0604030504040204" pitchFamily="34" charset="-128"/>
              </a:rPr>
              <a:t>UV</a:t>
            </a:r>
            <a:r>
              <a:rPr lang="ja-JP" altLang="en-US" sz="900" dirty="0">
                <a:latin typeface="Meiryo UI" panose="020B0604030504040204" pitchFamily="34" charset="-128"/>
                <a:ea typeface="Meiryo UI" panose="020B0604030504040204" pitchFamily="34" charset="-128"/>
              </a:rPr>
              <a:t>インクジェット</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 W75×H46×D26mm</a:t>
            </a:r>
          </a:p>
          <a:p>
            <a:r>
              <a:rPr lang="ja-JP" altLang="en-US" sz="900" dirty="0">
                <a:latin typeface="Meiryo UI" panose="020B0604030504040204" pitchFamily="34" charset="-128"/>
                <a:ea typeface="Meiryo UI" panose="020B0604030504040204" pitchFamily="34" charset="-128"/>
              </a:rPr>
              <a:t>素材： </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・強力マグネット</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マグネットとしてもクリップとしても使える便利なグッズです。表面にはフルカラー印刷が可能で物販品・ノベルティに幅広く使えます。冷蔵庫やホワイトボードに</a:t>
            </a:r>
            <a:r>
              <a:rPr lang="en-US" altLang="ja-JP" sz="1600" dirty="0"/>
              <a:t>1</a:t>
            </a:r>
            <a:r>
              <a:rPr lang="ja-JP" altLang="en-US" sz="1600" dirty="0"/>
              <a:t>個付けておくと重宝します。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5" name="オブジェクト 4">
            <a:extLst>
              <a:ext uri="{FF2B5EF4-FFF2-40B4-BE49-F238E27FC236}">
                <a16:creationId xmlns:a16="http://schemas.microsoft.com/office/drawing/2014/main" id="{5D2496E5-2817-0B68-34CF-305450E92EE8}"/>
              </a:ext>
            </a:extLst>
          </p:cNvPr>
          <p:cNvGraphicFramePr>
            <a:graphicFrameLocks noChangeAspect="1"/>
          </p:cNvGraphicFramePr>
          <p:nvPr/>
        </p:nvGraphicFramePr>
        <p:xfrm>
          <a:off x="742114" y="1410387"/>
          <a:ext cx="3590620" cy="3566051"/>
        </p:xfrm>
        <a:graphic>
          <a:graphicData uri="http://schemas.openxmlformats.org/presentationml/2006/ole">
            <mc:AlternateContent xmlns:mc="http://schemas.openxmlformats.org/markup-compatibility/2006">
              <mc:Choice xmlns:v="urn:schemas-microsoft-com:vml" Requires="v">
                <p:oleObj name="Image" r:id="rId5" imgW="6263817" imgH="6221589" progId="Photoshop.Image.13">
                  <p:embed/>
                </p:oleObj>
              </mc:Choice>
              <mc:Fallback>
                <p:oleObj name="Image" r:id="rId5" imgW="6263817" imgH="6221589" progId="Photoshop.Image.13">
                  <p:embed/>
                  <p:pic>
                    <p:nvPicPr>
                      <p:cNvPr id="5" name="オブジェクト 4">
                        <a:extLst>
                          <a:ext uri="{FF2B5EF4-FFF2-40B4-BE49-F238E27FC236}">
                            <a16:creationId xmlns:a16="http://schemas.microsoft.com/office/drawing/2014/main" id="{5D2496E5-2817-0B68-34CF-305450E92EE8}"/>
                          </a:ext>
                        </a:extLst>
                      </p:cNvPr>
                      <p:cNvPicPr/>
                      <p:nvPr/>
                    </p:nvPicPr>
                    <p:blipFill>
                      <a:blip r:embed="rId6"/>
                      <a:stretch>
                        <a:fillRect/>
                      </a:stretch>
                    </p:blipFill>
                    <p:spPr>
                      <a:xfrm>
                        <a:off x="742114" y="1410387"/>
                        <a:ext cx="3590620" cy="3566051"/>
                      </a:xfrm>
                      <a:prstGeom prst="rect">
                        <a:avLst/>
                      </a:prstGeom>
                    </p:spPr>
                  </p:pic>
                </p:oleObj>
              </mc:Fallback>
            </mc:AlternateContent>
          </a:graphicData>
        </a:graphic>
      </p:graphicFrame>
    </p:spTree>
    <p:extLst>
      <p:ext uri="{BB962C8B-B14F-4D97-AF65-F5344CB8AC3E}">
        <p14:creationId xmlns:p14="http://schemas.microsoft.com/office/powerpoint/2010/main" val="39430785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クリアビニル・スタンドポーチ</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a:solidFill>
                  <a:schemeClr val="bg1"/>
                </a:solidFill>
                <a:latin typeface="Meiryo UI" panose="020B0604030504040204" pitchFamily="34" charset="-128"/>
                <a:ea typeface="Meiryo UI" panose="020B0604030504040204" pitchFamily="34" charset="-128"/>
              </a:rPr>
              <a:t>マチ付き</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371513"/>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材：ポリ塩化ビニル</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150×160×35mm</a:t>
            </a:r>
            <a:r>
              <a:rPr lang="ja-JP" altLang="en-US" sz="900">
                <a:latin typeface="Meiryo UI" panose="020B0604030504040204" pitchFamily="34" charset="-128"/>
                <a:ea typeface="Meiryo UI" panose="020B0604030504040204" pitchFamily="34" charset="-128"/>
              </a:rPr>
              <a:t>（包装形態：ポリ袋入）</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マチ付きで自立してくれますのでメイク時をはじめ様々なシーンで便利に使えるクリアポーチです。名入れプリントが可能ですのでノベルティグッズやオリジナルアイテムにも最適！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6ED69E25-7493-754F-BB51-E3E4F99360A1}"/>
              </a:ext>
            </a:extLst>
          </p:cNvPr>
          <p:cNvPicPr>
            <a:picLocks noChangeAspect="1"/>
          </p:cNvPicPr>
          <p:nvPr/>
        </p:nvPicPr>
        <p:blipFill>
          <a:blip r:embed="rId5"/>
          <a:stretch>
            <a:fillRect/>
          </a:stretch>
        </p:blipFill>
        <p:spPr>
          <a:xfrm>
            <a:off x="928558" y="1606446"/>
            <a:ext cx="3226436" cy="3257385"/>
          </a:xfrm>
          <a:prstGeom prst="rect">
            <a:avLst/>
          </a:prstGeom>
        </p:spPr>
      </p:pic>
    </p:spTree>
    <p:extLst>
      <p:ext uri="{BB962C8B-B14F-4D97-AF65-F5344CB8AC3E}">
        <p14:creationId xmlns:p14="http://schemas.microsoft.com/office/powerpoint/2010/main" val="36179889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ソロア 保冷温ドリンクケース</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ポリエステル・アルミ蒸着フィルム</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l-GR" altLang="ja-JP" sz="900" b="0" i="0" dirty="0">
                <a:solidFill>
                  <a:srgbClr val="333333"/>
                </a:solidFill>
                <a:effectLst/>
                <a:latin typeface="-apple-system"/>
              </a:rPr>
              <a:t>φ80×220</a:t>
            </a:r>
            <a:r>
              <a:rPr lang="en-US" altLang="ja-JP" sz="900" b="0" i="0" dirty="0">
                <a:solidFill>
                  <a:srgbClr val="333333"/>
                </a:solidFill>
                <a:effectLst/>
                <a:latin typeface="-apple-system"/>
              </a:rPr>
              <a:t>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ポリ袋入</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アルミ蒸着フィルムで保冷温効果の高く、</a:t>
            </a:r>
            <a:r>
              <a:rPr lang="en-US" altLang="ja-JP" sz="1600" b="0" i="0" dirty="0">
                <a:solidFill>
                  <a:srgbClr val="333333"/>
                </a:solidFill>
                <a:effectLst/>
                <a:latin typeface="-apple-system"/>
              </a:rPr>
              <a:t>500ml</a:t>
            </a:r>
            <a:r>
              <a:rPr lang="ja-JP" altLang="en-US" sz="1600" b="0" i="0" dirty="0">
                <a:solidFill>
                  <a:srgbClr val="333333"/>
                </a:solidFill>
                <a:effectLst/>
                <a:latin typeface="-apple-system"/>
              </a:rPr>
              <a:t>のペットボトルにぴったりサイズのドリンクケースです。カラーバリエーションは全</a:t>
            </a:r>
            <a:r>
              <a:rPr lang="en-US" altLang="ja-JP" sz="1600" b="0" i="0" dirty="0">
                <a:solidFill>
                  <a:srgbClr val="333333"/>
                </a:solidFill>
                <a:effectLst/>
                <a:latin typeface="-apple-system"/>
              </a:rPr>
              <a:t>4</a:t>
            </a:r>
            <a:r>
              <a:rPr lang="ja-JP" altLang="en-US" sz="1600" b="0" i="0" dirty="0">
                <a:solidFill>
                  <a:srgbClr val="333333"/>
                </a:solidFill>
                <a:effectLst/>
                <a:latin typeface="-apple-system"/>
              </a:rPr>
              <a:t>色。オリジナル名入れも可能ですので是非ご活用ください。</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6400325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収納ケーブルスタンド</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4889992"/>
            <a:ext cx="4140913" cy="6485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材：熱可塑性エラストマー・ポリスチレン・</a:t>
            </a:r>
            <a:r>
              <a:rPr lang="en" altLang="ja-JP" sz="900" dirty="0">
                <a:latin typeface="Meiryo UI" panose="020B0604030504040204" pitchFamily="34" charset="-128"/>
                <a:ea typeface="Meiryo UI" panose="020B0604030504040204" pitchFamily="34" charset="-128"/>
              </a:rPr>
              <a:t>EVA</a:t>
            </a:r>
            <a:r>
              <a:rPr lang="ja-JP" altLang="en"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鉄</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7.8×7×3</a:t>
            </a:r>
            <a:r>
              <a:rPr lang="en" altLang="ja-JP" sz="900" dirty="0">
                <a:latin typeface="Meiryo UI" panose="020B0604030504040204" pitchFamily="34" charset="-128"/>
                <a:ea typeface="Meiryo UI" panose="020B0604030504040204" pitchFamily="34" charset="-128"/>
              </a:rPr>
              <a:t>cm</a:t>
            </a:r>
          </a:p>
          <a:p>
            <a:r>
              <a:rPr lang="ja-JP" altLang="en-US" sz="900">
                <a:latin typeface="Meiryo UI" panose="020B0604030504040204" pitchFamily="34" charset="-128"/>
                <a:ea typeface="Meiryo UI" panose="020B0604030504040204" pitchFamily="34" charset="-128"/>
              </a:rPr>
              <a:t>重</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a:t>
            </a:r>
            <a:r>
              <a:rPr lang="en" altLang="ja-JP" sz="900" dirty="0">
                <a:latin typeface="Meiryo UI" panose="020B0604030504040204" pitchFamily="34" charset="-128"/>
                <a:ea typeface="Meiryo UI" panose="020B0604030504040204" pitchFamily="34" charset="-128"/>
              </a:rPr>
              <a:t> 129g</a:t>
            </a:r>
          </a:p>
          <a:p>
            <a:r>
              <a:rPr lang="ja-JP" altLang="en-US" sz="900">
                <a:latin typeface="Meiryo UI" panose="020B0604030504040204" pitchFamily="34" charset="-128"/>
                <a:ea typeface="Meiryo UI" panose="020B0604030504040204" pitchFamily="34" charset="-128"/>
              </a:rPr>
              <a:t>包</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装：化粧箱入り</a:t>
            </a:r>
            <a:endParaRPr lang="en"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4783043"/>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4667627"/>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ごちゃごちゃになりがちな充電ケーブルや電源ケーブルなどを綺麗に収納できるスタンドです。オフィスのパソコンまわりなどをすっきりさせられますので作業効率アップにもつながります。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48" name="Picture 24" descr="https://www.kilamek-novelty.com/html/upload/save_image/ut-2682320/2214693-01.jpg">
            <a:extLst>
              <a:ext uri="{FF2B5EF4-FFF2-40B4-BE49-F238E27FC236}">
                <a16:creationId xmlns:a16="http://schemas.microsoft.com/office/drawing/2014/main" id="{9C5DF40F-7292-3746-B5C5-F0220B4B56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0315" y="1471550"/>
            <a:ext cx="3187700" cy="318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7977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スマホリングストラップ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素材：シリコーンゴム・亜鉛合金・</a:t>
            </a:r>
            <a:r>
              <a:rPr lang="en-US" altLang="ja-JP" sz="900" dirty="0">
                <a:latin typeface="Meiryo UI" panose="020B0604030504040204" pitchFamily="34" charset="-128"/>
                <a:ea typeface="Meiryo UI" panose="020B0604030504040204" pitchFamily="34" charset="-128"/>
              </a:rPr>
              <a:t>PVC</a:t>
            </a:r>
          </a:p>
          <a:p>
            <a:r>
              <a:rPr lang="ja-JP" altLang="en-US" sz="900" dirty="0">
                <a:latin typeface="Meiryo UI" panose="020B0604030504040204" pitchFamily="34" charset="-128"/>
                <a:ea typeface="Meiryo UI" panose="020B0604030504040204" pitchFamily="34" charset="-128"/>
              </a:rPr>
              <a:t>サイズ：リング</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直径約</a:t>
            </a:r>
            <a:r>
              <a:rPr lang="en-US" altLang="ja-JP" sz="900" dirty="0">
                <a:latin typeface="Meiryo UI" panose="020B0604030504040204" pitchFamily="34" charset="-128"/>
                <a:ea typeface="Meiryo UI" panose="020B0604030504040204" pitchFamily="34" charset="-128"/>
              </a:rPr>
              <a:t>8.5×0.8cm </a:t>
            </a:r>
            <a:r>
              <a:rPr lang="ja-JP" altLang="en-US" sz="900" dirty="0">
                <a:latin typeface="Meiryo UI" panose="020B0604030504040204" pitchFamily="34" charset="-128"/>
                <a:ea typeface="Meiryo UI" panose="020B0604030504040204" pitchFamily="34" charset="-128"/>
              </a:rPr>
              <a:t>シート</a:t>
            </a:r>
            <a:r>
              <a:rPr lang="en-US" altLang="ja-JP" sz="900" dirty="0">
                <a:latin typeface="Meiryo UI" panose="020B0604030504040204" pitchFamily="34" charset="-128"/>
                <a:ea typeface="Meiryo UI" panose="020B0604030504040204" pitchFamily="34" charset="-128"/>
              </a:rPr>
              <a:t>/5.5×4cm(</a:t>
            </a:r>
            <a:r>
              <a:rPr lang="ja-JP" altLang="en-US" sz="900" dirty="0">
                <a:latin typeface="Meiryo UI" panose="020B0604030504040204" pitchFamily="34" charset="-128"/>
                <a:ea typeface="Meiryo UI" panose="020B0604030504040204" pitchFamily="34" charset="-128"/>
              </a:rPr>
              <a:t>凸部分</a:t>
            </a:r>
            <a:r>
              <a:rPr lang="en-US" altLang="ja-JP" sz="900" dirty="0">
                <a:latin typeface="Meiryo UI" panose="020B0604030504040204" pitchFamily="34" charset="-128"/>
                <a:ea typeface="Meiryo UI" panose="020B0604030504040204" pitchFamily="34" charset="-128"/>
              </a:rPr>
              <a:t>/1.1×1.8cm)</a:t>
            </a:r>
          </a:p>
          <a:p>
            <a:r>
              <a:rPr lang="ja-JP" altLang="en-US" sz="900" dirty="0">
                <a:latin typeface="Meiryo UI" panose="020B0604030504040204" pitchFamily="34" charset="-128"/>
                <a:ea typeface="Meiryo UI" panose="020B0604030504040204" pitchFamily="34" charset="-128"/>
              </a:rPr>
              <a:t>包装：ポリ袋入り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不意の落下事故を防ぐのには非常に有効な、スマホリングストラップです。スマホ本体とカバーの間に専用のシートを挟み込み、ケーブル穴を利用して取り付けることが可能なタイプです。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8" name="図 67">
            <a:extLst>
              <a:ext uri="{FF2B5EF4-FFF2-40B4-BE49-F238E27FC236}">
                <a16:creationId xmlns:a16="http://schemas.microsoft.com/office/drawing/2014/main" id="{8D9BC677-BDAD-BE5E-7678-AE1A0A318DD0}"/>
              </a:ext>
            </a:extLst>
          </p:cNvPr>
          <p:cNvPicPr>
            <a:picLocks noChangeAspect="1"/>
          </p:cNvPicPr>
          <p:nvPr/>
        </p:nvPicPr>
        <p:blipFill>
          <a:blip r:embed="rId5"/>
          <a:stretch>
            <a:fillRect/>
          </a:stretch>
        </p:blipFill>
        <p:spPr>
          <a:xfrm>
            <a:off x="624257" y="1331245"/>
            <a:ext cx="3715358" cy="3715358"/>
          </a:xfrm>
          <a:prstGeom prst="rect">
            <a:avLst/>
          </a:prstGeom>
        </p:spPr>
      </p:pic>
    </p:spTree>
    <p:extLst>
      <p:ext uri="{BB962C8B-B14F-4D97-AF65-F5344CB8AC3E}">
        <p14:creationId xmlns:p14="http://schemas.microsoft.com/office/powerpoint/2010/main" val="41922031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スフィア・バンブーファイバーカトラリー</a:t>
            </a:r>
            <a:r>
              <a:rPr lang="en-US" altLang="ja-JP" sz="2000" dirty="0">
                <a:solidFill>
                  <a:schemeClr val="bg1"/>
                </a:solidFill>
                <a:latin typeface="Meiryo UI" panose="020B0604030504040204" pitchFamily="34" charset="-128"/>
                <a:ea typeface="Meiryo UI" panose="020B0604030504040204" pitchFamily="34" charset="-128"/>
              </a:rPr>
              <a:t>3</a:t>
            </a:r>
            <a:r>
              <a:rPr lang="ja-JP" altLang="en-US" sz="2000" dirty="0">
                <a:solidFill>
                  <a:schemeClr val="bg1"/>
                </a:solidFill>
                <a:latin typeface="Meiryo UI" panose="020B0604030504040204" pitchFamily="34" charset="-128"/>
                <a:ea typeface="Meiryo UI" panose="020B0604030504040204" pitchFamily="34" charset="-128"/>
              </a:rPr>
              <a:t>点セット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ポリプロピレン</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バンブーファイバー配合</a:t>
            </a:r>
            <a:r>
              <a:rPr lang="en-US" altLang="ja-JP" sz="900" spc="200" dirty="0">
                <a:latin typeface="Meiryo UI" panose="020B0604030504040204" pitchFamily="34" charset="-128"/>
                <a:ea typeface="Meiryo UI" panose="020B0604030504040204" pitchFamily="34" charset="-128"/>
              </a:rPr>
              <a:t>)</a:t>
            </a:r>
          </a:p>
          <a:p>
            <a:r>
              <a:rPr lang="ja-JP" altLang="en-US" sz="900" spc="200" dirty="0">
                <a:latin typeface="Meiryo UI" panose="020B0604030504040204" pitchFamily="34" charset="-128"/>
                <a:ea typeface="Meiryo UI" panose="020B0604030504040204" pitchFamily="34" charset="-128"/>
              </a:rPr>
              <a:t>サイズ</a:t>
            </a:r>
            <a:r>
              <a:rPr lang="ja-JP" altLang="en-US" sz="900" dirty="0">
                <a:latin typeface="Meiryo UI" panose="020B0604030504040204" pitchFamily="34" charset="-128"/>
                <a:ea typeface="Meiryo UI" panose="020B0604030504040204" pitchFamily="34" charset="-128"/>
              </a:rPr>
              <a:t>：ケース</a:t>
            </a:r>
            <a:r>
              <a:rPr lang="en-US" altLang="ja-JP" sz="900" dirty="0">
                <a:latin typeface="Meiryo UI" panose="020B0604030504040204" pitchFamily="34" charset="-128"/>
                <a:ea typeface="Meiryo UI" panose="020B0604030504040204" pitchFamily="34" charset="-128"/>
              </a:rPr>
              <a:t>:113×55×23mm </a:t>
            </a:r>
            <a:r>
              <a:rPr lang="ja-JP" altLang="en-US" sz="900" dirty="0">
                <a:latin typeface="Meiryo UI" panose="020B0604030504040204" pitchFamily="34" charset="-128"/>
                <a:ea typeface="Meiryo UI" panose="020B0604030504040204" pitchFamily="34" charset="-128"/>
              </a:rPr>
              <a:t>フォーク</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使用時</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全長</a:t>
            </a:r>
            <a:r>
              <a:rPr lang="en-US" altLang="ja-JP" sz="900" dirty="0">
                <a:latin typeface="Meiryo UI" panose="020B0604030504040204" pitchFamily="34" charset="-128"/>
                <a:ea typeface="Meiryo UI" panose="020B0604030504040204" pitchFamily="34" charset="-128"/>
              </a:rPr>
              <a:t>175mm </a:t>
            </a:r>
            <a:r>
              <a:rPr lang="ja-JP" altLang="en-US" sz="900" dirty="0">
                <a:latin typeface="Meiryo UI" panose="020B0604030504040204" pitchFamily="34" charset="-128"/>
                <a:ea typeface="Meiryo UI" panose="020B0604030504040204" pitchFamily="34" charset="-128"/>
              </a:rPr>
              <a:t>スプーン</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使用時</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全長</a:t>
            </a:r>
            <a:r>
              <a:rPr lang="en-US" altLang="ja-JP" sz="900" dirty="0">
                <a:latin typeface="Meiryo UI" panose="020B0604030504040204" pitchFamily="34" charset="-128"/>
                <a:ea typeface="Meiryo UI" panose="020B0604030504040204" pitchFamily="34" charset="-128"/>
              </a:rPr>
              <a:t>175mm </a:t>
            </a:r>
            <a:r>
              <a:rPr lang="ja-JP" altLang="en-US" sz="900" dirty="0">
                <a:latin typeface="Meiryo UI" panose="020B0604030504040204" pitchFamily="34" charset="-128"/>
                <a:ea typeface="Meiryo UI" panose="020B0604030504040204" pitchFamily="34" charset="-128"/>
              </a:rPr>
              <a:t>箸</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使用時</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全長</a:t>
            </a:r>
            <a:r>
              <a:rPr lang="en-US" altLang="ja-JP" sz="900" dirty="0">
                <a:latin typeface="Meiryo UI" panose="020B0604030504040204" pitchFamily="34" charset="-128"/>
                <a:ea typeface="Meiryo UI" panose="020B0604030504040204" pitchFamily="34" charset="-128"/>
              </a:rPr>
              <a:t>183mm </a:t>
            </a:r>
            <a:r>
              <a:rPr lang="ja-JP" altLang="en-US" sz="900" dirty="0">
                <a:latin typeface="Meiryo UI" panose="020B0604030504040204" pitchFamily="34" charset="-128"/>
                <a:ea typeface="Meiryo UI" panose="020B0604030504040204" pitchFamily="34" charset="-128"/>
              </a:rPr>
              <a:t>箱サイズ</a:t>
            </a:r>
            <a:r>
              <a:rPr lang="en-US" altLang="ja-JP" sz="900" dirty="0">
                <a:latin typeface="Meiryo UI" panose="020B0604030504040204" pitchFamily="34" charset="-128"/>
                <a:ea typeface="Meiryo UI" panose="020B0604030504040204" pitchFamily="34" charset="-128"/>
              </a:rPr>
              <a:t>25×115×58mm</a:t>
            </a:r>
          </a:p>
          <a:p>
            <a:r>
              <a:rPr lang="ja-JP" altLang="en-US" sz="900" dirty="0">
                <a:latin typeface="Meiryo UI" panose="020B0604030504040204" pitchFamily="34" charset="-128"/>
                <a:ea typeface="Meiryo UI" panose="020B0604030504040204" pitchFamily="34" charset="-128"/>
              </a:rPr>
              <a:t>包   装 </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化粧箱入</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備   考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セット内容</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ケース、フォーク、スプーン、箸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天然素材配合の為、色味・表面の風合いなどに若干の個体差が生じます。</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商品写真</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34" charset="-128"/>
                <a:ea typeface="Meiryo UI" panose="020B0604030504040204" pitchFamily="34" charset="-128"/>
              </a:rPr>
              <a:t>耐久性に優れて軽量なバンブー素材を使用した、使い勝手が良くてエコなカトラリー</a:t>
            </a:r>
            <a:r>
              <a:rPr lang="en-US" altLang="ja-JP" sz="1600" dirty="0">
                <a:latin typeface="Meiryo UI" panose="020B0604030504040204" pitchFamily="34" charset="-128"/>
                <a:ea typeface="Meiryo UI" panose="020B0604030504040204" pitchFamily="34" charset="-128"/>
              </a:rPr>
              <a:t>3</a:t>
            </a:r>
            <a:r>
              <a:rPr lang="ja-JP" altLang="en-US" sz="1600" dirty="0">
                <a:latin typeface="Meiryo UI" panose="020B0604030504040204" pitchFamily="34" charset="-128"/>
                <a:ea typeface="Meiryo UI" panose="020B0604030504040204" pitchFamily="34" charset="-128"/>
              </a:rPr>
              <a:t>点セット。コンパクト設計で携帯にも便利な上、オリジナルデザインの名入れプリントも格安で承ります。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38" name="Picture 14">
            <a:extLst>
              <a:ext uri="{FF2B5EF4-FFF2-40B4-BE49-F238E27FC236}">
                <a16:creationId xmlns:a16="http://schemas.microsoft.com/office/drawing/2014/main" id="{767BE11D-2D8C-85B7-7090-9BAC6B9DC2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3345" y="1363432"/>
            <a:ext cx="3651547" cy="3651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9255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今治きらめきミニタオル</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素材：綿</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180×180mm</a:t>
            </a:r>
          </a:p>
          <a:p>
            <a:r>
              <a:rPr lang="ja-JP" altLang="en-US" sz="900" dirty="0">
                <a:latin typeface="Meiryo UI" panose="020B0604030504040204" pitchFamily="34" charset="-128"/>
                <a:ea typeface="Meiryo UI" panose="020B0604030504040204" pitchFamily="34" charset="-128"/>
              </a:rPr>
              <a:t>包装：ポリ袋入</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備考：約</a:t>
            </a:r>
            <a:r>
              <a:rPr lang="en-US" altLang="ja-JP" sz="900" dirty="0">
                <a:latin typeface="Meiryo UI" panose="020B0604030504040204" pitchFamily="34" charset="-128"/>
                <a:ea typeface="Meiryo UI" panose="020B0604030504040204" pitchFamily="34" charset="-128"/>
              </a:rPr>
              <a:t>29</a:t>
            </a:r>
            <a:r>
              <a:rPr lang="ja-JP" altLang="en-US" sz="900" dirty="0">
                <a:latin typeface="Meiryo UI" panose="020B0604030504040204" pitchFamily="34" charset="-128"/>
                <a:ea typeface="Meiryo UI" panose="020B0604030504040204" pitchFamily="34" charset="-128"/>
              </a:rPr>
              <a:t>匁</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控えめな金糸・銀糸入りと、四隅の上品なアール状仕上げがさりげなさを醸し出してオシャレなミニタオルです。高い吸水性と柔らかくで上質な肌触りの今治産というところがポイント！</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28" name="Picture 4">
            <a:extLst>
              <a:ext uri="{FF2B5EF4-FFF2-40B4-BE49-F238E27FC236}">
                <a16:creationId xmlns:a16="http://schemas.microsoft.com/office/drawing/2014/main" id="{24EA0BCC-1D41-C6E3-DE19-4CD7CFC293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9729" y="1371901"/>
            <a:ext cx="3692741" cy="3692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90044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オリジナルカウンタークロス</a:t>
            </a:r>
            <a:r>
              <a:rPr lang="en-US" altLang="ja-JP" sz="2000" dirty="0">
                <a:solidFill>
                  <a:schemeClr val="bg1"/>
                </a:solidFill>
                <a:latin typeface="Meiryo UI" panose="020B0604030504040204" pitchFamily="34" charset="-128"/>
                <a:ea typeface="Meiryo UI" panose="020B0604030504040204" pitchFamily="34" charset="-128"/>
              </a:rPr>
              <a:t>BOX 20</a:t>
            </a:r>
            <a:r>
              <a:rPr lang="ja-JP" altLang="en-US" sz="2000" dirty="0">
                <a:solidFill>
                  <a:schemeClr val="bg1"/>
                </a:solidFill>
                <a:latin typeface="Meiryo UI" panose="020B0604030504040204" pitchFamily="34" charset="-128"/>
                <a:ea typeface="Meiryo UI" panose="020B0604030504040204" pitchFamily="34" charset="-128"/>
              </a:rPr>
              <a:t>枚</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素材：不織布</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W155×D103×H45mm</a:t>
            </a:r>
          </a:p>
          <a:p>
            <a:r>
              <a:rPr lang="ja-JP" altLang="en-US" sz="900" dirty="0">
                <a:latin typeface="Meiryo UI" panose="020B0604030504040204" pitchFamily="34" charset="-128"/>
                <a:ea typeface="Meiryo UI" panose="020B0604030504040204" pitchFamily="34" charset="-128"/>
              </a:rPr>
              <a:t>備考：印刷：オフセット印刷</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洗って何度も使える不織布素材のカウンタークロスは、食器を拭いたり、キッチンカウンター用の台布巾に最適です。キッチンなどの水周りのお掃除やお手入れには欠かせないアイテムです。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30" name="Picture 6">
            <a:extLst>
              <a:ext uri="{FF2B5EF4-FFF2-40B4-BE49-F238E27FC236}">
                <a16:creationId xmlns:a16="http://schemas.microsoft.com/office/drawing/2014/main" id="{8E42B90C-4C35-4F92-F835-05A41DCC08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1162" y="1439019"/>
            <a:ext cx="3560089" cy="3567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18660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オリジナルキッチンクロス</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素材：不織布</a:t>
            </a:r>
          </a:p>
          <a:p>
            <a:r>
              <a:rPr lang="ja-JP" altLang="en-US" sz="900" dirty="0">
                <a:latin typeface="Meiryo UI" panose="020B0604030504040204" pitchFamily="34" charset="-128"/>
                <a:ea typeface="Meiryo UI" panose="020B0604030504040204" pitchFamily="34" charset="-128"/>
              </a:rPr>
              <a:t>サイズ：</a:t>
            </a:r>
            <a:r>
              <a:rPr lang="en-US" altLang="ja-JP" sz="900">
                <a:latin typeface="Meiryo UI" panose="020B0604030504040204" pitchFamily="34" charset="-128"/>
                <a:ea typeface="Meiryo UI" panose="020B0604030504040204" pitchFamily="34" charset="-128"/>
              </a:rPr>
              <a:t>W190×D125×H10mm</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備考：印刷：オフセット印刷</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532809"/>
          </a:xfrm>
          <a:prstGeom prst="rect">
            <a:avLst/>
          </a:prstGeom>
          <a:noFill/>
        </p:spPr>
        <p:txBody>
          <a:bodyPr wrap="square" lIns="0" tIns="46800" rIns="0" spcCol="360000" rtlCol="0">
            <a:spAutoFit/>
          </a:bodyPr>
          <a:lstStyle/>
          <a:p>
            <a:pPr algn="just">
              <a:lnSpc>
                <a:spcPts val="2400"/>
              </a:lnSpc>
            </a:pPr>
            <a:r>
              <a:rPr lang="ja-JP" altLang="en-US" sz="1600" dirty="0"/>
              <a:t>キッチンなどの水周りのお掃除やお手入れには欠かせない、洗って何度も使える不織布素材のキッチンクロス。パッケージのオリジナルデザイン製作は、オーダー数</a:t>
            </a:r>
            <a:r>
              <a:rPr lang="en-US" altLang="ja-JP" sz="1600" dirty="0"/>
              <a:t>100</a:t>
            </a:r>
            <a:r>
              <a:rPr lang="ja-JP" altLang="en-US" sz="1600" dirty="0"/>
              <a:t>個から承っております。</a:t>
            </a:r>
          </a:p>
          <a:p>
            <a:pPr algn="just">
              <a:lnSpc>
                <a:spcPts val="2400"/>
              </a:lnSpc>
            </a:pPr>
            <a:endParaRPr lang="ja-JP" altLang="en-US" sz="1600" dirty="0"/>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32" name="Picture 8">
            <a:extLst>
              <a:ext uri="{FF2B5EF4-FFF2-40B4-BE49-F238E27FC236}">
                <a16:creationId xmlns:a16="http://schemas.microsoft.com/office/drawing/2014/main" id="{CE460610-5023-E1BD-B84B-7F9D1DF6AA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16" y="1422052"/>
            <a:ext cx="3576273" cy="3576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63164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オリジナルマチ付きフリージングパック </a:t>
            </a:r>
            <a:r>
              <a:rPr lang="en-US" altLang="ja-JP" sz="2000" dirty="0">
                <a:solidFill>
                  <a:schemeClr val="bg1"/>
                </a:solidFill>
                <a:latin typeface="Meiryo UI" panose="020B0604030504040204" pitchFamily="34" charset="-128"/>
                <a:ea typeface="Meiryo UI" panose="020B0604030504040204" pitchFamily="34" charset="-128"/>
              </a:rPr>
              <a:t>2P</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素材：ポリエチレン</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W170×H120㎜</a:t>
            </a:r>
          </a:p>
          <a:p>
            <a:r>
              <a:rPr lang="ja-JP" altLang="en-US" sz="900" dirty="0">
                <a:latin typeface="Meiryo UI" panose="020B0604030504040204" pitchFamily="34" charset="-128"/>
                <a:ea typeface="Meiryo UI" panose="020B0604030504040204" pitchFamily="34" charset="-128"/>
              </a:rPr>
              <a:t>包装：本体</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枚＋既成ラベル</a:t>
            </a:r>
            <a:r>
              <a:rPr lang="en-US" altLang="ja-JP" sz="900" dirty="0">
                <a:latin typeface="Meiryo UI" panose="020B0604030504040204" pitchFamily="34" charset="-128"/>
                <a:ea typeface="Meiryo UI" panose="020B0604030504040204" pitchFamily="34" charset="-128"/>
              </a:rPr>
              <a:t>/OP</a:t>
            </a:r>
            <a:r>
              <a:rPr lang="ja-JP" altLang="en-US" sz="900" dirty="0">
                <a:latin typeface="Meiryo UI" panose="020B0604030504040204" pitchFamily="34" charset="-128"/>
                <a:ea typeface="Meiryo UI" panose="020B0604030504040204" pitchFamily="34" charset="-128"/>
              </a:rPr>
              <a:t>袋入</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備考：印刷：オフセット印刷</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底マチ付なので、冷蔵庫や冷凍庫内でも口部分を上にして、立てて収納ができる便利なフリージングパック。オリジナルデザインのパッケージは注文数</a:t>
            </a:r>
            <a:r>
              <a:rPr lang="en-US" altLang="ja-JP" sz="1600" dirty="0"/>
              <a:t>100</a:t>
            </a:r>
            <a:r>
              <a:rPr lang="ja-JP" altLang="en-US" sz="1600" dirty="0"/>
              <a:t>個から製作することが可能です。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26" name="Picture 2">
            <a:extLst>
              <a:ext uri="{FF2B5EF4-FFF2-40B4-BE49-F238E27FC236}">
                <a16:creationId xmlns:a16="http://schemas.microsoft.com/office/drawing/2014/main" id="{A995BB26-1808-4CAC-4D88-769401F5C0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8785" y="1393488"/>
            <a:ext cx="3475535" cy="3475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7029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オリジナルテーブルナプキン</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素材：不織布</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W160×D105×H10mm</a:t>
            </a:r>
          </a:p>
          <a:p>
            <a:r>
              <a:rPr lang="ja-JP" altLang="en-US" sz="900" dirty="0">
                <a:latin typeface="Meiryo UI" panose="020B0604030504040204" pitchFamily="34" charset="-128"/>
                <a:ea typeface="Meiryo UI" panose="020B0604030504040204" pitchFamily="34" charset="-128"/>
              </a:rPr>
              <a:t>備考：印刷：オフセット印刷</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dirty="0"/>
              <a:t>吸水性に優れていて、乾きも早い！洗って何度も使用することができる、不織布素材のテーブルクロスです。オリジナルデザインのラベルは、オーダー数</a:t>
            </a:r>
            <a:r>
              <a:rPr lang="en-US" altLang="ja-JP" sz="1600" dirty="0"/>
              <a:t>100</a:t>
            </a:r>
            <a:r>
              <a:rPr lang="ja-JP" altLang="en-US" sz="1600" dirty="0"/>
              <a:t>個から製作することが可能です。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36" name="Picture 12">
            <a:extLst>
              <a:ext uri="{FF2B5EF4-FFF2-40B4-BE49-F238E27FC236}">
                <a16:creationId xmlns:a16="http://schemas.microsoft.com/office/drawing/2014/main" id="{76ECB70C-5D18-6454-7D2C-4368165AD7A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3608" y="1440545"/>
            <a:ext cx="3610379" cy="3610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48453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オリジナルネットスポンジ</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素材：ポリエステル、ポリウレタン</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W150×D80×H20mm</a:t>
            </a:r>
          </a:p>
          <a:p>
            <a:r>
              <a:rPr lang="ja-JP" altLang="en-US" sz="900" dirty="0">
                <a:latin typeface="Meiryo UI" panose="020B0604030504040204" pitchFamily="34" charset="-128"/>
                <a:ea typeface="Meiryo UI" panose="020B0604030504040204" pitchFamily="34" charset="-128"/>
              </a:rPr>
              <a:t>包装：本体＋既製ラベル／</a:t>
            </a:r>
            <a:r>
              <a:rPr lang="en-US" altLang="ja-JP" sz="900" dirty="0">
                <a:latin typeface="Meiryo UI" panose="020B0604030504040204" pitchFamily="34" charset="-128"/>
                <a:ea typeface="Meiryo UI" panose="020B0604030504040204" pitchFamily="34" charset="-128"/>
              </a:rPr>
              <a:t>OP</a:t>
            </a:r>
            <a:r>
              <a:rPr lang="ja-JP" altLang="en-US" sz="900" dirty="0">
                <a:latin typeface="Meiryo UI" panose="020B0604030504040204" pitchFamily="34" charset="-128"/>
                <a:ea typeface="Meiryo UI" panose="020B0604030504040204" pitchFamily="34" charset="-128"/>
              </a:rPr>
              <a:t>袋入</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備考：印刷：オフセット印刷</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食器を傷つけない、ポリエステル・ポリウレタン素材によるソフトな手触りのスポンジです。泡立ちも良く、折り曲げて使えるので、食器の内側や角部分の汚れもしっかり落とせます。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28" name="Picture 4">
            <a:extLst>
              <a:ext uri="{FF2B5EF4-FFF2-40B4-BE49-F238E27FC236}">
                <a16:creationId xmlns:a16="http://schemas.microsoft.com/office/drawing/2014/main" id="{82513F86-E9E5-9054-8517-0CB83A767B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7764" y="1466792"/>
            <a:ext cx="3367560" cy="3367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34903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ハンディシーラー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pPr>
              <a:tabLst>
                <a:tab pos="542925" algn="l"/>
                <a:tab pos="715963" algn="l"/>
              </a:tabLst>
            </a:pPr>
            <a:r>
              <a:rPr lang="ja-JP" altLang="en-US" sz="900" dirty="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イエロー･ピンク･ブルー </a:t>
            </a:r>
            <a:r>
              <a:rPr lang="en-US" altLang="ja-JP" sz="900" b="0" i="0" dirty="0">
                <a:solidFill>
                  <a:srgbClr val="333333"/>
                </a:solidFill>
                <a:effectLst/>
                <a:latin typeface="-apple-system"/>
              </a:rPr>
              <a:t>3</a:t>
            </a:r>
            <a:r>
              <a:rPr lang="ja-JP" altLang="en-US" sz="900" b="0" i="0" dirty="0">
                <a:solidFill>
                  <a:srgbClr val="333333"/>
                </a:solidFill>
                <a:effectLst/>
                <a:latin typeface="-apple-system"/>
              </a:rPr>
              <a:t>色取混ぜ</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ABS</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59×100×40mm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化粧箱</a:t>
            </a:r>
            <a:endParaRPr lang="en-US" altLang="ja-JP" sz="900" spc="2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生産国</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中国</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備　考</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zh-TW" altLang="en-US" sz="900" b="0" i="0" dirty="0">
                <a:solidFill>
                  <a:srgbClr val="333333"/>
                </a:solidFill>
                <a:effectLst/>
                <a:latin typeface="-apple-system"/>
              </a:rPr>
              <a:t>単三乾電池</a:t>
            </a:r>
            <a:r>
              <a:rPr lang="en-US" altLang="zh-TW" sz="900" b="0" i="0" dirty="0">
                <a:solidFill>
                  <a:srgbClr val="333333"/>
                </a:solidFill>
                <a:effectLst/>
                <a:latin typeface="-apple-system"/>
              </a:rPr>
              <a:t>2</a:t>
            </a:r>
            <a:r>
              <a:rPr lang="zh-TW" altLang="en-US" sz="900" b="0" i="0" dirty="0">
                <a:solidFill>
                  <a:srgbClr val="333333"/>
                </a:solidFill>
                <a:effectLst/>
                <a:latin typeface="-apple-system"/>
              </a:rPr>
              <a:t>本使用</a:t>
            </a:r>
            <a:r>
              <a:rPr lang="en-US" altLang="zh-TW" sz="900" b="0" i="0" dirty="0">
                <a:solidFill>
                  <a:srgbClr val="333333"/>
                </a:solidFill>
                <a:effectLst/>
                <a:latin typeface="-apple-system"/>
              </a:rPr>
              <a:t>(</a:t>
            </a:r>
            <a:r>
              <a:rPr lang="zh-TW" altLang="en-US" sz="900" b="0" i="0" dirty="0">
                <a:solidFill>
                  <a:srgbClr val="333333"/>
                </a:solidFill>
                <a:effectLst/>
                <a:latin typeface="-apple-system"/>
              </a:rPr>
              <a:t>別途</a:t>
            </a:r>
            <a:r>
              <a:rPr lang="en-US" altLang="zh-TW" sz="900" b="0" i="0" dirty="0">
                <a:solidFill>
                  <a:srgbClr val="333333"/>
                </a:solidFill>
                <a:effectLst/>
                <a:latin typeface="-apple-system"/>
              </a:rPr>
              <a:t>)</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はさんで引くだけで、開けてしまったお菓子や食品の袋を、再度密封することが出来る便利アイテムです。マグネット仕様のため冷蔵庫の表面などにも貼っておける優れもの！是非ご活用下さい。</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35907674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 altLang="ja-JP" sz="2000" dirty="0" err="1">
                <a:solidFill>
                  <a:schemeClr val="bg1"/>
                </a:solidFill>
                <a:latin typeface="Meiryo UI" panose="020B0604030504040204" pitchFamily="34" charset="-128"/>
                <a:ea typeface="Meiryo UI" panose="020B0604030504040204" pitchFamily="34" charset="-128"/>
              </a:rPr>
              <a:t>Ecolor</a:t>
            </a:r>
            <a:r>
              <a:rPr lang="en" altLang="ja-JP" sz="2000" dirty="0">
                <a:solidFill>
                  <a:schemeClr val="bg1"/>
                </a:solidFill>
                <a:latin typeface="Meiryo UI" panose="020B0604030504040204" pitchFamily="34" charset="-128"/>
                <a:ea typeface="Meiryo UI" panose="020B0604030504040204" pitchFamily="34" charset="-128"/>
              </a:rPr>
              <a:t> </a:t>
            </a:r>
            <a:r>
              <a:rPr lang="ja-JP" altLang="en-US" sz="2000">
                <a:solidFill>
                  <a:schemeClr val="bg1"/>
                </a:solidFill>
                <a:latin typeface="Meiryo UI" panose="020B0604030504040204" pitchFamily="34" charset="-128"/>
                <a:ea typeface="Meiryo UI" panose="020B0604030504040204" pitchFamily="34" charset="-128"/>
              </a:rPr>
              <a:t>折りたたみマイバッグ</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材：ポリエステル</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：使用時</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30×12.5×43</a:t>
            </a:r>
            <a:r>
              <a:rPr lang="en" altLang="ja-JP" sz="900" dirty="0">
                <a:latin typeface="Meiryo UI" panose="020B0604030504040204" pitchFamily="34" charset="-128"/>
                <a:ea typeface="Meiryo UI" panose="020B0604030504040204" pitchFamily="34" charset="-128"/>
              </a:rPr>
              <a:t>cm(</a:t>
            </a:r>
            <a:r>
              <a:rPr lang="ja-JP" altLang="en-US" sz="900">
                <a:latin typeface="Meiryo UI" panose="020B0604030504040204" pitchFamily="34" charset="-128"/>
                <a:ea typeface="Meiryo UI" panose="020B0604030504040204" pitchFamily="34" charset="-128"/>
              </a:rPr>
              <a:t>ハンドル</a:t>
            </a:r>
            <a:r>
              <a:rPr lang="en-US" altLang="ja-JP" sz="900" dirty="0">
                <a:latin typeface="Meiryo UI" panose="020B0604030504040204" pitchFamily="34" charset="-128"/>
                <a:ea typeface="Meiryo UI" panose="020B0604030504040204" pitchFamily="34" charset="-128"/>
              </a:rPr>
              <a:t>14.5</a:t>
            </a:r>
            <a:r>
              <a:rPr lang="en" altLang="ja-JP" sz="900" dirty="0">
                <a:latin typeface="Meiryo UI" panose="020B0604030504040204" pitchFamily="34" charset="-128"/>
                <a:ea typeface="Meiryo UI" panose="020B0604030504040204" pitchFamily="34" charset="-128"/>
              </a:rPr>
              <a:t>cm</a:t>
            </a:r>
            <a:r>
              <a:rPr lang="ja-JP" altLang="en-US" sz="900">
                <a:latin typeface="Meiryo UI" panose="020B0604030504040204" pitchFamily="34" charset="-128"/>
                <a:ea typeface="Meiryo UI" panose="020B0604030504040204" pitchFamily="34" charset="-128"/>
              </a:rPr>
              <a:t>含む</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　　　　　　収納時</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13×10×1</a:t>
            </a:r>
            <a:r>
              <a:rPr lang="en" altLang="ja-JP" sz="900" dirty="0">
                <a:latin typeface="Meiryo UI" panose="020B0604030504040204" pitchFamily="34" charset="-128"/>
                <a:ea typeface="Meiryo UI" panose="020B0604030504040204" pitchFamily="34" charset="-128"/>
              </a:rPr>
              <a:t>cm</a:t>
            </a:r>
            <a:r>
              <a:rPr lang="ja-JP" altLang="en-US" sz="900">
                <a:latin typeface="Meiryo UI" panose="020B0604030504040204" pitchFamily="34" charset="-128"/>
                <a:ea typeface="Meiryo UI" panose="020B0604030504040204" pitchFamily="34" charset="-128"/>
              </a:rPr>
              <a:t>（包装形態：ポリ袋入り）</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重</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a:t>
            </a:r>
            <a:r>
              <a:rPr lang="en-US" altLang="ja-JP" sz="900" dirty="0">
                <a:latin typeface="Meiryo UI" panose="020B0604030504040204" pitchFamily="34" charset="-128"/>
                <a:ea typeface="Meiryo UI" panose="020B0604030504040204" pitchFamily="34" charset="-128"/>
              </a:rPr>
              <a:t>42</a:t>
            </a:r>
            <a:r>
              <a:rPr lang="en" altLang="ja-JP" sz="900" dirty="0">
                <a:latin typeface="Meiryo UI" panose="020B0604030504040204" pitchFamily="34" charset="-128"/>
                <a:ea typeface="Meiryo UI" panose="020B0604030504040204" pitchFamily="34" charset="-128"/>
              </a:rPr>
              <a:t>g</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考：ブラック・ブルー・グリーン・レッド・イエロー</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折りたたむと非常にコンパクトなり携帯するのに便利なため、レジ袋が有料となった現在はお買い物などにとっても役立つマイバッグです。カラーバリエーションは全</a:t>
            </a:r>
            <a:r>
              <a:rPr lang="en-US" altLang="ja-JP" sz="1600" dirty="0">
                <a:latin typeface="Meiryo UI" panose="020B0604030504040204" pitchFamily="34" charset="-128"/>
                <a:ea typeface="Meiryo UI" panose="020B0604030504040204" pitchFamily="34" charset="-128"/>
              </a:rPr>
              <a:t>5</a:t>
            </a:r>
            <a:r>
              <a:rPr lang="ja-JP" altLang="en-US" sz="1600">
                <a:latin typeface="Meiryo UI" panose="020B0604030504040204" pitchFamily="34" charset="-128"/>
                <a:ea typeface="Meiryo UI" panose="020B0604030504040204" pitchFamily="34" charset="-128"/>
              </a:rPr>
              <a:t>色です。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65CCE96A-F020-6841-90CA-A73D0DFEDA23}"/>
              </a:ext>
            </a:extLst>
          </p:cNvPr>
          <p:cNvPicPr>
            <a:picLocks noChangeAspect="1"/>
          </p:cNvPicPr>
          <p:nvPr/>
        </p:nvPicPr>
        <p:blipFill>
          <a:blip r:embed="rId5"/>
          <a:stretch>
            <a:fillRect/>
          </a:stretch>
        </p:blipFill>
        <p:spPr>
          <a:xfrm>
            <a:off x="800274" y="1514994"/>
            <a:ext cx="3391305" cy="3486567"/>
          </a:xfrm>
          <a:prstGeom prst="rect">
            <a:avLst/>
          </a:prstGeom>
        </p:spPr>
      </p:pic>
    </p:spTree>
    <p:extLst>
      <p:ext uri="{BB962C8B-B14F-4D97-AF65-F5344CB8AC3E}">
        <p14:creationId xmlns:p14="http://schemas.microsoft.com/office/powerpoint/2010/main" val="35737360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シャンブリック巾着</a:t>
            </a:r>
            <a:r>
              <a:rPr lang="en-US" altLang="ja-JP" sz="2000" dirty="0">
                <a:solidFill>
                  <a:schemeClr val="bg1"/>
                </a:solidFill>
                <a:latin typeface="Meiryo UI" panose="020B0604030504040204" pitchFamily="34" charset="-128"/>
                <a:ea typeface="Meiryo UI" panose="020B0604030504040204" pitchFamily="34" charset="-128"/>
              </a:rPr>
              <a:t>(M)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371513"/>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素材：ポリエステル、コットン</a:t>
            </a:r>
          </a:p>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200×260(mm)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ギフトパッケージなどとしても人気の高い、シンプルですっきりとした</a:t>
            </a:r>
            <a:r>
              <a:rPr lang="en-US" altLang="ja-JP" sz="1600" dirty="0"/>
              <a:t>M</a:t>
            </a:r>
            <a:r>
              <a:rPr lang="ja-JP" altLang="en-US" sz="1600" dirty="0"/>
              <a:t>サイズの巾着です。廃棄される生地の切れ端を再利用したシャンブリックシリーズは地球環境にも優しいアイテムです。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4" name="図 43">
            <a:extLst>
              <a:ext uri="{FF2B5EF4-FFF2-40B4-BE49-F238E27FC236}">
                <a16:creationId xmlns:a16="http://schemas.microsoft.com/office/drawing/2014/main" id="{16C45ADE-5936-CFC9-C8E7-D56C53A3A210}"/>
              </a:ext>
            </a:extLst>
          </p:cNvPr>
          <p:cNvPicPr>
            <a:picLocks noChangeAspect="1"/>
          </p:cNvPicPr>
          <p:nvPr/>
        </p:nvPicPr>
        <p:blipFill>
          <a:blip r:embed="rId5"/>
          <a:stretch>
            <a:fillRect/>
          </a:stretch>
        </p:blipFill>
        <p:spPr>
          <a:xfrm>
            <a:off x="731164" y="1442084"/>
            <a:ext cx="3560088" cy="3560088"/>
          </a:xfrm>
          <a:prstGeom prst="rect">
            <a:avLst/>
          </a:prstGeom>
        </p:spPr>
      </p:pic>
    </p:spTree>
    <p:extLst>
      <p:ext uri="{BB962C8B-B14F-4D97-AF65-F5344CB8AC3E}">
        <p14:creationId xmlns:p14="http://schemas.microsoft.com/office/powerpoint/2010/main" val="3899430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ケースに挟むだけ</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ロングスマホストラップ</a:t>
            </a:r>
            <a:endParaRPr lang="en-US" altLang="ja-JP"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カラー展開：オレンジ・グリーン・グレー・ブルー </a:t>
            </a:r>
            <a:r>
              <a:rPr lang="en-US" altLang="ja-JP" sz="900" dirty="0">
                <a:latin typeface="Meiryo UI" panose="020B0604030504040204" pitchFamily="34" charset="-128"/>
                <a:ea typeface="Meiryo UI" panose="020B0604030504040204" pitchFamily="34" charset="-128"/>
              </a:rPr>
              <a:t>4</a:t>
            </a:r>
            <a:r>
              <a:rPr lang="ja-JP" altLang="en-US" sz="900" dirty="0">
                <a:latin typeface="Meiryo UI" panose="020B0604030504040204" pitchFamily="34" charset="-128"/>
                <a:ea typeface="Meiryo UI" panose="020B0604030504040204" pitchFamily="34" charset="-128"/>
              </a:rPr>
              <a:t>色取混ぜ</a:t>
            </a:r>
          </a:p>
          <a:p>
            <a:r>
              <a:rPr lang="ja-JP" altLang="en-US" sz="900" dirty="0">
                <a:latin typeface="Meiryo UI" panose="020B0604030504040204" pitchFamily="34" charset="-128"/>
                <a:ea typeface="Meiryo UI" panose="020B0604030504040204" pitchFamily="34" charset="-128"/>
              </a:rPr>
              <a:t>素材：ポリエステル・ナイロン・</a:t>
            </a:r>
            <a:r>
              <a:rPr lang="en-US" altLang="ja-JP" sz="900" dirty="0">
                <a:latin typeface="Meiryo UI" panose="020B0604030504040204" pitchFamily="34" charset="-128"/>
                <a:ea typeface="Meiryo UI" panose="020B0604030504040204" pitchFamily="34" charset="-128"/>
              </a:rPr>
              <a:t>PVC</a:t>
            </a:r>
            <a:r>
              <a:rPr lang="ja-JP" altLang="en-US" sz="900" dirty="0">
                <a:latin typeface="Meiryo UI" panose="020B0604030504040204" pitchFamily="34" charset="-128"/>
                <a:ea typeface="Meiryo UI" panose="020B0604030504040204" pitchFamily="34" charset="-128"/>
              </a:rPr>
              <a:t>・亜鉛合金</a:t>
            </a:r>
          </a:p>
          <a:p>
            <a:r>
              <a:rPr lang="ja-JP" altLang="en-US" sz="900" dirty="0">
                <a:latin typeface="Meiryo UI" panose="020B0604030504040204" pitchFamily="34" charset="-128"/>
                <a:ea typeface="Meiryo UI" panose="020B0604030504040204" pitchFamily="34" charset="-128"/>
              </a:rPr>
              <a:t>サイズ：全長</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800mm</a:t>
            </a:r>
          </a:p>
          <a:p>
            <a:r>
              <a:rPr lang="ja-JP" altLang="en-US" sz="900" dirty="0">
                <a:latin typeface="Meiryo UI" panose="020B0604030504040204" pitchFamily="34" charset="-128"/>
                <a:ea typeface="Meiryo UI" panose="020B0604030504040204" pitchFamily="34" charset="-128"/>
              </a:rPr>
              <a:t>包装：包装袋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ja-JP" altLang="en-US" sz="1600" dirty="0"/>
              <a:t>プレートを挟むだけでお気に入りのスマホケースにロングストラップを取り付けられるアイテムです。スマホを首から下げられると電子決済時にも便利ですし両手も自由に使えます。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85" name="図 84">
            <a:extLst>
              <a:ext uri="{FF2B5EF4-FFF2-40B4-BE49-F238E27FC236}">
                <a16:creationId xmlns:a16="http://schemas.microsoft.com/office/drawing/2014/main" id="{FD54E0AA-D474-179B-AD81-B15A62303E91}"/>
              </a:ext>
            </a:extLst>
          </p:cNvPr>
          <p:cNvPicPr>
            <a:picLocks noChangeAspect="1"/>
          </p:cNvPicPr>
          <p:nvPr/>
        </p:nvPicPr>
        <p:blipFill>
          <a:blip r:embed="rId5"/>
          <a:stretch>
            <a:fillRect/>
          </a:stretch>
        </p:blipFill>
        <p:spPr>
          <a:xfrm>
            <a:off x="683953" y="1358364"/>
            <a:ext cx="3675417" cy="3675417"/>
          </a:xfrm>
          <a:prstGeom prst="rect">
            <a:avLst/>
          </a:prstGeom>
        </p:spPr>
      </p:pic>
    </p:spTree>
    <p:extLst>
      <p:ext uri="{BB962C8B-B14F-4D97-AF65-F5344CB8AC3E}">
        <p14:creationId xmlns:p14="http://schemas.microsoft.com/office/powerpoint/2010/main" val="19803759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ボトルティッシュ</a:t>
            </a:r>
            <a:r>
              <a:rPr lang="en-US" altLang="ja-JP" sz="2000" dirty="0">
                <a:solidFill>
                  <a:schemeClr val="bg1"/>
                </a:solidFill>
                <a:latin typeface="Meiryo UI" panose="020B0604030504040204" pitchFamily="34" charset="-128"/>
                <a:ea typeface="Meiryo UI" panose="020B0604030504040204" pitchFamily="34" charset="-128"/>
              </a:rPr>
              <a:t>60</a:t>
            </a:r>
            <a:r>
              <a:rPr lang="en" altLang="ja-JP" sz="2000" dirty="0">
                <a:solidFill>
                  <a:schemeClr val="bg1"/>
                </a:solidFill>
                <a:latin typeface="Meiryo UI" panose="020B0604030504040204" pitchFamily="34" charset="-128"/>
                <a:ea typeface="Meiryo UI" panose="020B0604030504040204" pitchFamily="34" charset="-128"/>
              </a:rPr>
              <a:t>W</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材：本体</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 底蓋</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ポリプロピレン</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：直径約</a:t>
            </a:r>
            <a:r>
              <a:rPr lang="en-US" altLang="ja-JP" sz="900" dirty="0">
                <a:latin typeface="Meiryo UI" panose="020B0604030504040204" pitchFamily="34" charset="-128"/>
                <a:ea typeface="Meiryo UI" panose="020B0604030504040204" pitchFamily="34" charset="-128"/>
              </a:rPr>
              <a:t>6.8</a:t>
            </a:r>
            <a:r>
              <a:rPr lang="en" altLang="ja-JP" sz="900" dirty="0">
                <a:latin typeface="Meiryo UI" panose="020B0604030504040204" pitchFamily="34" charset="-128"/>
                <a:ea typeface="Meiryo UI" panose="020B0604030504040204" pitchFamily="34" charset="-128"/>
              </a:rPr>
              <a:t>cm </a:t>
            </a:r>
            <a:r>
              <a:rPr lang="ja-JP" altLang="en-US" sz="900">
                <a:latin typeface="Meiryo UI" panose="020B0604030504040204" pitchFamily="34" charset="-128"/>
                <a:ea typeface="Meiryo UI" panose="020B0604030504040204" pitchFamily="34" charset="-128"/>
              </a:rPr>
              <a:t>高さ約</a:t>
            </a:r>
            <a:r>
              <a:rPr lang="en-US" altLang="ja-JP" sz="900" dirty="0">
                <a:latin typeface="Meiryo UI" panose="020B0604030504040204" pitchFamily="34" charset="-128"/>
                <a:ea typeface="Meiryo UI" panose="020B0604030504040204" pitchFamily="34" charset="-128"/>
              </a:rPr>
              <a:t>22.5</a:t>
            </a:r>
            <a:r>
              <a:rPr lang="en" altLang="ja-JP" sz="900" dirty="0">
                <a:latin typeface="Meiryo UI" panose="020B0604030504040204" pitchFamily="34" charset="-128"/>
                <a:ea typeface="Meiryo UI" panose="020B0604030504040204" pitchFamily="34" charset="-128"/>
              </a:rPr>
              <a:t>cm</a:t>
            </a:r>
            <a:r>
              <a:rPr lang="ja-JP" altLang="en-US" sz="900">
                <a:latin typeface="Meiryo UI" panose="020B0604030504040204" pitchFamily="34" charset="-128"/>
                <a:ea typeface="Meiryo UI" panose="020B0604030504040204" pitchFamily="34" charset="-128"/>
              </a:rPr>
              <a:t>（包装形態：ポリ袋入り）</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重</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a:t>
            </a:r>
            <a:r>
              <a:rPr lang="en-US" altLang="ja-JP" sz="900" dirty="0">
                <a:latin typeface="Meiryo UI" panose="020B0604030504040204" pitchFamily="34" charset="-128"/>
                <a:ea typeface="Meiryo UI" panose="020B0604030504040204" pitchFamily="34" charset="-128"/>
              </a:rPr>
              <a:t>102</a:t>
            </a:r>
            <a:r>
              <a:rPr lang="en" altLang="ja-JP" sz="900" dirty="0">
                <a:latin typeface="Meiryo UI" panose="020B0604030504040204" pitchFamily="34" charset="-128"/>
                <a:ea typeface="Meiryo UI" panose="020B0604030504040204" pitchFamily="34" charset="-128"/>
              </a:rPr>
              <a:t>g</a:t>
            </a:r>
          </a:p>
          <a:p>
            <a:r>
              <a:rPr lang="ja-JP" altLang="en-US" sz="90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3</a:t>
            </a:r>
            <a:r>
              <a:rPr lang="ja-JP" altLang="en-US" sz="900">
                <a:latin typeface="Meiryo UI" panose="020B0604030504040204" pitchFamily="34" charset="-128"/>
                <a:ea typeface="Meiryo UI" panose="020B0604030504040204" pitchFamily="34" charset="-128"/>
              </a:rPr>
              <a:t>色取混</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ボックスティッシュの中身をそのまま詰め替えられるボトル型ティッシュケースです。車のドリンクホルダーなどにもすっと入れられて使用できるのでとっても便利。是非ご活用ください。</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693678D7-82B6-9143-BB01-42CE62601628}"/>
              </a:ext>
            </a:extLst>
          </p:cNvPr>
          <p:cNvPicPr>
            <a:picLocks noChangeAspect="1"/>
          </p:cNvPicPr>
          <p:nvPr/>
        </p:nvPicPr>
        <p:blipFill>
          <a:blip r:embed="rId5"/>
          <a:stretch>
            <a:fillRect/>
          </a:stretch>
        </p:blipFill>
        <p:spPr>
          <a:xfrm>
            <a:off x="690354" y="1590519"/>
            <a:ext cx="3596156" cy="3313947"/>
          </a:xfrm>
          <a:prstGeom prst="rect">
            <a:avLst/>
          </a:prstGeom>
        </p:spPr>
      </p:pic>
    </p:spTree>
    <p:extLst>
      <p:ext uri="{BB962C8B-B14F-4D97-AF65-F5344CB8AC3E}">
        <p14:creationId xmlns:p14="http://schemas.microsoft.com/office/powerpoint/2010/main" val="3599952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リトルハーブ缶</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素材：種、土、鉄</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φ63×23mm</a:t>
            </a:r>
          </a:p>
          <a:p>
            <a:r>
              <a:rPr lang="ja-JP" altLang="en-US" sz="900" dirty="0">
                <a:latin typeface="Meiryo UI" panose="020B0604030504040204" pitchFamily="34" charset="-128"/>
                <a:ea typeface="Meiryo UI" panose="020B0604030504040204" pitchFamily="34" charset="-128"/>
              </a:rPr>
              <a:t>包装：無包装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ハーブの栽培キットが入ったオシャレなミニ缶です。コンパクトで手頃なサイズ感からイベントやキャンペーンでばらまくにはちょうど良く、貰う側も楽しめるため非常におすすめです。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1" name="図 20">
            <a:extLst>
              <a:ext uri="{FF2B5EF4-FFF2-40B4-BE49-F238E27FC236}">
                <a16:creationId xmlns:a16="http://schemas.microsoft.com/office/drawing/2014/main" id="{14689681-BD4D-F2F5-47B7-31DDE1E88876}"/>
              </a:ext>
            </a:extLst>
          </p:cNvPr>
          <p:cNvPicPr>
            <a:picLocks noChangeAspect="1"/>
          </p:cNvPicPr>
          <p:nvPr/>
        </p:nvPicPr>
        <p:blipFill>
          <a:blip r:embed="rId5"/>
          <a:stretch>
            <a:fillRect/>
          </a:stretch>
        </p:blipFill>
        <p:spPr>
          <a:xfrm>
            <a:off x="656381" y="1387393"/>
            <a:ext cx="3642363" cy="3642363"/>
          </a:xfrm>
          <a:prstGeom prst="rect">
            <a:avLst/>
          </a:prstGeom>
        </p:spPr>
      </p:pic>
    </p:spTree>
    <p:extLst>
      <p:ext uri="{BB962C8B-B14F-4D97-AF65-F5344CB8AC3E}">
        <p14:creationId xmlns:p14="http://schemas.microsoft.com/office/powerpoint/2010/main" val="691966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ぬりえコースター（</a:t>
            </a:r>
            <a:r>
              <a:rPr lang="en-US" altLang="ja-JP" sz="2000" dirty="0">
                <a:solidFill>
                  <a:schemeClr val="bg1"/>
                </a:solidFill>
                <a:latin typeface="Meiryo UI" panose="020B0604030504040204" pitchFamily="34" charset="-128"/>
                <a:ea typeface="Meiryo UI" panose="020B0604030504040204" pitchFamily="34" charset="-128"/>
              </a:rPr>
              <a:t>6</a:t>
            </a:r>
            <a:r>
              <a:rPr lang="ja-JP" altLang="en-US" sz="2000" dirty="0">
                <a:solidFill>
                  <a:schemeClr val="bg1"/>
                </a:solidFill>
                <a:latin typeface="Meiryo UI" panose="020B0604030504040204" pitchFamily="34" charset="-128"/>
                <a:ea typeface="Meiryo UI" panose="020B0604030504040204" pitchFamily="34" charset="-128"/>
              </a:rPr>
              <a:t>色クレヨン）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カラー展開：ナチュラル（コルク地）</a:t>
            </a:r>
          </a:p>
          <a:p>
            <a:r>
              <a:rPr lang="ja-JP" altLang="en-US" sz="900" dirty="0">
                <a:latin typeface="Meiryo UI" panose="020B0604030504040204" pitchFamily="34" charset="-128"/>
                <a:ea typeface="Meiryo UI" panose="020B0604030504040204" pitchFamily="34" charset="-128"/>
              </a:rPr>
              <a:t>素材：パラフィン（クレヨン）コルク材</a:t>
            </a:r>
          </a:p>
          <a:p>
            <a:r>
              <a:rPr lang="ja-JP" altLang="en-US" sz="900" dirty="0">
                <a:latin typeface="Meiryo UI" panose="020B0604030504040204" pitchFamily="34" charset="-128"/>
                <a:ea typeface="Meiryo UI" panose="020B0604030504040204" pitchFamily="34" charset="-128"/>
              </a:rPr>
              <a:t>サイズ：コルク：</a:t>
            </a:r>
            <a:r>
              <a:rPr lang="en-US" altLang="ja-JP" sz="900" dirty="0">
                <a:latin typeface="Meiryo UI" panose="020B0604030504040204" pitchFamily="34" charset="-128"/>
                <a:ea typeface="Meiryo UI" panose="020B0604030504040204" pitchFamily="34" charset="-128"/>
              </a:rPr>
              <a:t>90×90×3</a:t>
            </a:r>
            <a:r>
              <a:rPr lang="ja-JP" altLang="en-US" sz="900" dirty="0">
                <a:latin typeface="Meiryo UI" panose="020B0604030504040204" pitchFamily="34" charset="-128"/>
                <a:ea typeface="Meiryo UI" panose="020B0604030504040204" pitchFamily="34" charset="-128"/>
              </a:rPr>
              <a:t>　クレヨン：</a:t>
            </a:r>
            <a:r>
              <a:rPr lang="en-US" altLang="ja-JP" sz="900" dirty="0">
                <a:latin typeface="Meiryo UI" panose="020B0604030504040204" pitchFamily="34" charset="-128"/>
                <a:ea typeface="Meiryo UI" panose="020B0604030504040204" pitchFamily="34" charset="-128"/>
              </a:rPr>
              <a:t>92×52×10</a:t>
            </a:r>
          </a:p>
          <a:p>
            <a:r>
              <a:rPr lang="ja-JP" altLang="en-US" sz="900" dirty="0">
                <a:latin typeface="Meiryo UI" panose="020B0604030504040204" pitchFamily="34" charset="-128"/>
                <a:ea typeface="Meiryo UI" panose="020B0604030504040204" pitchFamily="34" charset="-128"/>
              </a:rPr>
              <a:t>包装：ポリ袋入り</a:t>
            </a:r>
          </a:p>
          <a:p>
            <a:r>
              <a:rPr lang="ja-JP" altLang="en-US" sz="900" dirty="0">
                <a:latin typeface="Meiryo UI" panose="020B0604030504040204" pitchFamily="34" charset="-128"/>
                <a:ea typeface="Meiryo UI" panose="020B0604030504040204" pitchFamily="34" charset="-128"/>
              </a:rPr>
              <a:t>備考：コルクは天然</a:t>
            </a:r>
            <a:r>
              <a:rPr lang="en-US" altLang="ja-JP" sz="900" dirty="0">
                <a:latin typeface="Meiryo UI" panose="020B0604030504040204" pitchFamily="34" charset="-128"/>
                <a:ea typeface="Meiryo UI" panose="020B0604030504040204" pitchFamily="34" charset="-128"/>
              </a:rPr>
              <a:t>100%</a:t>
            </a:r>
            <a:r>
              <a:rPr lang="ja-JP" altLang="en-US" sz="900" dirty="0">
                <a:latin typeface="Meiryo UI" panose="020B0604030504040204" pitchFamily="34" charset="-128"/>
                <a:ea typeface="Meiryo UI" panose="020B0604030504040204" pitchFamily="34" charset="-128"/>
              </a:rPr>
              <a:t>の自然由来の素材です。オリジナル印刷はコルク種皮や凸凹の影響を受けます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6</a:t>
            </a:r>
            <a:r>
              <a:rPr lang="ja-JP" altLang="en-US" sz="1600" dirty="0"/>
              <a:t>色クレヨンで塗り絵も楽しめるコルクコースター。塗り絵を楽しんだ後は、オリジナルコースターとして毎日愛用できます。</a:t>
            </a:r>
            <a:r>
              <a:rPr lang="en-US" altLang="ja-JP" sz="1600" dirty="0"/>
              <a:t>500</a:t>
            </a:r>
            <a:r>
              <a:rPr lang="ja-JP" altLang="en-US" sz="1600" dirty="0"/>
              <a:t>枚からのご注文で丸型やオリジナル絵柄の変更を承ります。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8" name="図 67">
            <a:extLst>
              <a:ext uri="{FF2B5EF4-FFF2-40B4-BE49-F238E27FC236}">
                <a16:creationId xmlns:a16="http://schemas.microsoft.com/office/drawing/2014/main" id="{530247F6-2C62-ADDA-DA0A-B13CC2DD3CD6}"/>
              </a:ext>
            </a:extLst>
          </p:cNvPr>
          <p:cNvPicPr>
            <a:picLocks noChangeAspect="1"/>
          </p:cNvPicPr>
          <p:nvPr/>
        </p:nvPicPr>
        <p:blipFill>
          <a:blip r:embed="rId5"/>
          <a:stretch>
            <a:fillRect/>
          </a:stretch>
        </p:blipFill>
        <p:spPr>
          <a:xfrm>
            <a:off x="732273" y="1411148"/>
            <a:ext cx="3560900" cy="3560900"/>
          </a:xfrm>
          <a:prstGeom prst="rect">
            <a:avLst/>
          </a:prstGeom>
        </p:spPr>
      </p:pic>
    </p:spTree>
    <p:extLst>
      <p:ext uri="{BB962C8B-B14F-4D97-AF65-F5344CB8AC3E}">
        <p14:creationId xmlns:p14="http://schemas.microsoft.com/office/powerpoint/2010/main" val="9945881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コットンバッグ</a:t>
            </a:r>
            <a:r>
              <a:rPr lang="en-US" altLang="ja-JP" sz="2000" dirty="0">
                <a:solidFill>
                  <a:schemeClr val="bg1"/>
                </a:solidFill>
                <a:latin typeface="Meiryo UI" panose="020B0604030504040204" pitchFamily="34" charset="-128"/>
                <a:ea typeface="Meiryo UI" panose="020B0604030504040204" pitchFamily="34" charset="-128"/>
              </a:rPr>
              <a:t>(M)</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材：コットン</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：本体</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360×370×110mm</a:t>
            </a:r>
            <a:r>
              <a:rPr lang="ja-JP" altLang="en-US" sz="90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25×470mm </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量：約</a:t>
            </a:r>
            <a:r>
              <a:rPr lang="en-US" altLang="ja-JP" sz="900" dirty="0">
                <a:latin typeface="Meiryo UI" panose="020B0604030504040204" pitchFamily="34" charset="-128"/>
                <a:ea typeface="Meiryo UI" panose="020B0604030504040204" pitchFamily="34" charset="-128"/>
              </a:rPr>
              <a:t>10L</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考：レッド・ネイビー・ナチュラル・ブラック・ライトブルー</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様々なイベントやキャンペーンのノベルティグッズ、ショップのオリジナルアイテム、ショッパー等、あらゆるシーンで利用されるシンプルなコットンバッグ。こちらは定番の</a:t>
            </a:r>
            <a:r>
              <a:rPr lang="en-US" altLang="ja-JP" sz="1600" dirty="0">
                <a:latin typeface="Meiryo UI" panose="020B0604030504040204" pitchFamily="34" charset="-128"/>
                <a:ea typeface="Meiryo UI" panose="020B0604030504040204" pitchFamily="34" charset="-128"/>
              </a:rPr>
              <a:t>M</a:t>
            </a:r>
            <a:r>
              <a:rPr lang="ja-JP" altLang="en-US" sz="1600">
                <a:latin typeface="Meiryo UI" panose="020B0604030504040204" pitchFamily="34" charset="-128"/>
                <a:ea typeface="Meiryo UI" panose="020B0604030504040204" pitchFamily="34" charset="-128"/>
              </a:rPr>
              <a:t>サイズです。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A3987F37-F46D-B54C-829E-C336BFC2B3CF}"/>
              </a:ext>
            </a:extLst>
          </p:cNvPr>
          <p:cNvPicPr>
            <a:picLocks noChangeAspect="1"/>
          </p:cNvPicPr>
          <p:nvPr/>
        </p:nvPicPr>
        <p:blipFill>
          <a:blip r:embed="rId5"/>
          <a:stretch>
            <a:fillRect/>
          </a:stretch>
        </p:blipFill>
        <p:spPr>
          <a:xfrm>
            <a:off x="524064" y="1490919"/>
            <a:ext cx="3797402" cy="3563265"/>
          </a:xfrm>
          <a:prstGeom prst="rect">
            <a:avLst/>
          </a:prstGeom>
        </p:spPr>
      </p:pic>
    </p:spTree>
    <p:extLst>
      <p:ext uri="{BB962C8B-B14F-4D97-AF65-F5344CB8AC3E}">
        <p14:creationId xmlns:p14="http://schemas.microsoft.com/office/powerpoint/2010/main" val="8793094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キャンバスフラットポーチ</a:t>
            </a:r>
            <a:r>
              <a:rPr lang="en-US" altLang="ja-JP" sz="2000" dirty="0">
                <a:solidFill>
                  <a:schemeClr val="bg1"/>
                </a:solidFill>
                <a:latin typeface="Meiryo UI" panose="020B0604030504040204" pitchFamily="34" charset="-128"/>
                <a:ea typeface="Meiryo UI" panose="020B0604030504040204" pitchFamily="34" charset="-128"/>
              </a:rPr>
              <a:t>(</a:t>
            </a:r>
            <a:r>
              <a:rPr lang="en" altLang="ja-JP" sz="2000" dirty="0">
                <a:solidFill>
                  <a:schemeClr val="bg1"/>
                </a:solidFill>
                <a:latin typeface="Meiryo UI" panose="020B0604030504040204" pitchFamily="34" charset="-128"/>
                <a:ea typeface="Meiryo UI" panose="020B0604030504040204" pitchFamily="34" charset="-128"/>
              </a:rPr>
              <a:t>S)</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材：コットン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200×120mm</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考：ミッドナイトブルー・ナチュラル・ナイトブラック</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ステーショナリーやコスメ入れ、バッグインバッグ用などに大変重宝する、シンプルなキャンバス素材の</a:t>
            </a:r>
            <a:r>
              <a:rPr lang="en" altLang="ja-JP" sz="1600" dirty="0">
                <a:latin typeface="Meiryo UI" panose="020B0604030504040204" pitchFamily="34" charset="-128"/>
                <a:ea typeface="Meiryo UI" panose="020B0604030504040204" pitchFamily="34" charset="-128"/>
              </a:rPr>
              <a:t>S</a:t>
            </a:r>
            <a:r>
              <a:rPr lang="ja-JP" altLang="en-US" sz="1600">
                <a:latin typeface="Meiryo UI" panose="020B0604030504040204" pitchFamily="34" charset="-128"/>
                <a:ea typeface="Meiryo UI" panose="020B0604030504040204" pitchFamily="34" charset="-128"/>
              </a:rPr>
              <a:t>サイズトートです。名入れプリントが映えますのでノベルティグッズとしても大人気！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72AE6FC4-B537-3B44-AE04-9600FECC6691}"/>
              </a:ext>
            </a:extLst>
          </p:cNvPr>
          <p:cNvPicPr>
            <a:picLocks noChangeAspect="1"/>
          </p:cNvPicPr>
          <p:nvPr/>
        </p:nvPicPr>
        <p:blipFill>
          <a:blip r:embed="rId5"/>
          <a:stretch>
            <a:fillRect/>
          </a:stretch>
        </p:blipFill>
        <p:spPr>
          <a:xfrm>
            <a:off x="856214" y="1358569"/>
            <a:ext cx="3371124" cy="3576939"/>
          </a:xfrm>
          <a:prstGeom prst="rect">
            <a:avLst/>
          </a:prstGeom>
        </p:spPr>
      </p:pic>
    </p:spTree>
    <p:extLst>
      <p:ext uri="{BB962C8B-B14F-4D97-AF65-F5344CB8AC3E}">
        <p14:creationId xmlns:p14="http://schemas.microsoft.com/office/powerpoint/2010/main" val="2653986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クイック デイリーバッグ</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pPr>
              <a:tabLst>
                <a:tab pos="542925" algn="l"/>
                <a:tab pos="715963" algn="l"/>
              </a:tabLst>
            </a:pPr>
            <a:r>
              <a:rPr lang="ja-JP" altLang="en-US" sz="900" dirty="0">
                <a:latin typeface="Meiryo UI" panose="020B0604030504040204" pitchFamily="34" charset="-128"/>
                <a:ea typeface="Meiryo UI" panose="020B0604030504040204" pitchFamily="34" charset="-128"/>
              </a:rPr>
              <a:t>カラー展開</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イエロー・ブラウン・ブルー・レッド </a:t>
            </a:r>
            <a:r>
              <a:rPr lang="en-US" altLang="ja-JP" sz="900" b="0" i="0" dirty="0">
                <a:solidFill>
                  <a:srgbClr val="333333"/>
                </a:solidFill>
                <a:effectLst/>
                <a:latin typeface="-apple-system"/>
              </a:rPr>
              <a:t>4</a:t>
            </a:r>
            <a:r>
              <a:rPr lang="ja-JP" altLang="en-US" sz="900" b="0" i="0" dirty="0">
                <a:solidFill>
                  <a:srgbClr val="333333"/>
                </a:solidFill>
                <a:effectLst/>
                <a:latin typeface="-apple-system"/>
              </a:rPr>
              <a:t>色取混ぜ</a:t>
            </a:r>
            <a:endParaRPr lang="en-US" altLang="ja-JP" sz="900" spc="2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ポリエステル</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25×35×18mm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透明袋</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生産国</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中国</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ハンカチサイズに小さく折り畳めて持ち運びに便利な上に、お弁当なども入れられるシンプルなデイリーバッグです。イベントやキャンペーンのちょっとした特典用などとしてもおすすめです。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1557131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トイロ 保冷温ランチトート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pPr>
              <a:tabLst>
                <a:tab pos="630238" algn="l"/>
                <a:tab pos="803275" algn="l"/>
              </a:tabLst>
            </a:pPr>
            <a:r>
              <a:rPr lang="ja-JP" altLang="en-US" sz="900" dirty="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イエロー･イエローグリーン･オレンジ･グリーン･ブラウン･ブ</a:t>
            </a:r>
            <a:r>
              <a:rPr lang="en-US" altLang="ja-JP" sz="900" b="0" i="0" dirty="0">
                <a:solidFill>
                  <a:srgbClr val="333333"/>
                </a:solidFill>
                <a:effectLst/>
                <a:latin typeface="-apple-system"/>
              </a:rPr>
              <a:t>		</a:t>
            </a:r>
            <a:r>
              <a:rPr lang="ja-JP" altLang="en-US" sz="900" b="0" i="0" dirty="0">
                <a:solidFill>
                  <a:srgbClr val="333333"/>
                </a:solidFill>
                <a:effectLst/>
                <a:latin typeface="-apple-system"/>
              </a:rPr>
              <a:t>ラック･ブルー･ライトブルー･レッド･ワインレッド </a:t>
            </a:r>
            <a:r>
              <a:rPr lang="en-US" altLang="ja-JP" sz="900" b="0" i="0" dirty="0">
                <a:solidFill>
                  <a:srgbClr val="333333"/>
                </a:solidFill>
                <a:effectLst/>
                <a:latin typeface="-apple-system"/>
              </a:rPr>
              <a:t>10</a:t>
            </a:r>
            <a:r>
              <a:rPr lang="ja-JP" altLang="en-US" sz="900" b="0" i="0" dirty="0">
                <a:solidFill>
                  <a:srgbClr val="333333"/>
                </a:solidFill>
                <a:effectLst/>
                <a:latin typeface="-apple-system"/>
              </a:rPr>
              <a:t>色取混ぜ</a:t>
            </a:r>
            <a:endParaRPr lang="en-US" altLang="ja-JP" sz="900" b="0" i="0" dirty="0">
              <a:solidFill>
                <a:srgbClr val="333333"/>
              </a:solidFill>
              <a:effectLst/>
              <a:latin typeface="-apple-system"/>
            </a:endParaRPr>
          </a:p>
          <a:p>
            <a:pPr>
              <a:tabLst>
                <a:tab pos="630238" algn="l"/>
                <a:tab pos="803275" algn="l"/>
              </a:tabLst>
            </a:pPr>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表</a:t>
            </a:r>
            <a:r>
              <a:rPr lang="en-US" altLang="ja-JP" sz="900" b="0" i="0" dirty="0">
                <a:solidFill>
                  <a:srgbClr val="333333"/>
                </a:solidFill>
                <a:effectLst/>
                <a:latin typeface="-apple-system"/>
              </a:rPr>
              <a:t>/PP(</a:t>
            </a:r>
            <a:r>
              <a:rPr lang="ja-JP" altLang="en-US" sz="900" b="0" i="0" dirty="0">
                <a:solidFill>
                  <a:srgbClr val="333333"/>
                </a:solidFill>
                <a:effectLst/>
                <a:latin typeface="-apple-system"/>
              </a:rPr>
              <a:t>不織布</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内</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アルミニウム･</a:t>
            </a:r>
            <a:r>
              <a:rPr lang="en-US" altLang="ja-JP" sz="900" b="0" i="0" dirty="0">
                <a:solidFill>
                  <a:srgbClr val="333333"/>
                </a:solidFill>
                <a:effectLst/>
                <a:latin typeface="-apple-system"/>
              </a:rPr>
              <a:t>PE</a:t>
            </a:r>
          </a:p>
          <a:p>
            <a:pPr>
              <a:tabLst>
                <a:tab pos="630238" algn="l"/>
                <a:tab pos="803275"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180×320×140mm</a:t>
            </a:r>
          </a:p>
          <a:p>
            <a:pPr>
              <a:tabLst>
                <a:tab pos="630238" algn="l"/>
                <a:tab pos="803275"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デザイン袋</a:t>
            </a:r>
            <a:endParaRPr lang="en-US" altLang="ja-JP" sz="900" spc="200" dirty="0">
              <a:latin typeface="Meiryo UI" panose="020B0604030504040204" pitchFamily="34" charset="-128"/>
              <a:ea typeface="Meiryo UI" panose="020B0604030504040204" pitchFamily="34" charset="-128"/>
            </a:endParaRPr>
          </a:p>
          <a:p>
            <a:pPr>
              <a:tabLst>
                <a:tab pos="630238" algn="l"/>
                <a:tab pos="803275" algn="l"/>
              </a:tabLst>
            </a:pPr>
            <a:r>
              <a:rPr lang="ja-JP" altLang="en-US" sz="900" spc="200" dirty="0">
                <a:latin typeface="Meiryo UI" panose="020B0604030504040204" pitchFamily="34" charset="-128"/>
                <a:ea typeface="Meiryo UI" panose="020B0604030504040204" pitchFamily="34" charset="-128"/>
              </a:rPr>
              <a:t>生産国</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中国</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外側のメッシュポケットも様々な用途に意外と役立ち便利な、保冷保温効果の高いランチトートです。イベントやキャンペーンのちょっとした特典用にも最適ですし、ノベルティグッズとしても是非！</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4158855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シリコンエコラップ</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シリコン</a:t>
            </a:r>
            <a:endParaRPr lang="en-US" altLang="ja-JP" sz="900" spc="2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200×200×0.5mm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化粧箱入</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繰り返し何度も使用できる上、滑り止めやオープナーなどにも利用できるシリコン製のラップです。イベントやキャンペーンのちょっとした特典用などにもおすすめです。是非ご活用ください。</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705320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厚手ウェットティッシュ</a:t>
            </a:r>
            <a:r>
              <a:rPr lang="en-US" altLang="ja-JP" sz="2000" dirty="0">
                <a:solidFill>
                  <a:schemeClr val="bg1"/>
                </a:solidFill>
                <a:latin typeface="Meiryo UI" panose="020B0604030504040204" pitchFamily="34" charset="-128"/>
                <a:ea typeface="Meiryo UI" panose="020B0604030504040204" pitchFamily="34" charset="-128"/>
              </a:rPr>
              <a:t>BOX</a:t>
            </a:r>
            <a:r>
              <a:rPr lang="ja-JP" altLang="en-US" sz="2000" dirty="0">
                <a:solidFill>
                  <a:schemeClr val="bg1"/>
                </a:solidFill>
                <a:latin typeface="Meiryo UI" panose="020B0604030504040204" pitchFamily="34" charset="-128"/>
                <a:ea typeface="Meiryo UI" panose="020B0604030504040204" pitchFamily="34" charset="-128"/>
              </a:rPr>
              <a:t>タイプ</a:t>
            </a:r>
            <a:r>
              <a:rPr lang="en-US" altLang="ja-JP" sz="2000" dirty="0">
                <a:solidFill>
                  <a:schemeClr val="bg1"/>
                </a:solidFill>
                <a:latin typeface="Meiryo UI" panose="020B0604030504040204" pitchFamily="34" charset="-128"/>
                <a:ea typeface="Meiryo UI" panose="020B0604030504040204" pitchFamily="34" charset="-128"/>
              </a:rPr>
              <a:t>70</a:t>
            </a:r>
            <a:r>
              <a:rPr lang="ja-JP" altLang="en-US" sz="2000" dirty="0">
                <a:solidFill>
                  <a:schemeClr val="bg1"/>
                </a:solidFill>
                <a:latin typeface="Meiryo UI" panose="020B0604030504040204" pitchFamily="34" charset="-128"/>
                <a:ea typeface="Meiryo UI" panose="020B0604030504040204" pitchFamily="34" charset="-128"/>
              </a:rPr>
              <a:t>枚入</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素材：不織布</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包装：シュリンク包装</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生産国：中国</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厚手で使い勝手の良いウェットティッシュのボックスタイプです。手頃なサイズ感で配布もしやすいですし、実用的なアイテムのため貰って嬉しいウェットティッシュ。粗品用などにも人気です。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26" name="Picture 2">
            <a:extLst>
              <a:ext uri="{FF2B5EF4-FFF2-40B4-BE49-F238E27FC236}">
                <a16:creationId xmlns:a16="http://schemas.microsoft.com/office/drawing/2014/main" id="{D7D97D8A-80DB-EF5F-4015-0AFF8C80EC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3347" y="1560307"/>
            <a:ext cx="3242516" cy="3242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762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560343"/>
            <a:ext cx="4140913" cy="5100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材：ポリエステル・ナイロン</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30×30cm</a:t>
            </a:r>
            <a:r>
              <a:rPr lang="ja-JP" altLang="en-US" sz="900">
                <a:latin typeface="Meiryo UI" panose="020B0604030504040204" pitchFamily="34" charset="-128"/>
                <a:ea typeface="Meiryo UI" panose="020B0604030504040204" pitchFamily="34" charset="-128"/>
              </a:rPr>
              <a:t>（包装形態：化粧箱入り）</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重　</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a:t>
            </a:r>
            <a:r>
              <a:rPr lang="en" altLang="ja-JP" sz="900" dirty="0">
                <a:latin typeface="Meiryo UI" panose="020B0604030504040204" pitchFamily="34" charset="-128"/>
                <a:ea typeface="Meiryo UI" panose="020B0604030504040204" pitchFamily="34" charset="-128"/>
              </a:rPr>
              <a:t>31g</a:t>
            </a:r>
            <a:endParaRPr lang="en-US" altLang="ja-JP" sz="900" dirty="0">
              <a:latin typeface="Meiryo UI" panose="020B0604030504040204" pitchFamily="34" charset="-128"/>
              <a:ea typeface="Meiryo UI" panose="020B0604030504040204" pitchFamily="34" charset="-128"/>
            </a:endParaRPr>
          </a:p>
        </p:txBody>
      </p:sp>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プレミアム ハンドタオル</a:t>
            </a:r>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453394"/>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337978"/>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金色の箱でプレミアム感がありインパクトもありますので、イベントやキャンペーンで使用する景品などとしても人気のあるハンドタオルです。肌触りもとっても優しい点も特徴です。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pic>
        <p:nvPicPr>
          <p:cNvPr id="1026" name="Picture 2">
            <a:extLst>
              <a:ext uri="{FF2B5EF4-FFF2-40B4-BE49-F238E27FC236}">
                <a16:creationId xmlns:a16="http://schemas.microsoft.com/office/drawing/2014/main" id="{0F01DD5B-623B-5644-8CF5-10768A529A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9653" y="1604702"/>
            <a:ext cx="3550121" cy="3550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4320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ブランジェリー メール・マチ付きアルミストックバッグ</a:t>
            </a:r>
            <a:r>
              <a:rPr lang="en-US" altLang="ja-JP" sz="2000" dirty="0">
                <a:solidFill>
                  <a:schemeClr val="bg1"/>
                </a:solidFill>
                <a:latin typeface="Meiryo UI" panose="020B0604030504040204" pitchFamily="34" charset="-128"/>
                <a:ea typeface="Meiryo UI" panose="020B0604030504040204" pitchFamily="34" charset="-128"/>
              </a:rPr>
              <a:t>5P</a:t>
            </a:r>
            <a:r>
              <a:rPr lang="ja-JP" altLang="en-US" sz="2000" dirty="0">
                <a:solidFill>
                  <a:schemeClr val="bg1"/>
                </a:solidFill>
                <a:latin typeface="Meiryo UI" panose="020B0604030504040204" pitchFamily="34" charset="-128"/>
                <a:ea typeface="Meiryo UI" panose="020B0604030504040204" pitchFamily="34" charset="-128"/>
              </a:rPr>
              <a:t>セット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PET(</a:t>
            </a:r>
            <a:r>
              <a:rPr lang="ja-JP" altLang="en-US" sz="900" dirty="0">
                <a:latin typeface="Meiryo UI" panose="020B0604030504040204" pitchFamily="34" charset="-128"/>
                <a:ea typeface="Meiryo UI" panose="020B0604030504040204" pitchFamily="34" charset="-128"/>
              </a:rPr>
              <a:t>アルミコーティング</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、ポリプロピレン</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S:140×160×60mmM:210×180×60mm L:260×240×60mm</a:t>
            </a:r>
          </a:p>
          <a:p>
            <a:r>
              <a:rPr lang="ja-JP" altLang="en-US" sz="900" dirty="0">
                <a:latin typeface="Meiryo UI" panose="020B0604030504040204" pitchFamily="34" charset="-128"/>
                <a:ea typeface="Meiryo UI" panose="020B0604030504040204" pitchFamily="34" charset="-128"/>
              </a:rPr>
              <a:t>包装：ポリ袋入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S</a:t>
            </a:r>
            <a:r>
              <a:rPr lang="ja-JP" altLang="en-US" sz="1600" dirty="0"/>
              <a:t>サイズと</a:t>
            </a:r>
            <a:r>
              <a:rPr lang="en-US" altLang="ja-JP" sz="1600" dirty="0"/>
              <a:t>M</a:t>
            </a:r>
            <a:r>
              <a:rPr lang="ja-JP" altLang="en-US" sz="1600" dirty="0"/>
              <a:t>サイズが</a:t>
            </a:r>
            <a:r>
              <a:rPr lang="en-US" altLang="ja-JP" sz="1600" dirty="0"/>
              <a:t>2</a:t>
            </a:r>
            <a:r>
              <a:rPr lang="ja-JP" altLang="en-US" sz="1600" dirty="0"/>
              <a:t>枚、</a:t>
            </a:r>
            <a:r>
              <a:rPr lang="en-US" altLang="ja-JP" sz="1600" dirty="0"/>
              <a:t>L</a:t>
            </a:r>
            <a:r>
              <a:rPr lang="ja-JP" altLang="en-US" sz="1600" dirty="0"/>
              <a:t>サイズが</a:t>
            </a:r>
            <a:r>
              <a:rPr lang="en-US" altLang="ja-JP" sz="1600" dirty="0"/>
              <a:t>1</a:t>
            </a:r>
            <a:r>
              <a:rPr lang="ja-JP" altLang="en-US" sz="1600" dirty="0"/>
              <a:t>枚の合計</a:t>
            </a:r>
            <a:r>
              <a:rPr lang="en-US" altLang="ja-JP" sz="1600" dirty="0"/>
              <a:t>5</a:t>
            </a:r>
            <a:r>
              <a:rPr lang="ja-JP" altLang="en-US" sz="1600" dirty="0"/>
              <a:t>枚セットのアルミストックバッグです。爽やかでブルーのボーダー柄もオシャレですし、用途に合わせて使い分けられるのも高ポイント！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5" name="図 34">
            <a:extLst>
              <a:ext uri="{FF2B5EF4-FFF2-40B4-BE49-F238E27FC236}">
                <a16:creationId xmlns:a16="http://schemas.microsoft.com/office/drawing/2014/main" id="{D812AF6D-D104-7556-D06B-B4B55502E2DA}"/>
              </a:ext>
            </a:extLst>
          </p:cNvPr>
          <p:cNvPicPr>
            <a:picLocks noChangeAspect="1"/>
          </p:cNvPicPr>
          <p:nvPr/>
        </p:nvPicPr>
        <p:blipFill>
          <a:blip r:embed="rId5"/>
          <a:stretch>
            <a:fillRect/>
          </a:stretch>
        </p:blipFill>
        <p:spPr>
          <a:xfrm>
            <a:off x="768703" y="1394352"/>
            <a:ext cx="3561036" cy="3561036"/>
          </a:xfrm>
          <a:prstGeom prst="rect">
            <a:avLst/>
          </a:prstGeom>
        </p:spPr>
      </p:pic>
    </p:spTree>
    <p:extLst>
      <p:ext uri="{BB962C8B-B14F-4D97-AF65-F5344CB8AC3E}">
        <p14:creationId xmlns:p14="http://schemas.microsoft.com/office/powerpoint/2010/main" val="3140502054"/>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50000"/>
          </a:schemeClr>
        </a:solidFill>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676</TotalTime>
  <Words>2664</Words>
  <Application>Microsoft Office PowerPoint</Application>
  <PresentationFormat>画面に合わせる (4:3)</PresentationFormat>
  <Paragraphs>446</Paragraphs>
  <Slides>32</Slides>
  <Notes>32</Notes>
  <HiddenSlides>0</HiddenSlides>
  <MMClips>0</MMClips>
  <ScaleCrop>false</ScaleCrop>
  <HeadingPairs>
    <vt:vector size="8" baseType="variant">
      <vt:variant>
        <vt:lpstr>使用されているフォント</vt:lpstr>
      </vt:variant>
      <vt:variant>
        <vt:i4>6</vt:i4>
      </vt:variant>
      <vt:variant>
        <vt:lpstr>テーマ</vt:lpstr>
      </vt:variant>
      <vt:variant>
        <vt:i4>1</vt:i4>
      </vt:variant>
      <vt:variant>
        <vt:lpstr>埋め込まれた OLE サーバー</vt:lpstr>
      </vt:variant>
      <vt:variant>
        <vt:i4>1</vt:i4>
      </vt:variant>
      <vt:variant>
        <vt:lpstr>スライド タイトル</vt:lpstr>
      </vt:variant>
      <vt:variant>
        <vt:i4>32</vt:i4>
      </vt:variant>
    </vt:vector>
  </HeadingPairs>
  <TitlesOfParts>
    <vt:vector size="40" baseType="lpstr">
      <vt:lpstr>-apple-system</vt:lpstr>
      <vt:lpstr>Meiryo UI</vt:lpstr>
      <vt:lpstr>游ゴシック</vt:lpstr>
      <vt:lpstr>Arial</vt:lpstr>
      <vt:lpstr>Calibri</vt:lpstr>
      <vt:lpstr>Calibri Light</vt:lpstr>
      <vt:lpstr>Office テーマ</vt:lpstr>
      <vt:lpstr>Image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Microsoft Office User</dc:creator>
  <cp:lastModifiedBy>株式会社KILAMEK 株式会社</cp:lastModifiedBy>
  <cp:revision>244</cp:revision>
  <cp:lastPrinted>2021-07-20T08:57:41Z</cp:lastPrinted>
  <dcterms:created xsi:type="dcterms:W3CDTF">2021-06-21T09:41:39Z</dcterms:created>
  <dcterms:modified xsi:type="dcterms:W3CDTF">2024-07-25T08:40:11Z</dcterms:modified>
</cp:coreProperties>
</file>