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71" r:id="rId2"/>
    <p:sldId id="279" r:id="rId3"/>
    <p:sldId id="264" r:id="rId4"/>
    <p:sldId id="259" r:id="rId5"/>
    <p:sldId id="266" r:id="rId6"/>
    <p:sldId id="270" r:id="rId7"/>
    <p:sldId id="261" r:id="rId8"/>
    <p:sldId id="258" r:id="rId9"/>
    <p:sldId id="265" r:id="rId10"/>
    <p:sldId id="272" r:id="rId11"/>
    <p:sldId id="273" r:id="rId12"/>
    <p:sldId id="282" r:id="rId13"/>
    <p:sldId id="262" r:id="rId14"/>
    <p:sldId id="278" r:id="rId15"/>
    <p:sldId id="269" r:id="rId16"/>
    <p:sldId id="281" r:id="rId17"/>
    <p:sldId id="263" r:id="rId18"/>
    <p:sldId id="267" r:id="rId19"/>
    <p:sldId id="257" r:id="rId20"/>
    <p:sldId id="283" r:id="rId21"/>
    <p:sldId id="277" r:id="rId22"/>
    <p:sldId id="286" r:id="rId23"/>
    <p:sldId id="285" r:id="rId24"/>
    <p:sldId id="284" r:id="rId25"/>
    <p:sldId id="280" r:id="rId26"/>
    <p:sldId id="260" r:id="rId27"/>
    <p:sldId id="289" r:id="rId28"/>
    <p:sldId id="288" r:id="rId29"/>
    <p:sldId id="293" r:id="rId30"/>
    <p:sldId id="291" r:id="rId31"/>
    <p:sldId id="256" r:id="rId32"/>
    <p:sldId id="294"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87" autoAdjust="0"/>
    <p:restoredTop sz="94926" autoAdjust="0"/>
  </p:normalViewPr>
  <p:slideViewPr>
    <p:cSldViewPr snapToGrid="0" snapToObjects="1">
      <p:cViewPr varScale="1">
        <p:scale>
          <a:sx n="86" d="100"/>
          <a:sy n="86" d="100"/>
        </p:scale>
        <p:origin x="258" y="28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2025/8/8</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bmp"/><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bmp"/><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bmp"/><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bmp"/><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4.jp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6.jp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書キ込メル保存容器 </a:t>
            </a:r>
            <a:r>
              <a:rPr lang="en-US" altLang="ja-JP" sz="2000" dirty="0">
                <a:solidFill>
                  <a:schemeClr val="bg1"/>
                </a:solidFill>
                <a:latin typeface="Meiryo UI" panose="020B0604030504040204" pitchFamily="34" charset="-128"/>
                <a:ea typeface="Meiryo UI" panose="020B0604030504040204" pitchFamily="34" charset="-128"/>
              </a:rPr>
              <a:t>400ml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シリコーンゴム</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124×53×124mm </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400ml</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電子レンジ対応可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蓋に油性ボールペンで書き込める上、簡単に洗い落とせて何度でも繰り返し使える、</a:t>
            </a:r>
            <a:r>
              <a:rPr lang="en-US" altLang="ja-JP" sz="1600" dirty="0">
                <a:latin typeface="Meiryo UI" panose="020B0604030504040204" pitchFamily="34" charset="-128"/>
                <a:ea typeface="Meiryo UI" panose="020B0604030504040204" pitchFamily="34" charset="-128"/>
              </a:rPr>
              <a:t>400ml</a:t>
            </a:r>
            <a:r>
              <a:rPr lang="ja-JP" altLang="en-US" sz="1600">
                <a:latin typeface="Meiryo UI" panose="020B0604030504040204" pitchFamily="34" charset="-128"/>
                <a:ea typeface="Meiryo UI" panose="020B0604030504040204" pitchFamily="34" charset="-128"/>
              </a:rPr>
              <a:t>サイズの保存容器。オリジナル名入れは側面に可能で、カラーはブラックとホワイトから選択可能。</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AFBFEDA-CD8F-6C4E-9EA8-50EEB0DAAD55}"/>
              </a:ext>
            </a:extLst>
          </p:cNvPr>
          <p:cNvPicPr>
            <a:picLocks noChangeAspect="1"/>
          </p:cNvPicPr>
          <p:nvPr/>
        </p:nvPicPr>
        <p:blipFill>
          <a:blip r:embed="rId5"/>
          <a:stretch>
            <a:fillRect/>
          </a:stretch>
        </p:blipFill>
        <p:spPr>
          <a:xfrm>
            <a:off x="412213" y="1812479"/>
            <a:ext cx="4262823" cy="3026857"/>
          </a:xfrm>
          <a:prstGeom prst="rect">
            <a:avLst/>
          </a:prstGeom>
        </p:spPr>
      </p:pic>
    </p:spTree>
    <p:extLst>
      <p:ext uri="{BB962C8B-B14F-4D97-AF65-F5344CB8AC3E}">
        <p14:creationId xmlns:p14="http://schemas.microsoft.com/office/powerpoint/2010/main" val="3739668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吊るして使える</a:t>
            </a:r>
            <a:r>
              <a:rPr lang="en-US" altLang="ja-JP" sz="2000" dirty="0">
                <a:solidFill>
                  <a:schemeClr val="bg1"/>
                </a:solidFill>
                <a:latin typeface="Meiryo UI" panose="020B0604030504040204" pitchFamily="34" charset="-128"/>
                <a:ea typeface="Meiryo UI" panose="020B0604030504040204" pitchFamily="34" charset="-128"/>
              </a:rPr>
              <a:t>2</a:t>
            </a:r>
            <a:r>
              <a:rPr lang="en" altLang="ja-JP" sz="2000" dirty="0">
                <a:solidFill>
                  <a:schemeClr val="bg1"/>
                </a:solidFill>
                <a:latin typeface="Meiryo UI" panose="020B0604030504040204" pitchFamily="34" charset="-128"/>
                <a:ea typeface="Meiryo UI" panose="020B0604030504040204" pitchFamily="34" charset="-128"/>
              </a:rPr>
              <a:t>WAY</a:t>
            </a:r>
            <a:r>
              <a:rPr lang="ja-JP" altLang="en-US" sz="2000">
                <a:solidFill>
                  <a:schemeClr val="bg1"/>
                </a:solidFill>
                <a:latin typeface="Meiryo UI" panose="020B0604030504040204" pitchFamily="34" charset="-128"/>
                <a:ea typeface="Meiryo UI" panose="020B0604030504040204" pitchFamily="34" charset="-128"/>
              </a:rPr>
              <a:t>ランタンライト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材：ポリプロピレン、ポリスチレン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φ75×145</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150×79×79</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　　　　　（包装形態：化粧箱入）</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考：単四乾電池</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本（別</a:t>
            </a:r>
            <a:r>
              <a:rPr lang="en-US" altLang="ja-JP" sz="900" dirty="0">
                <a:latin typeface="Meiryo UI" panose="020B0604030504040204" pitchFamily="34" charset="-128"/>
                <a:ea typeface="Meiryo UI" panose="020B0604030504040204" pitchFamily="34" charset="-128"/>
              </a:rPr>
              <a:t>)3369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側面全体を光らせるランタンとしても、底面を光らせる懐中電灯としても使える、便利でシンプルなデザインのアイテムです。名入れも可能なため、オリジナルグッズ用にも最適です。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039C5648-3C33-014A-B638-BBF0D24BA762}"/>
              </a:ext>
            </a:extLst>
          </p:cNvPr>
          <p:cNvPicPr>
            <a:picLocks noChangeAspect="1"/>
          </p:cNvPicPr>
          <p:nvPr/>
        </p:nvPicPr>
        <p:blipFill>
          <a:blip r:embed="rId5"/>
          <a:stretch>
            <a:fillRect/>
          </a:stretch>
        </p:blipFill>
        <p:spPr>
          <a:xfrm>
            <a:off x="1427253" y="1367601"/>
            <a:ext cx="1963026" cy="3619820"/>
          </a:xfrm>
          <a:prstGeom prst="rect">
            <a:avLst/>
          </a:prstGeom>
        </p:spPr>
      </p:pic>
    </p:spTree>
    <p:extLst>
      <p:ext uri="{BB962C8B-B14F-4D97-AF65-F5344CB8AC3E}">
        <p14:creationId xmlns:p14="http://schemas.microsoft.com/office/powerpoint/2010/main" val="2499762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アルミスポーツボトル</a:t>
            </a:r>
            <a:r>
              <a:rPr lang="en-US" altLang="ja-JP" sz="2000" dirty="0">
                <a:solidFill>
                  <a:schemeClr val="bg1"/>
                </a:solidFill>
                <a:latin typeface="Meiryo UI" panose="020B0604030504040204" pitchFamily="34" charset="-128"/>
                <a:ea typeface="Meiryo UI" panose="020B0604030504040204" pitchFamily="34" charset="-128"/>
              </a:rPr>
              <a:t>500(</a:t>
            </a:r>
            <a:r>
              <a:rPr lang="ja-JP" altLang="en-US" sz="2000">
                <a:solidFill>
                  <a:schemeClr val="bg1"/>
                </a:solidFill>
                <a:latin typeface="Meiryo UI" panose="020B0604030504040204" pitchFamily="34" charset="-128"/>
                <a:ea typeface="Meiryo UI" panose="020B0604030504040204" pitchFamily="34" charset="-128"/>
              </a:rPr>
              <a:t>カラビナ付</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材：アルミ、</a:t>
            </a:r>
            <a:r>
              <a:rPr lang="en-US"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、シリコン</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φ65×208</a:t>
            </a:r>
            <a:r>
              <a:rPr lang="en-US"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（包装形態：化粧箱：</a:t>
            </a:r>
            <a:r>
              <a:rPr lang="en-US" altLang="ja-JP" sz="900" dirty="0">
                <a:latin typeface="Meiryo UI" panose="020B0604030504040204" pitchFamily="34" charset="-128"/>
                <a:ea typeface="Meiryo UI" panose="020B0604030504040204" pitchFamily="34" charset="-128"/>
              </a:rPr>
              <a:t>70×70×215mm</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500ml</a:t>
            </a: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115g</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考：シルバー・ブラック・ブルー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アウトドアやスポーツ系ショップのオリジナルグッズとして、またイベント等でばらまくノベルティアイテムとして人気の高いスポーツボトル。アルミ製のため軽量で丈夫ですので便利に活用可能。</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A771E07-0AFE-D64B-9ABC-4D36CA5EF874}"/>
              </a:ext>
            </a:extLst>
          </p:cNvPr>
          <p:cNvPicPr>
            <a:picLocks noChangeAspect="1"/>
          </p:cNvPicPr>
          <p:nvPr/>
        </p:nvPicPr>
        <p:blipFill>
          <a:blip r:embed="rId5"/>
          <a:stretch>
            <a:fillRect/>
          </a:stretch>
        </p:blipFill>
        <p:spPr>
          <a:xfrm>
            <a:off x="628347" y="1496155"/>
            <a:ext cx="3715075" cy="3362487"/>
          </a:xfrm>
          <a:prstGeom prst="rect">
            <a:avLst/>
          </a:prstGeom>
        </p:spPr>
      </p:pic>
    </p:spTree>
    <p:extLst>
      <p:ext uri="{BB962C8B-B14F-4D97-AF65-F5344CB8AC3E}">
        <p14:creationId xmlns:p14="http://schemas.microsoft.com/office/powerpoint/2010/main" val="188664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カトラリーセット麦わら入りタイプロング</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点</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、麦わら　他</a:t>
            </a:r>
            <a:endParaRPr lang="en-US" altLang="ja-JP" sz="900" dirty="0">
              <a:latin typeface="Meiryo UI" panose="020B0604030504040204" pitchFamily="34" charset="-128"/>
              <a:ea typeface="Meiryo UI" panose="020B0604030504040204" pitchFamily="34" charset="-128"/>
            </a:endParaRP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：ケース／約</a:t>
            </a:r>
            <a:r>
              <a:rPr lang="en-US" altLang="ja-JP" sz="900" dirty="0">
                <a:latin typeface="Meiryo UI" panose="020B0604030504040204" pitchFamily="34" charset="-128"/>
                <a:ea typeface="Meiryo UI" panose="020B0604030504040204" pitchFamily="34" charset="-128"/>
              </a:rPr>
              <a:t>W57×H24×D210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スプーン／約</a:t>
            </a:r>
            <a:r>
              <a:rPr lang="en-US" altLang="ja-JP" sz="900" dirty="0">
                <a:latin typeface="Meiryo UI" panose="020B0604030504040204" pitchFamily="34" charset="-128"/>
                <a:ea typeface="Meiryo UI" panose="020B0604030504040204" pitchFamily="34" charset="-128"/>
              </a:rPr>
              <a:t>W42×H180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フォーク／約</a:t>
            </a:r>
            <a:r>
              <a:rPr lang="en-US" altLang="ja-JP" sz="900" dirty="0">
                <a:latin typeface="Meiryo UI" panose="020B0604030504040204" pitchFamily="34" charset="-128"/>
                <a:ea typeface="Meiryo UI" panose="020B0604030504040204" pitchFamily="34" charset="-128"/>
              </a:rPr>
              <a:t>W27×H175</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箸／約</a:t>
            </a:r>
            <a:r>
              <a:rPr lang="en-US" altLang="ja-JP" sz="900" dirty="0">
                <a:latin typeface="Meiryo UI" panose="020B0604030504040204" pitchFamily="34" charset="-128"/>
                <a:ea typeface="Meiryo UI" panose="020B0604030504040204" pitchFamily="34" charset="-128"/>
              </a:rPr>
              <a:t>H188</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本来破棄される麦わらを配合し、使用するプラスチック量を減らして作られたエコなカトラリーセットです。スプーン・フォーク・箸の</a:t>
            </a:r>
            <a:r>
              <a:rPr lang="en-US" altLang="ja-JP" sz="1600" dirty="0">
                <a:latin typeface="Meiryo UI" panose="020B0604030504040204" pitchFamily="34" charset="-128"/>
                <a:ea typeface="Meiryo UI" panose="020B0604030504040204" pitchFamily="34" charset="-128"/>
              </a:rPr>
              <a:t>3</a:t>
            </a:r>
            <a:r>
              <a:rPr lang="ja-JP" altLang="en-US" sz="1600" dirty="0">
                <a:latin typeface="Meiryo UI" panose="020B0604030504040204" pitchFamily="34" charset="-128"/>
                <a:ea typeface="Meiryo UI" panose="020B0604030504040204" pitchFamily="34" charset="-128"/>
              </a:rPr>
              <a:t>点セットは、可愛いくすみカラー</a:t>
            </a:r>
            <a:r>
              <a:rPr lang="en-US" altLang="ja-JP" sz="1600" dirty="0">
                <a:latin typeface="Meiryo UI" panose="020B0604030504040204" pitchFamily="34" charset="-128"/>
                <a:ea typeface="Meiryo UI" panose="020B0604030504040204" pitchFamily="34" charset="-128"/>
              </a:rPr>
              <a:t>4</a:t>
            </a:r>
            <a:r>
              <a:rPr lang="ja-JP" altLang="en-US" sz="1600" dirty="0">
                <a:latin typeface="Meiryo UI" panose="020B0604030504040204" pitchFamily="34" charset="-128"/>
                <a:ea typeface="Meiryo UI" panose="020B0604030504040204" pitchFamily="34" charset="-128"/>
              </a:rPr>
              <a:t>色からお選びいただけます。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8" name="Picture 24">
            <a:extLst>
              <a:ext uri="{FF2B5EF4-FFF2-40B4-BE49-F238E27FC236}">
                <a16:creationId xmlns:a16="http://schemas.microsoft.com/office/drawing/2014/main" id="{29F533F1-48B3-455D-A831-8FDBAD2322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500" y="1337926"/>
            <a:ext cx="3609744" cy="3609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222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ウォーターバッグ </a:t>
            </a:r>
            <a:r>
              <a:rPr lang="en-US" altLang="ja-JP" sz="2000" dirty="0">
                <a:solidFill>
                  <a:schemeClr val="bg1"/>
                </a:solidFill>
                <a:latin typeface="Meiryo UI" panose="020B0604030504040204" pitchFamily="34" charset="-128"/>
                <a:ea typeface="Meiryo UI" panose="020B0604030504040204" pitchFamily="34" charset="-128"/>
              </a:rPr>
              <a:t>5</a:t>
            </a:r>
            <a:r>
              <a:rPr lang="en"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PET</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ナイロン、</a:t>
            </a:r>
            <a:r>
              <a:rPr lang="en" altLang="ja-JP" sz="900" dirty="0">
                <a:latin typeface="Meiryo UI" panose="020B0604030504040204" pitchFamily="34" charset="-128"/>
                <a:ea typeface="Meiryo UI" panose="020B0604030504040204" pitchFamily="34" charset="-128"/>
              </a:rPr>
              <a:t>PE </a:t>
            </a:r>
            <a:r>
              <a:rPr lang="ja-JP" altLang="en-US" sz="900">
                <a:latin typeface="Meiryo UI" panose="020B0604030504040204" pitchFamily="34" charset="-128"/>
                <a:ea typeface="Meiryo UI" panose="020B0604030504040204" pitchFamily="34" charset="-128"/>
              </a:rPr>
              <a:t>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310×330×160(mm)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 altLang="ja-JP" sz="900" dirty="0">
                <a:latin typeface="Meiryo UI" panose="020B0604030504040204" pitchFamily="34" charset="-128"/>
                <a:ea typeface="Meiryo UI" panose="020B0604030504040204" pitchFamily="34" charset="-128"/>
              </a:rPr>
              <a:t>5L</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折りたたみ式で使わないときはコンパクトに仕舞えるウォーターバッグです。アウトドアイベントなどはもちろん、災害時などにも非常に役立ちますので備えておくと安心。是非ご活用ください。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B145C19E-93AE-CE40-8370-895E17A922DD}"/>
              </a:ext>
            </a:extLst>
          </p:cNvPr>
          <p:cNvPicPr>
            <a:picLocks noChangeAspect="1"/>
          </p:cNvPicPr>
          <p:nvPr/>
        </p:nvPicPr>
        <p:blipFill>
          <a:blip r:embed="rId5"/>
          <a:stretch>
            <a:fillRect/>
          </a:stretch>
        </p:blipFill>
        <p:spPr>
          <a:xfrm>
            <a:off x="906983" y="1438967"/>
            <a:ext cx="3076979" cy="3588138"/>
          </a:xfrm>
          <a:prstGeom prst="rect">
            <a:avLst/>
          </a:prstGeom>
        </p:spPr>
      </p:pic>
    </p:spTree>
    <p:extLst>
      <p:ext uri="{BB962C8B-B14F-4D97-AF65-F5344CB8AC3E}">
        <p14:creationId xmlns:p14="http://schemas.microsoft.com/office/powerpoint/2010/main" val="2022327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フェアトレードコットンキャンバスファスナーポーチ</a:t>
            </a:r>
            <a:r>
              <a:rPr lang="en-US" altLang="ja-JP" sz="2000" dirty="0">
                <a:solidFill>
                  <a:schemeClr val="bg1"/>
                </a:solidFill>
                <a:latin typeface="Meiryo UI" panose="020B0604030504040204" pitchFamily="34" charset="-128"/>
                <a:ea typeface="Meiryo UI" panose="020B0604030504040204" pitchFamily="34" charset="-128"/>
              </a:rPr>
              <a:t>(L)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素材：コットン</a:t>
            </a:r>
          </a:p>
          <a:p>
            <a:r>
              <a:rPr lang="ja-JP" altLang="en-US" sz="900" dirty="0">
                <a:latin typeface="Meiryo UI" panose="020B0604030504040204" pitchFamily="34" charset="-128"/>
                <a:ea typeface="Meiryo UI" panose="020B0604030504040204" pitchFamily="34" charset="-128"/>
              </a:rPr>
              <a:t>サイズ ：約</a:t>
            </a:r>
            <a:r>
              <a:rPr lang="en-US" altLang="ja-JP" sz="900" dirty="0">
                <a:latin typeface="Meiryo UI" panose="020B0604030504040204" pitchFamily="34" charset="-128"/>
                <a:ea typeface="Meiryo UI" panose="020B0604030504040204" pitchFamily="34" charset="-128"/>
              </a:rPr>
              <a:t>200×150×80(mm)</a:t>
            </a:r>
          </a:p>
          <a:p>
            <a:r>
              <a:rPr lang="ja-JP" altLang="en-US" sz="900" dirty="0">
                <a:latin typeface="Meiryo UI" panose="020B0604030504040204" pitchFamily="34" charset="-128"/>
                <a:ea typeface="Meiryo UI" panose="020B0604030504040204" pitchFamily="34" charset="-128"/>
              </a:rPr>
              <a:t>備考：フェアトレードオーガニックコットン使用、取説付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収納力抜群な</a:t>
            </a:r>
            <a:r>
              <a:rPr lang="en-US" altLang="ja-JP" sz="1600" dirty="0"/>
              <a:t>L</a:t>
            </a:r>
            <a:r>
              <a:rPr lang="ja-JP" altLang="en-US" sz="1600" dirty="0"/>
              <a:t>サイズのファスナーポーチです。国際フェアトレード認証ラベル付きで地球環境に優しいアイテムのため</a:t>
            </a:r>
            <a:r>
              <a:rPr lang="en-US" altLang="ja-JP" sz="1600" dirty="0" err="1"/>
              <a:t>SDgs</a:t>
            </a:r>
            <a:r>
              <a:rPr lang="ja-JP" altLang="en-US" sz="1600" dirty="0"/>
              <a:t>関連のイベントやキャンペーン等にもおすすめです。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80E32A8-DA43-83CE-E1DA-20FA529997BB}"/>
              </a:ext>
            </a:extLst>
          </p:cNvPr>
          <p:cNvPicPr>
            <a:picLocks noChangeAspect="1"/>
          </p:cNvPicPr>
          <p:nvPr/>
        </p:nvPicPr>
        <p:blipFill>
          <a:blip r:embed="rId5"/>
          <a:stretch>
            <a:fillRect/>
          </a:stretch>
        </p:blipFill>
        <p:spPr>
          <a:xfrm>
            <a:off x="709624" y="1429766"/>
            <a:ext cx="3507317" cy="3507317"/>
          </a:xfrm>
          <a:prstGeom prst="rect">
            <a:avLst/>
          </a:prstGeom>
        </p:spPr>
      </p:pic>
    </p:spTree>
    <p:extLst>
      <p:ext uri="{BB962C8B-B14F-4D97-AF65-F5344CB8AC3E}">
        <p14:creationId xmlns:p14="http://schemas.microsoft.com/office/powerpoint/2010/main" val="3916148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ラバーウッドスタンド ラウンド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材：ゴムの木</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φ90×17</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考：ダークウッド・ナチュラルウッド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無機質なデスク上にナチュラルな温もりを与えてくれる、ゴムの木の素材で作られたラウンド型のウッドスタンドです。オリジナルデザインの名入れ印刷も可能ですのでノベルティ用におすすめです。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145AC2B-66D4-7E44-8919-4D43936A6C93}"/>
              </a:ext>
            </a:extLst>
          </p:cNvPr>
          <p:cNvPicPr>
            <a:picLocks noChangeAspect="1"/>
          </p:cNvPicPr>
          <p:nvPr/>
        </p:nvPicPr>
        <p:blipFill>
          <a:blip r:embed="rId5"/>
          <a:stretch>
            <a:fillRect/>
          </a:stretch>
        </p:blipFill>
        <p:spPr>
          <a:xfrm>
            <a:off x="745183" y="1410831"/>
            <a:ext cx="3528815" cy="3665857"/>
          </a:xfrm>
          <a:prstGeom prst="rect">
            <a:avLst/>
          </a:prstGeom>
        </p:spPr>
      </p:pic>
    </p:spTree>
    <p:extLst>
      <p:ext uri="{BB962C8B-B14F-4D97-AF65-F5344CB8AC3E}">
        <p14:creationId xmlns:p14="http://schemas.microsoft.com/office/powerpoint/2010/main" val="728832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A5</a:t>
            </a:r>
            <a:r>
              <a:rPr lang="ja-JP" altLang="en-US" sz="2000">
                <a:solidFill>
                  <a:schemeClr val="bg1"/>
                </a:solidFill>
                <a:latin typeface="Meiryo UI" panose="020B0604030504040204" pitchFamily="34" charset="-128"/>
                <a:ea typeface="Meiryo UI" panose="020B0604030504040204" pitchFamily="34" charset="-128"/>
              </a:rPr>
              <a:t>リングノート マット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70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)､PP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152×211×12mm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ブラックとホワイトの</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色ラインナップから選べる</a:t>
            </a:r>
            <a:r>
              <a:rPr lang="en-US" altLang="ja-JP" sz="1600" dirty="0">
                <a:latin typeface="Meiryo UI" panose="020B0604030504040204" pitchFamily="34" charset="-128"/>
                <a:ea typeface="Meiryo UI" panose="020B0604030504040204" pitchFamily="34" charset="-128"/>
              </a:rPr>
              <a:t>A5</a:t>
            </a:r>
            <a:r>
              <a:rPr lang="ja-JP" altLang="en-US" sz="1600">
                <a:latin typeface="Meiryo UI" panose="020B0604030504040204" pitchFamily="34" charset="-128"/>
                <a:ea typeface="Meiryo UI" panose="020B0604030504040204" pitchFamily="34" charset="-128"/>
              </a:rPr>
              <a:t>サイズのノートです。どんなデザインにもマッチするシンプルな仕様ですので、ノベルティにも記念用にも幅広くご活用いただけます。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2910B805-7F84-644C-AAA2-095F1C5974B5}"/>
              </a:ext>
            </a:extLst>
          </p:cNvPr>
          <p:cNvPicPr>
            <a:picLocks noChangeAspect="1"/>
          </p:cNvPicPr>
          <p:nvPr/>
        </p:nvPicPr>
        <p:blipFill>
          <a:blip r:embed="rId5"/>
          <a:stretch>
            <a:fillRect/>
          </a:stretch>
        </p:blipFill>
        <p:spPr>
          <a:xfrm>
            <a:off x="343877" y="1521690"/>
            <a:ext cx="4121391" cy="3266465"/>
          </a:xfrm>
          <a:prstGeom prst="rect">
            <a:avLst/>
          </a:prstGeom>
        </p:spPr>
      </p:pic>
    </p:spTree>
    <p:extLst>
      <p:ext uri="{BB962C8B-B14F-4D97-AF65-F5344CB8AC3E}">
        <p14:creationId xmlns:p14="http://schemas.microsoft.com/office/powerpoint/2010/main" val="669097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2WAY</a:t>
            </a:r>
            <a:r>
              <a:rPr lang="ja-JP" altLang="en-US" sz="2000" dirty="0">
                <a:solidFill>
                  <a:schemeClr val="bg1"/>
                </a:solidFill>
                <a:latin typeface="Meiryo UI" panose="020B0604030504040204" pitchFamily="34" charset="-128"/>
                <a:ea typeface="Meiryo UI" panose="020B0604030504040204" pitchFamily="34" charset="-128"/>
              </a:rPr>
              <a:t>ルーム＆トーチライト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素材：ポリプロピレン、ポリスチレン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190×76×58mm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198×81×62mm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単三乾電池</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本（別）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角度調整できるスタンドとして、吊り下げるトーチとして、さらに懐中電灯としても利用できる便利なライトです。非常用としても優秀なため、防災イベント等の特典用などにもおすすめ。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4" name="図 43">
            <a:extLst>
              <a:ext uri="{FF2B5EF4-FFF2-40B4-BE49-F238E27FC236}">
                <a16:creationId xmlns:a16="http://schemas.microsoft.com/office/drawing/2014/main" id="{166E3897-D833-5734-C943-D48F9DEB58FB}"/>
              </a:ext>
            </a:extLst>
          </p:cNvPr>
          <p:cNvPicPr>
            <a:picLocks noChangeAspect="1"/>
          </p:cNvPicPr>
          <p:nvPr/>
        </p:nvPicPr>
        <p:blipFill>
          <a:blip r:embed="rId5"/>
          <a:stretch>
            <a:fillRect/>
          </a:stretch>
        </p:blipFill>
        <p:spPr>
          <a:xfrm>
            <a:off x="665349" y="1371902"/>
            <a:ext cx="3696652" cy="3696652"/>
          </a:xfrm>
          <a:prstGeom prst="rect">
            <a:avLst/>
          </a:prstGeom>
        </p:spPr>
      </p:pic>
    </p:spTree>
    <p:extLst>
      <p:ext uri="{BB962C8B-B14F-4D97-AF65-F5344CB8AC3E}">
        <p14:creationId xmlns:p14="http://schemas.microsoft.com/office/powerpoint/2010/main" val="4096612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スリムクリアボトル</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S)</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 PET､PP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φ58×150</a:t>
            </a:r>
            <a:r>
              <a:rPr lang="en"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 altLang="ja-JP" sz="900" dirty="0">
                <a:latin typeface="Meiryo UI" panose="020B0604030504040204" pitchFamily="34" charset="-128"/>
                <a:ea typeface="Meiryo UI" panose="020B0604030504040204" pitchFamily="34" charset="-128"/>
              </a:rPr>
              <a:t>300ml </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60℃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考：食品衛生検査済 　　ブラック・ピンク・ホワイト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スポーツ系・アウトドア系から飲食系まで、幅広い業種のノベルティグッズとして活用される人気のクリアボトル</a:t>
            </a:r>
            <a:r>
              <a:rPr lang="en"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サイズです。カラー展開も豊富ですので名入れデザインに合わせてお選び下さい。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7A39CBE0-FB01-315A-EB10-A1235DACD6B7}"/>
              </a:ext>
            </a:extLst>
          </p:cNvPr>
          <p:cNvPicPr>
            <a:picLocks noChangeAspect="1"/>
          </p:cNvPicPr>
          <p:nvPr/>
        </p:nvPicPr>
        <p:blipFill>
          <a:blip r:embed="rId5"/>
          <a:stretch>
            <a:fillRect/>
          </a:stretch>
        </p:blipFill>
        <p:spPr>
          <a:xfrm>
            <a:off x="759578" y="1410159"/>
            <a:ext cx="3525349" cy="3525349"/>
          </a:xfrm>
          <a:prstGeom prst="rect">
            <a:avLst/>
          </a:prstGeom>
        </p:spPr>
      </p:pic>
    </p:spTree>
    <p:extLst>
      <p:ext uri="{BB962C8B-B14F-4D97-AF65-F5344CB8AC3E}">
        <p14:creationId xmlns:p14="http://schemas.microsoft.com/office/powerpoint/2010/main" val="167292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ポータブル</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a:solidFill>
                  <a:schemeClr val="bg1"/>
                </a:solidFill>
                <a:latin typeface="Meiryo UI" panose="020B0604030504040204" pitchFamily="34" charset="-128"/>
                <a:ea typeface="Meiryo UI" panose="020B0604030504040204" pitchFamily="34" charset="-128"/>
              </a:rPr>
              <a:t>スタンドファン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AS</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PC</a:t>
            </a:r>
            <a:r>
              <a:rPr lang="ja-JP" altLang="en-US" sz="900">
                <a:latin typeface="Meiryo UI" panose="020B0604030504040204" pitchFamily="34" charset="-128"/>
                <a:ea typeface="Meiryo UI" panose="020B0604030504040204" pitchFamily="34" charset="-128"/>
              </a:rPr>
              <a:t>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73×148×22mm</a:t>
            </a:r>
            <a:r>
              <a:rPr lang="ja-JP" altLang="en-US" sz="900">
                <a:latin typeface="Meiryo UI" panose="020B0604030504040204" pitchFamily="34" charset="-128"/>
                <a:ea typeface="Meiryo UI" panose="020B0604030504040204" pitchFamily="34" charset="-128"/>
              </a:rPr>
              <a:t>（包装形態：エアパッキン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考：単</a:t>
            </a:r>
            <a:r>
              <a:rPr lang="en-US" altLang="ja-JP" sz="900" dirty="0">
                <a:latin typeface="Meiryo UI" panose="020B0604030504040204" pitchFamily="34" charset="-128"/>
                <a:ea typeface="Meiryo UI" panose="020B0604030504040204" pitchFamily="34" charset="-128"/>
              </a:rPr>
              <a:t>4</a:t>
            </a:r>
            <a:r>
              <a:rPr lang="ja-JP" altLang="en-US" sz="900">
                <a:latin typeface="Meiryo UI" panose="020B0604030504040204" pitchFamily="34" charset="-128"/>
                <a:ea typeface="Meiryo UI" panose="020B0604030504040204" pitchFamily="34" charset="-128"/>
              </a:rPr>
              <a:t>乾電池</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本</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屋外で手に持って使っても、デスク上で立てて置いても使える便利なファンです。乾電池式のため充電する手間いらずがポイント。夏場の屋外イベントのノベルティ用などに是非ご活用ください。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F8522573-BE21-BFED-9715-9456CEE53923}"/>
              </a:ext>
            </a:extLst>
          </p:cNvPr>
          <p:cNvPicPr>
            <a:picLocks noChangeAspect="1"/>
          </p:cNvPicPr>
          <p:nvPr/>
        </p:nvPicPr>
        <p:blipFill>
          <a:blip r:embed="rId5"/>
          <a:stretch>
            <a:fillRect/>
          </a:stretch>
        </p:blipFill>
        <p:spPr>
          <a:xfrm>
            <a:off x="728143" y="1385709"/>
            <a:ext cx="3586339" cy="3586339"/>
          </a:xfrm>
          <a:prstGeom prst="rect">
            <a:avLst/>
          </a:prstGeom>
        </p:spPr>
      </p:pic>
    </p:spTree>
    <p:extLst>
      <p:ext uri="{BB962C8B-B14F-4D97-AF65-F5344CB8AC3E}">
        <p14:creationId xmlns:p14="http://schemas.microsoft.com/office/powerpoint/2010/main" val="28295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ラバーウッドマルチデスクスタンド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材：ゴムの木</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150×40×50mm</a:t>
            </a:r>
          </a:p>
          <a:p>
            <a:r>
              <a:rPr lang="ja-JP" altLang="en-US" sz="90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考：ダークウッド・ナチュラルウッド</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無機質なデスク上にナチュラルな温もりを与えてくれる、ゴムの木の素材で作られたスマホとペンを並べて立てられるマルチスタンドです。オリジナル名入れも可能ですのでノベルティ用におすすめ。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DC02C99-C529-0442-89A3-92CF9F27B182}"/>
              </a:ext>
            </a:extLst>
          </p:cNvPr>
          <p:cNvPicPr>
            <a:picLocks noChangeAspect="1"/>
          </p:cNvPicPr>
          <p:nvPr/>
        </p:nvPicPr>
        <p:blipFill>
          <a:blip r:embed="rId5"/>
          <a:stretch>
            <a:fillRect/>
          </a:stretch>
        </p:blipFill>
        <p:spPr>
          <a:xfrm>
            <a:off x="441174" y="1592885"/>
            <a:ext cx="4097214" cy="3277771"/>
          </a:xfrm>
          <a:prstGeom prst="rect">
            <a:avLst/>
          </a:prstGeom>
        </p:spPr>
      </p:pic>
    </p:spTree>
    <p:extLst>
      <p:ext uri="{BB962C8B-B14F-4D97-AF65-F5344CB8AC3E}">
        <p14:creationId xmlns:p14="http://schemas.microsoft.com/office/powerpoint/2010/main" val="2756309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アルミマウンテンボトル </a:t>
            </a:r>
            <a:r>
              <a:rPr lang="en-US" altLang="ja-JP" sz="2000" dirty="0">
                <a:solidFill>
                  <a:schemeClr val="bg1"/>
                </a:solidFill>
                <a:latin typeface="Meiryo UI" panose="020B0604030504040204" pitchFamily="34" charset="-128"/>
                <a:ea typeface="Meiryo UI" panose="020B0604030504040204" pitchFamily="34" charset="-128"/>
              </a:rPr>
              <a:t>400</a:t>
            </a:r>
            <a:r>
              <a:rPr lang="en" altLang="ja-JP" sz="2000" dirty="0">
                <a:solidFill>
                  <a:schemeClr val="bg1"/>
                </a:solidFill>
                <a:latin typeface="Meiryo UI" panose="020B0604030504040204" pitchFamily="34" charset="-128"/>
                <a:ea typeface="Meiryo UI" panose="020B0604030504040204" pitchFamily="34" charset="-128"/>
              </a:rPr>
              <a:t>ml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材：アルミ</a:t>
            </a:r>
            <a:r>
              <a:rPr lang="en-US" altLang="ja-JP" sz="900" dirty="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スチール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Φ65×178</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 altLang="ja-JP" sz="900" dirty="0">
                <a:latin typeface="Meiryo UI" panose="020B0604030504040204" pitchFamily="34" charset="-128"/>
                <a:ea typeface="Meiryo UI" panose="020B0604030504040204" pitchFamily="34" charset="-128"/>
              </a:rPr>
              <a:t>400ml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考：食品衛生検査済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マットシルバー・マットブラック・マットホワイト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軽量かつ耐久性に優れたアルミ素材の</a:t>
            </a:r>
            <a:r>
              <a:rPr lang="en-US" altLang="ja-JP" sz="1600" dirty="0">
                <a:latin typeface="Meiryo UI" panose="020B0604030504040204" pitchFamily="34" charset="-128"/>
                <a:ea typeface="Meiryo UI" panose="020B0604030504040204" pitchFamily="34" charset="-128"/>
              </a:rPr>
              <a:t>400</a:t>
            </a:r>
            <a:r>
              <a:rPr lang="en" altLang="ja-JP" sz="1600" dirty="0">
                <a:latin typeface="Meiryo UI" panose="020B0604030504040204" pitchFamily="34" charset="-128"/>
                <a:ea typeface="Meiryo UI" panose="020B0604030504040204" pitchFamily="34" charset="-128"/>
              </a:rPr>
              <a:t>ml</a:t>
            </a:r>
            <a:r>
              <a:rPr lang="ja-JP" altLang="en-US" sz="1600">
                <a:latin typeface="Meiryo UI" panose="020B0604030504040204" pitchFamily="34" charset="-128"/>
                <a:ea typeface="Meiryo UI" panose="020B0604030504040204" pitchFamily="34" charset="-128"/>
              </a:rPr>
              <a:t>ボトルです。カラビナ付きでベルトループやバッグ等にも取り付けられるため、アウトドアイベントなどのノベルティグッズとしても人気です。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AB1AED97-C91E-7D7E-42D6-61B4E21FF061}"/>
              </a:ext>
            </a:extLst>
          </p:cNvPr>
          <p:cNvPicPr>
            <a:picLocks noChangeAspect="1"/>
          </p:cNvPicPr>
          <p:nvPr/>
        </p:nvPicPr>
        <p:blipFill>
          <a:blip r:embed="rId5"/>
          <a:stretch>
            <a:fillRect/>
          </a:stretch>
        </p:blipFill>
        <p:spPr>
          <a:xfrm>
            <a:off x="709624" y="1411148"/>
            <a:ext cx="3586339" cy="3586339"/>
          </a:xfrm>
          <a:prstGeom prst="rect">
            <a:avLst/>
          </a:prstGeom>
        </p:spPr>
      </p:pic>
    </p:spTree>
    <p:extLst>
      <p:ext uri="{BB962C8B-B14F-4D97-AF65-F5344CB8AC3E}">
        <p14:creationId xmlns:p14="http://schemas.microsoft.com/office/powerpoint/2010/main" val="476449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便利なハンギングポケット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素材：ポリエステル・ポリアセタール・ゴム</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37.5×50cm(</a:t>
            </a:r>
            <a:r>
              <a:rPr lang="ja-JP" altLang="en-US" sz="900" dirty="0">
                <a:latin typeface="Meiryo UI" panose="020B0604030504040204" pitchFamily="34" charset="-128"/>
                <a:ea typeface="Meiryo UI" panose="020B0604030504040204" pitchFamily="34" charset="-128"/>
              </a:rPr>
              <a:t>ループ部分含まず</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132g</a:t>
            </a:r>
          </a:p>
          <a:p>
            <a:r>
              <a:rPr lang="ja-JP" altLang="en-US" sz="900" dirty="0">
                <a:latin typeface="Meiryo UI" panose="020B0604030504040204" pitchFamily="34" charset="-128"/>
                <a:ea typeface="Meiryo UI" panose="020B0604030504040204" pitchFamily="34" charset="-128"/>
              </a:rPr>
              <a:t>包装：ポリ袋入り</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室内の壁はもちろん、車のシート背面やアウトドアチェアなどにも取り付けられる、大小</a:t>
            </a:r>
            <a:r>
              <a:rPr lang="en-US" altLang="ja-JP" sz="1600" dirty="0"/>
              <a:t>10</a:t>
            </a:r>
            <a:r>
              <a:rPr lang="ja-JP" altLang="en-US" sz="1600" dirty="0"/>
              <a:t>のポケット付きハンギングアイテム。イベント等の景品や特典用にもおすすめです。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95" name="図 94">
            <a:extLst>
              <a:ext uri="{FF2B5EF4-FFF2-40B4-BE49-F238E27FC236}">
                <a16:creationId xmlns:a16="http://schemas.microsoft.com/office/drawing/2014/main" id="{F5F42D91-8BB2-78C4-0C87-93065597C259}"/>
              </a:ext>
            </a:extLst>
          </p:cNvPr>
          <p:cNvPicPr>
            <a:picLocks noChangeAspect="1"/>
          </p:cNvPicPr>
          <p:nvPr/>
        </p:nvPicPr>
        <p:blipFill>
          <a:blip r:embed="rId5"/>
          <a:stretch>
            <a:fillRect/>
          </a:stretch>
        </p:blipFill>
        <p:spPr>
          <a:xfrm>
            <a:off x="646066" y="1348711"/>
            <a:ext cx="3706020" cy="3706020"/>
          </a:xfrm>
          <a:prstGeom prst="rect">
            <a:avLst/>
          </a:prstGeom>
        </p:spPr>
      </p:pic>
    </p:spTree>
    <p:extLst>
      <p:ext uri="{BB962C8B-B14F-4D97-AF65-F5344CB8AC3E}">
        <p14:creationId xmlns:p14="http://schemas.microsoft.com/office/powerpoint/2010/main" val="2123591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オリジナル扇子（布）</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素材：ポリエステル・竹（白・茶・黒）</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p>
          <a:p>
            <a:r>
              <a:rPr lang="ja-JP" altLang="en-US" sz="900" dirty="0">
                <a:latin typeface="Meiryo UI" panose="020B0604030504040204" pitchFamily="34" charset="-128"/>
                <a:ea typeface="Meiryo UI" panose="020B0604030504040204" pitchFamily="34" charset="-128"/>
              </a:rPr>
              <a:t>備考：印刷：片面インクジェット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布貼りの扇面の片面にインクジェットでフルカラーのプリントが可能です。他とは違う、個性的な見た目で独自性の高いノベルティ用オリジナル扇子を作りたい方にオススメです。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E4E8CC84-B6EC-2B81-0866-6902B0059EA2}"/>
              </a:ext>
            </a:extLst>
          </p:cNvPr>
          <p:cNvPicPr>
            <a:picLocks noChangeAspect="1"/>
          </p:cNvPicPr>
          <p:nvPr/>
        </p:nvPicPr>
        <p:blipFill>
          <a:blip r:embed="rId5"/>
          <a:stretch>
            <a:fillRect/>
          </a:stretch>
        </p:blipFill>
        <p:spPr>
          <a:xfrm>
            <a:off x="647263" y="1348300"/>
            <a:ext cx="3681456" cy="3681456"/>
          </a:xfrm>
          <a:prstGeom prst="rect">
            <a:avLst/>
          </a:prstGeom>
        </p:spPr>
      </p:pic>
    </p:spTree>
    <p:extLst>
      <p:ext uri="{BB962C8B-B14F-4D97-AF65-F5344CB8AC3E}">
        <p14:creationId xmlns:p14="http://schemas.microsoft.com/office/powerpoint/2010/main" val="588844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オリジナル手ぬぐい（反応染め）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素材：綿</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p>
          <a:p>
            <a:r>
              <a:rPr lang="ja-JP" altLang="en-US" sz="900" dirty="0">
                <a:latin typeface="Meiryo UI" panose="020B0604030504040204" pitchFamily="34" charset="-128"/>
                <a:ea typeface="Meiryo UI" panose="020B0604030504040204" pitchFamily="34" charset="-128"/>
              </a:rPr>
              <a:t>備考：印刷：反応染め　１色　塗り</a:t>
            </a:r>
            <a:r>
              <a:rPr lang="en-US" altLang="ja-JP" sz="900" dirty="0">
                <a:latin typeface="Meiryo UI" panose="020B0604030504040204" pitchFamily="34" charset="-128"/>
                <a:ea typeface="Meiryo UI" panose="020B0604030504040204" pitchFamily="34" charset="-128"/>
              </a:rPr>
              <a:t>50</a:t>
            </a:r>
            <a:r>
              <a:rPr lang="ja-JP" altLang="en-US" sz="900" dirty="0">
                <a:latin typeface="Meiryo UI" panose="020B0604030504040204" pitchFamily="34" charset="-128"/>
                <a:ea typeface="Meiryo UI" panose="020B0604030504040204" pitchFamily="34" charset="-128"/>
              </a:rPr>
              <a:t>％以内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綿</a:t>
            </a:r>
            <a:r>
              <a:rPr lang="en-US" altLang="ja-JP" sz="1600" dirty="0"/>
              <a:t>100%</a:t>
            </a:r>
            <a:r>
              <a:rPr lang="ja-JP" altLang="en-US" sz="1600" dirty="0"/>
              <a:t>素材で柔らかい風合いの本格的な反応染め手ぬぐい。インクがしっかり生地を通り抜けるので、裏も表も同じ様にキレイなプリントに仕上ります。展示会やイベントノベルティに人気です。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4" name="図 63">
            <a:extLst>
              <a:ext uri="{FF2B5EF4-FFF2-40B4-BE49-F238E27FC236}">
                <a16:creationId xmlns:a16="http://schemas.microsoft.com/office/drawing/2014/main" id="{77E8BB79-6167-2AD0-B92F-0E79396C6004}"/>
              </a:ext>
            </a:extLst>
          </p:cNvPr>
          <p:cNvPicPr>
            <a:picLocks noChangeAspect="1"/>
          </p:cNvPicPr>
          <p:nvPr/>
        </p:nvPicPr>
        <p:blipFill>
          <a:blip r:embed="rId5"/>
          <a:stretch>
            <a:fillRect/>
          </a:stretch>
        </p:blipFill>
        <p:spPr>
          <a:xfrm>
            <a:off x="732317" y="1427331"/>
            <a:ext cx="3560090" cy="3560090"/>
          </a:xfrm>
          <a:prstGeom prst="rect">
            <a:avLst/>
          </a:prstGeom>
        </p:spPr>
      </p:pic>
    </p:spTree>
    <p:extLst>
      <p:ext uri="{BB962C8B-B14F-4D97-AF65-F5344CB8AC3E}">
        <p14:creationId xmlns:p14="http://schemas.microsoft.com/office/powerpoint/2010/main" val="593945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オリジナル風呂敷（中）</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W600×H600㎜</a:t>
            </a:r>
            <a:r>
              <a:rPr lang="ja-JP" altLang="en-US" sz="900" dirty="0">
                <a:latin typeface="Meiryo UI" panose="020B0604030504040204" pitchFamily="34" charset="-128"/>
                <a:ea typeface="Meiryo UI" panose="020B0604030504040204" pitchFamily="34" charset="-128"/>
              </a:rPr>
              <a:t>程度</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物を包んで持ち運んだり収納したりと、多用途で繰り返し使える風呂敷は、環境に優しいエコアイテムとして再び注目が集まっています。名入れをすれば、ノベルティにも物販品にも活用できます。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1F3A08D5-487E-77C5-4661-F209F9A04E3A}"/>
              </a:ext>
            </a:extLst>
          </p:cNvPr>
          <p:cNvPicPr>
            <a:picLocks noChangeAspect="1"/>
          </p:cNvPicPr>
          <p:nvPr/>
        </p:nvPicPr>
        <p:blipFill>
          <a:blip r:embed="rId5"/>
          <a:stretch>
            <a:fillRect/>
          </a:stretch>
        </p:blipFill>
        <p:spPr>
          <a:xfrm>
            <a:off x="647688" y="1332187"/>
            <a:ext cx="3702925" cy="3702925"/>
          </a:xfrm>
          <a:prstGeom prst="rect">
            <a:avLst/>
          </a:prstGeom>
        </p:spPr>
      </p:pic>
    </p:spTree>
    <p:extLst>
      <p:ext uri="{BB962C8B-B14F-4D97-AF65-F5344CB8AC3E}">
        <p14:creationId xmlns:p14="http://schemas.microsoft.com/office/powerpoint/2010/main" val="1137336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レギュラーキャンバス 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a:t>
            </a:r>
            <a:r>
              <a:rPr lang="en-US" altLang="ja-JP" sz="900" dirty="0">
                <a:latin typeface="Meiryo UI" panose="020B0604030504040204" pitchFamily="34" charset="-128"/>
                <a:ea typeface="Meiryo UI" panose="020B0604030504040204" pitchFamily="34" charset="-128"/>
              </a:rPr>
              <a:t>280g/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8.3oz/yd2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230mm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1050mm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0.7L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カジュアルでナチュラルな印象を与えるキャンバス素材がオシャレな、すっきりシンプルなサコッシュです。カラー展開も全</a:t>
            </a:r>
            <a:r>
              <a:rPr lang="en-US" altLang="ja-JP" sz="1600" dirty="0"/>
              <a:t>5</a:t>
            </a:r>
            <a:r>
              <a:rPr lang="ja-JP" altLang="en-US" sz="1600" dirty="0"/>
              <a:t>色と豊富で、ノベルティやショッパー用などにもおすすめ。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EFCE311-5BAA-09BD-992A-FB7CB8EB7930}"/>
              </a:ext>
            </a:extLst>
          </p:cNvPr>
          <p:cNvPicPr>
            <a:picLocks noChangeAspect="1"/>
          </p:cNvPicPr>
          <p:nvPr/>
        </p:nvPicPr>
        <p:blipFill>
          <a:blip r:embed="rId5"/>
          <a:stretch>
            <a:fillRect/>
          </a:stretch>
        </p:blipFill>
        <p:spPr>
          <a:xfrm>
            <a:off x="723622" y="1432433"/>
            <a:ext cx="3560089" cy="3560089"/>
          </a:xfrm>
          <a:prstGeom prst="rect">
            <a:avLst/>
          </a:prstGeom>
        </p:spPr>
      </p:pic>
    </p:spTree>
    <p:extLst>
      <p:ext uri="{BB962C8B-B14F-4D97-AF65-F5344CB8AC3E}">
        <p14:creationId xmlns:p14="http://schemas.microsoft.com/office/powerpoint/2010/main" val="234828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フォールディングカトラリー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ステンレス・アルミ</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収納時</a:t>
            </a:r>
            <a:r>
              <a:rPr lang="en-US" altLang="ja-JP" sz="900" b="0" i="0" dirty="0">
                <a:solidFill>
                  <a:srgbClr val="333333"/>
                </a:solidFill>
                <a:effectLst/>
                <a:latin typeface="-apple-system"/>
              </a:rPr>
              <a:t>:106×39×30mm/</a:t>
            </a:r>
            <a:r>
              <a:rPr lang="ja-JP" altLang="en-US" sz="900" b="0" i="0" dirty="0">
                <a:solidFill>
                  <a:srgbClr val="333333"/>
                </a:solidFill>
                <a:effectLst/>
                <a:latin typeface="-apple-system"/>
              </a:rPr>
              <a:t>使用時</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フォーク</a:t>
            </a:r>
            <a:r>
              <a:rPr lang="en-US" altLang="ja-JP" sz="900" b="0" i="0" dirty="0">
                <a:solidFill>
                  <a:srgbClr val="333333"/>
                </a:solidFill>
                <a:effectLst/>
                <a:latin typeface="-apple-system"/>
              </a:rPr>
              <a:t>177mm</a:t>
            </a:r>
            <a:r>
              <a:rPr lang="ja-JP" altLang="en-US" sz="900" b="0" i="0" dirty="0">
                <a:solidFill>
                  <a:srgbClr val="333333"/>
                </a:solidFill>
                <a:effectLst/>
                <a:latin typeface="-apple-system"/>
              </a:rPr>
              <a:t>・スプーン</a:t>
            </a:r>
            <a:r>
              <a:rPr lang="en-US" altLang="ja-JP" sz="900" b="0" i="0" dirty="0">
                <a:solidFill>
                  <a:srgbClr val="333333"/>
                </a:solidFill>
                <a:effectLst/>
                <a:latin typeface="-apple-system"/>
              </a:rPr>
              <a:t>185m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化粧箱入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スプーンとフォークを一体型にして纏めて持ち歩くことができるカトラリーセットです。アウトドア系イベントやキャンペーンの特典用やノベルティ用としておすすめです。是非ご活用ください。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244959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メタリス 真空ステンレスボトル</a:t>
            </a:r>
            <a:r>
              <a:rPr lang="en-US" altLang="ja-JP" sz="2000" dirty="0">
                <a:solidFill>
                  <a:schemeClr val="bg1"/>
                </a:solidFill>
                <a:latin typeface="Meiryo UI" panose="020B0604030504040204" pitchFamily="34" charset="-128"/>
                <a:ea typeface="Meiryo UI" panose="020B0604030504040204" pitchFamily="34" charset="-128"/>
              </a:rPr>
              <a:t>220ml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ステンレス・</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・シリコン</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a:t>
            </a:r>
            <a:r>
              <a:rPr lang="el-GR" altLang="ja-JP" sz="900" dirty="0">
                <a:latin typeface="Meiryo UI" panose="020B0604030504040204" pitchFamily="34" charset="-128"/>
                <a:ea typeface="Meiryo UI" panose="020B0604030504040204" pitchFamily="34" charset="-128"/>
              </a:rPr>
              <a:t>φ48×188</a:t>
            </a:r>
            <a:r>
              <a:rPr lang="en-US" altLang="ja-JP" sz="900" dirty="0">
                <a:latin typeface="Meiryo UI" panose="020B0604030504040204" pitchFamily="34" charset="-128"/>
                <a:ea typeface="Meiryo UI" panose="020B0604030504040204" pitchFamily="34" charset="-128"/>
              </a:rPr>
              <a:t>mm</a:t>
            </a:r>
          </a:p>
          <a:p>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220ml</a:t>
            </a:r>
          </a:p>
          <a:p>
            <a:r>
              <a:rPr lang="ja-JP" altLang="en-US" sz="900" dirty="0">
                <a:latin typeface="Meiryo UI" panose="020B0604030504040204" pitchFamily="34" charset="-128"/>
                <a:ea typeface="Meiryo UI" panose="020B0604030504040204" pitchFamily="34" charset="-128"/>
              </a:rPr>
              <a:t>備 　考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真空構造</a:t>
            </a:r>
            <a:endParaRPr lang="en-US" altLang="zh-TW"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高級感のあるメタリックカラーが特徴の、少し大きめサイズの</a:t>
            </a:r>
            <a:r>
              <a:rPr lang="en-US" altLang="ja-JP" sz="1600" dirty="0">
                <a:latin typeface="Meiryo UI" panose="020B0604030504040204" pitchFamily="34" charset="-128"/>
                <a:ea typeface="Meiryo UI" panose="020B0604030504040204" pitchFamily="34" charset="-128"/>
              </a:rPr>
              <a:t>220ml</a:t>
            </a:r>
            <a:r>
              <a:rPr lang="ja-JP" altLang="en-US" sz="1600" dirty="0">
                <a:latin typeface="Meiryo UI" panose="020B0604030504040204" pitchFamily="34" charset="-128"/>
                <a:ea typeface="Meiryo UI" panose="020B0604030504040204" pitchFamily="34" charset="-128"/>
              </a:rPr>
              <a:t>でおしゃれな真空構造のスリムボトル。暖かい飲み物も、冷たい飲み物も温度をキープして、美味しさを長持ちさせます。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9375652-9D46-3CDE-D6BE-1FBA859E45D8}"/>
              </a:ext>
            </a:extLst>
          </p:cNvPr>
          <p:cNvPicPr>
            <a:picLocks noChangeAspect="1"/>
          </p:cNvPicPr>
          <p:nvPr/>
        </p:nvPicPr>
        <p:blipFill>
          <a:blip r:embed="rId5"/>
          <a:stretch>
            <a:fillRect/>
          </a:stretch>
        </p:blipFill>
        <p:spPr>
          <a:xfrm>
            <a:off x="782947" y="1411148"/>
            <a:ext cx="3562809" cy="3562809"/>
          </a:xfrm>
          <a:prstGeom prst="rect">
            <a:avLst/>
          </a:prstGeom>
        </p:spPr>
      </p:pic>
    </p:spTree>
    <p:extLst>
      <p:ext uri="{BB962C8B-B14F-4D97-AF65-F5344CB8AC3E}">
        <p14:creationId xmlns:p14="http://schemas.microsoft.com/office/powerpoint/2010/main" val="3522317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泉州・今治オーガニックハンドタオルペアギフト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素材：綿</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パイル部分のみオーガニックコットン使用</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330×340mm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40×245×155mm</a:t>
            </a:r>
          </a:p>
          <a:p>
            <a:r>
              <a:rPr lang="ja-JP" altLang="en-US" sz="900" dirty="0">
                <a:latin typeface="Meiryo UI" panose="020B0604030504040204" pitchFamily="34" charset="-128"/>
                <a:ea typeface="Meiryo UI" panose="020B0604030504040204" pitchFamily="34" charset="-128"/>
              </a:rPr>
              <a:t>包装 ：化粧箱入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今治と泉州、日本のタオル</a:t>
            </a:r>
            <a:r>
              <a:rPr lang="en-US" altLang="ja-JP" sz="1600" dirty="0"/>
              <a:t>2</a:t>
            </a:r>
            <a:r>
              <a:rPr lang="ja-JP" altLang="en-US" sz="1600" dirty="0"/>
              <a:t>大産地で織り上げた、地球環境にやさしいオーガニックコットンを使用したハンドタオルのペアギフトセット。贈答用にぴったりな化粧箱に収納されています。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3" name="図 32">
            <a:extLst>
              <a:ext uri="{FF2B5EF4-FFF2-40B4-BE49-F238E27FC236}">
                <a16:creationId xmlns:a16="http://schemas.microsoft.com/office/drawing/2014/main" id="{CDDAEB52-98BF-33E7-267C-FA801DABAC8A}"/>
              </a:ext>
            </a:extLst>
          </p:cNvPr>
          <p:cNvPicPr>
            <a:picLocks noChangeAspect="1"/>
          </p:cNvPicPr>
          <p:nvPr/>
        </p:nvPicPr>
        <p:blipFill>
          <a:blip r:embed="rId5"/>
          <a:stretch>
            <a:fillRect/>
          </a:stretch>
        </p:blipFill>
        <p:spPr>
          <a:xfrm>
            <a:off x="694728" y="1369208"/>
            <a:ext cx="3602840" cy="3602840"/>
          </a:xfrm>
          <a:prstGeom prst="rect">
            <a:avLst/>
          </a:prstGeom>
        </p:spPr>
      </p:pic>
    </p:spTree>
    <p:extLst>
      <p:ext uri="{BB962C8B-B14F-4D97-AF65-F5344CB8AC3E}">
        <p14:creationId xmlns:p14="http://schemas.microsoft.com/office/powerpoint/2010/main" val="3572387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バラエティアイテム</a:t>
            </a:r>
            <a:r>
              <a:rPr lang="en-US" altLang="ja-JP" sz="2000" dirty="0">
                <a:solidFill>
                  <a:schemeClr val="bg1"/>
                </a:solidFill>
                <a:latin typeface="Meiryo UI" panose="020B0604030504040204" pitchFamily="34" charset="-128"/>
                <a:ea typeface="Meiryo UI" panose="020B0604030504040204" pitchFamily="34" charset="-128"/>
              </a:rPr>
              <a:t>6</a:t>
            </a:r>
            <a:r>
              <a:rPr lang="ja-JP" altLang="en-US" sz="2000" dirty="0">
                <a:solidFill>
                  <a:schemeClr val="bg1"/>
                </a:solidFill>
                <a:latin typeface="Meiryo UI" panose="020B0604030504040204" pitchFamily="34" charset="-128"/>
                <a:ea typeface="Meiryo UI" panose="020B0604030504040204" pitchFamily="34" charset="-128"/>
              </a:rPr>
              <a:t>点セット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包装：化粧箱入り</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・オレンジマイルドコンパクト</a:t>
            </a:r>
            <a:r>
              <a:rPr lang="en-US" altLang="ja-JP" sz="900" dirty="0">
                <a:latin typeface="Meiryo UI" panose="020B0604030504040204" pitchFamily="34" charset="-128"/>
                <a:ea typeface="Meiryo UI" panose="020B0604030504040204" pitchFamily="34" charset="-128"/>
              </a:rPr>
              <a:t>270ml×1 </a:t>
            </a:r>
            <a:r>
              <a:rPr lang="ja-JP" altLang="en-US" sz="900" dirty="0">
                <a:latin typeface="Meiryo UI" panose="020B0604030504040204" pitchFamily="34" charset="-128"/>
                <a:ea typeface="Meiryo UI" panose="020B0604030504040204" pitchFamily="34" charset="-128"/>
              </a:rPr>
              <a:t>・ライオン </a:t>
            </a:r>
            <a:r>
              <a:rPr lang="en-US" altLang="ja-JP" sz="900" dirty="0">
                <a:latin typeface="Meiryo UI" panose="020B0604030504040204" pitchFamily="34" charset="-128"/>
                <a:ea typeface="Meiryo UI" panose="020B0604030504040204" pitchFamily="34" charset="-128"/>
              </a:rPr>
              <a:t>NANOX one PRO10g×2 </a:t>
            </a:r>
            <a:r>
              <a:rPr lang="ja-JP" altLang="en-US" sz="900" dirty="0">
                <a:latin typeface="Meiryo UI" panose="020B0604030504040204" pitchFamily="34" charset="-128"/>
                <a:ea typeface="Meiryo UI" panose="020B0604030504040204" pitchFamily="34" charset="-128"/>
              </a:rPr>
              <a:t>・花王 バブ</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ゆずの香り</a:t>
            </a:r>
            <a:r>
              <a:rPr lang="en-US" altLang="ja-JP" sz="900" dirty="0">
                <a:latin typeface="Meiryo UI" panose="020B0604030504040204" pitchFamily="34" charset="-128"/>
                <a:ea typeface="Meiryo UI" panose="020B0604030504040204" pitchFamily="34" charset="-128"/>
              </a:rPr>
              <a:t>)×1 </a:t>
            </a:r>
            <a:r>
              <a:rPr lang="ja-JP" altLang="en-US" sz="900" dirty="0">
                <a:latin typeface="Meiryo UI" panose="020B0604030504040204" pitchFamily="34" charset="-128"/>
                <a:ea typeface="Meiryo UI" panose="020B0604030504040204" pitchFamily="34" charset="-128"/>
              </a:rPr>
              <a:t>・花王 バブ</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森の香り</a:t>
            </a:r>
            <a:r>
              <a:rPr lang="en-US" altLang="ja-JP" sz="900" dirty="0">
                <a:latin typeface="Meiryo UI" panose="020B0604030504040204" pitchFamily="34" charset="-128"/>
                <a:ea typeface="Meiryo UI" panose="020B0604030504040204" pitchFamily="34" charset="-128"/>
              </a:rPr>
              <a:t>)×1 </a:t>
            </a:r>
            <a:r>
              <a:rPr lang="ja-JP" altLang="en-US" sz="900" dirty="0">
                <a:latin typeface="Meiryo UI" panose="020B0604030504040204" pitchFamily="34" charset="-128"/>
                <a:ea typeface="Meiryo UI" panose="020B0604030504040204" pitchFamily="34" charset="-128"/>
              </a:rPr>
              <a:t>・ネットクリーナー</a:t>
            </a:r>
            <a:r>
              <a:rPr lang="en-US" altLang="ja-JP" sz="900" dirty="0">
                <a:latin typeface="Meiryo UI" panose="020B0604030504040204" pitchFamily="34" charset="-128"/>
                <a:ea typeface="Meiryo UI" panose="020B0604030504040204" pitchFamily="34" charset="-128"/>
              </a:rPr>
              <a:t>×1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シンプルでスタイリッシュな化粧箱入りの、キッチン・バスルームまわりで必要不可欠なアイテムを詰め合わせたバラエティアイテム</a:t>
            </a:r>
            <a:r>
              <a:rPr lang="en-US" altLang="ja-JP" sz="1600" dirty="0"/>
              <a:t>6</a:t>
            </a:r>
            <a:r>
              <a:rPr lang="ja-JP" altLang="en-US" sz="1600" dirty="0"/>
              <a:t>点セット。抽選会の景品用などにもおすすめ。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EB606ABF-E58F-E30D-FC62-A5D3DE66B261}"/>
              </a:ext>
            </a:extLst>
          </p:cNvPr>
          <p:cNvPicPr>
            <a:picLocks noChangeAspect="1"/>
          </p:cNvPicPr>
          <p:nvPr/>
        </p:nvPicPr>
        <p:blipFill>
          <a:blip r:embed="rId5"/>
          <a:stretch>
            <a:fillRect/>
          </a:stretch>
        </p:blipFill>
        <p:spPr>
          <a:xfrm>
            <a:off x="698740" y="1347296"/>
            <a:ext cx="3715232" cy="3715232"/>
          </a:xfrm>
          <a:prstGeom prst="rect">
            <a:avLst/>
          </a:prstGeom>
        </p:spPr>
      </p:pic>
    </p:spTree>
    <p:extLst>
      <p:ext uri="{BB962C8B-B14F-4D97-AF65-F5344CB8AC3E}">
        <p14:creationId xmlns:p14="http://schemas.microsoft.com/office/powerpoint/2010/main" val="337116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クリアマリンボトル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PET､PP､</a:t>
            </a:r>
            <a:r>
              <a:rPr lang="ja-JP" altLang="en-US" sz="900">
                <a:latin typeface="Meiryo UI" panose="020B0604030504040204" pitchFamily="34" charset="-128"/>
                <a:ea typeface="Meiryo UI" panose="020B0604030504040204" pitchFamily="34" charset="-128"/>
              </a:rPr>
              <a:t>アルミ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Φ71×198</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500ml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60℃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考：クリアブルー・クリアレッド・クリア・クリアブラック</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スポーツ系やアウトドア系のイベント、もしくはキャンペーンのノベルティグッズとして人気の高い、カラビナ付きのクリアボトル。軽量なため持ち運びも容易ですので二次的な広告効果も期待大！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36CE5EB-EE92-B645-AAFA-8A2CB595048A}"/>
              </a:ext>
            </a:extLst>
          </p:cNvPr>
          <p:cNvPicPr>
            <a:picLocks noChangeAspect="1"/>
          </p:cNvPicPr>
          <p:nvPr/>
        </p:nvPicPr>
        <p:blipFill>
          <a:blip r:embed="rId5"/>
          <a:stretch>
            <a:fillRect/>
          </a:stretch>
        </p:blipFill>
        <p:spPr>
          <a:xfrm>
            <a:off x="392837" y="1596069"/>
            <a:ext cx="4193888" cy="3395052"/>
          </a:xfrm>
          <a:prstGeom prst="rect">
            <a:avLst/>
          </a:prstGeom>
        </p:spPr>
      </p:pic>
    </p:spTree>
    <p:extLst>
      <p:ext uri="{BB962C8B-B14F-4D97-AF65-F5344CB8AC3E}">
        <p14:creationId xmlns:p14="http://schemas.microsoft.com/office/powerpoint/2010/main" val="1542452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置いて充電ワイヤレスチャージャー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φ70×10</a:t>
            </a:r>
            <a:r>
              <a:rPr lang="en-US"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（包装形態：化粧箱：</a:t>
            </a:r>
            <a:r>
              <a:rPr lang="en-US" altLang="ja-JP" sz="900" dirty="0">
                <a:latin typeface="Meiryo UI" panose="020B0604030504040204" pitchFamily="34" charset="-128"/>
                <a:ea typeface="Meiryo UI" panose="020B0604030504040204" pitchFamily="34" charset="-128"/>
              </a:rPr>
              <a:t>100×20×100mm</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53g</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能：入力：</a:t>
            </a:r>
            <a:r>
              <a:rPr lang="en-US" altLang="ja-JP" sz="900" dirty="0">
                <a:latin typeface="Meiryo UI" panose="020B0604030504040204" pitchFamily="34" charset="-128"/>
                <a:ea typeface="Meiryo UI" panose="020B0604030504040204" pitchFamily="34" charset="-128"/>
              </a:rPr>
              <a:t>DC5V/1.5A</a:t>
            </a:r>
            <a:r>
              <a:rPr lang="ja-JP" altLang="en-US" sz="900">
                <a:latin typeface="Meiryo UI" panose="020B0604030504040204" pitchFamily="34" charset="-128"/>
                <a:ea typeface="Meiryo UI" panose="020B0604030504040204" pitchFamily="34" charset="-128"/>
              </a:rPr>
              <a:t>、出力：</a:t>
            </a:r>
            <a:r>
              <a:rPr lang="en-US" altLang="ja-JP" sz="900" dirty="0">
                <a:latin typeface="Meiryo UI" panose="020B0604030504040204" pitchFamily="34" charset="-128"/>
                <a:ea typeface="Meiryo UI" panose="020B0604030504040204" pitchFamily="34" charset="-128"/>
              </a:rPr>
              <a:t>5V/1A</a:t>
            </a:r>
          </a:p>
          <a:p>
            <a:r>
              <a:rPr lang="ja-JP" altLang="en-US" sz="90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USB</a:t>
            </a:r>
            <a:r>
              <a:rPr lang="ja-JP" altLang="en-US" sz="900">
                <a:latin typeface="Meiryo UI" panose="020B0604030504040204" pitchFamily="34" charset="-128"/>
                <a:ea typeface="Meiryo UI" panose="020B0604030504040204" pitchFamily="34" charset="-128"/>
              </a:rPr>
              <a:t>コード</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この上に置くだけでスマートフォンの充電が可能な、最新式のワイヤレス充電器です。オリジナルデザインの名入れは天面に可能ですので、高いプロモーション効果が期待できます。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DA70DBF-E5D5-094A-A9CF-8552209B8F53}"/>
              </a:ext>
            </a:extLst>
          </p:cNvPr>
          <p:cNvPicPr>
            <a:picLocks noChangeAspect="1"/>
          </p:cNvPicPr>
          <p:nvPr/>
        </p:nvPicPr>
        <p:blipFill>
          <a:blip r:embed="rId5"/>
          <a:stretch>
            <a:fillRect/>
          </a:stretch>
        </p:blipFill>
        <p:spPr>
          <a:xfrm>
            <a:off x="429310" y="2205695"/>
            <a:ext cx="4106769" cy="2274075"/>
          </a:xfrm>
          <a:prstGeom prst="rect">
            <a:avLst/>
          </a:prstGeom>
        </p:spPr>
      </p:pic>
    </p:spTree>
    <p:extLst>
      <p:ext uri="{BB962C8B-B14F-4D97-AF65-F5344CB8AC3E}">
        <p14:creationId xmlns:p14="http://schemas.microsoft.com/office/powerpoint/2010/main" val="1217429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 altLang="ja-JP" sz="2000" dirty="0">
                <a:solidFill>
                  <a:schemeClr val="bg1"/>
                </a:solidFill>
                <a:latin typeface="Meiryo UI" panose="020B0604030504040204" pitchFamily="34" charset="-128"/>
                <a:ea typeface="Meiryo UI" panose="020B0604030504040204" pitchFamily="34" charset="-128"/>
              </a:rPr>
              <a:t>USB</a:t>
            </a:r>
            <a:r>
              <a:rPr lang="ja-JP" altLang="en-US" sz="2000">
                <a:solidFill>
                  <a:schemeClr val="bg1"/>
                </a:solidFill>
                <a:latin typeface="Meiryo UI" panose="020B0604030504040204" pitchFamily="34" charset="-128"/>
                <a:ea typeface="Meiryo UI" panose="020B0604030504040204" pitchFamily="34" charset="-128"/>
              </a:rPr>
              <a:t>ハブ ラウンド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 ABS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Φ52×18</a:t>
            </a:r>
            <a:r>
              <a:rPr lang="en" altLang="ja-JP" sz="900" dirty="0">
                <a:latin typeface="Meiryo UI" panose="020B0604030504040204" pitchFamily="34" charset="-128"/>
                <a:ea typeface="Meiryo UI" panose="020B0604030504040204" pitchFamily="34" charset="-128"/>
              </a:rPr>
              <a:t>mm </a:t>
            </a:r>
            <a:r>
              <a:rPr lang="ja-JP" altLang="en-US" sz="900">
                <a:latin typeface="Meiryo UI" panose="020B0604030504040204" pitchFamily="34" charset="-128"/>
                <a:ea typeface="Meiryo UI" panose="020B0604030504040204" pitchFamily="34" charset="-128"/>
              </a:rPr>
              <a:t>コード長</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125</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a:t>
            </a:r>
            <a:r>
              <a:rPr lang="en" altLang="ja-JP" sz="900" dirty="0">
                <a:latin typeface="Meiryo UI" panose="020B0604030504040204" pitchFamily="34" charset="-128"/>
                <a:ea typeface="Meiryo UI" panose="020B0604030504040204" pitchFamily="34" charset="-128"/>
              </a:rPr>
              <a:t>USB2.0</a:t>
            </a:r>
            <a:r>
              <a:rPr lang="ja-JP" altLang="en-US" sz="900">
                <a:latin typeface="Meiryo UI" panose="020B0604030504040204" pitchFamily="34" charset="-128"/>
                <a:ea typeface="Meiryo UI" panose="020B0604030504040204" pitchFamily="34" charset="-128"/>
              </a:rPr>
              <a:t>規格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まん丸な形状が可愛らしく持ち運びも容易な</a:t>
            </a:r>
            <a:r>
              <a:rPr lang="en" altLang="ja-JP" sz="1600" dirty="0">
                <a:latin typeface="Meiryo UI" panose="020B0604030504040204" pitchFamily="34" charset="-128"/>
                <a:ea typeface="Meiryo UI" panose="020B0604030504040204" pitchFamily="34" charset="-128"/>
              </a:rPr>
              <a:t>USB</a:t>
            </a:r>
            <a:r>
              <a:rPr lang="ja-JP" altLang="en-US" sz="1600">
                <a:latin typeface="Meiryo UI" panose="020B0604030504040204" pitchFamily="34" charset="-128"/>
                <a:ea typeface="Meiryo UI" panose="020B0604030504040204" pitchFamily="34" charset="-128"/>
              </a:rPr>
              <a:t>ハブ。ポートが</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口あるためとても便利に利用できます。カラー展開はホワイトとブラックの</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色。名入れデザインに合わせてお選びください。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8BA86783-6280-F640-8CFF-D44947DBEC02}"/>
              </a:ext>
            </a:extLst>
          </p:cNvPr>
          <p:cNvPicPr>
            <a:picLocks noChangeAspect="1"/>
          </p:cNvPicPr>
          <p:nvPr/>
        </p:nvPicPr>
        <p:blipFill>
          <a:blip r:embed="rId5"/>
          <a:stretch>
            <a:fillRect/>
          </a:stretch>
        </p:blipFill>
        <p:spPr>
          <a:xfrm>
            <a:off x="747767" y="1411148"/>
            <a:ext cx="3641128" cy="3597678"/>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保冷ベーシックトート（</a:t>
            </a:r>
            <a:r>
              <a:rPr lang="ja-JP" altLang="en" sz="2000">
                <a:solidFill>
                  <a:schemeClr val="bg1"/>
                </a:solidFill>
                <a:latin typeface="Meiryo UI" panose="020B0604030504040204" pitchFamily="34" charset="-128"/>
                <a:ea typeface="Meiryo UI" panose="020B0604030504040204" pitchFamily="34" charset="-128"/>
              </a:rPr>
              <a:t>Ｍ）</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400×250×180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25×400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9</a:t>
            </a:r>
            <a:r>
              <a:rPr lang="en" altLang="ja-JP" sz="900" dirty="0">
                <a:latin typeface="Meiryo UI" panose="020B0604030504040204" pitchFamily="34" charset="-128"/>
                <a:ea typeface="Meiryo UI" panose="020B0604030504040204" pitchFamily="34" charset="-128"/>
              </a:rPr>
              <a:t>L</a:t>
            </a:r>
          </a:p>
          <a:p>
            <a:r>
              <a:rPr lang="ja-JP" altLang="en-US" sz="900">
                <a:latin typeface="Meiryo UI" panose="020B0604030504040204" pitchFamily="34" charset="-128"/>
                <a:ea typeface="Meiryo UI" panose="020B0604030504040204" pitchFamily="34" charset="-128"/>
              </a:rPr>
              <a:t>付属品：取説付 </a:t>
            </a:r>
            <a:endParaRPr lang="en"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考：ネイビー・ブラック・アイボリー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マチを広めにとってある作りですので、平らなお弁当箱もそのまま入れられる大変便利な保冷ベーシックトート</a:t>
            </a:r>
            <a:r>
              <a:rPr lang="en"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サイズです。カラーバリエーションは</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色ですのでお好みでお選びください。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3" name="図 32">
            <a:extLst>
              <a:ext uri="{FF2B5EF4-FFF2-40B4-BE49-F238E27FC236}">
                <a16:creationId xmlns:a16="http://schemas.microsoft.com/office/drawing/2014/main" id="{CA5F5E9B-3E58-5340-BFC0-A3D443F58F68}"/>
              </a:ext>
            </a:extLst>
          </p:cNvPr>
          <p:cNvPicPr>
            <a:picLocks noChangeAspect="1"/>
          </p:cNvPicPr>
          <p:nvPr/>
        </p:nvPicPr>
        <p:blipFill>
          <a:blip r:embed="rId5"/>
          <a:stretch>
            <a:fillRect/>
          </a:stretch>
        </p:blipFill>
        <p:spPr>
          <a:xfrm>
            <a:off x="548918" y="1406668"/>
            <a:ext cx="3944518" cy="3546363"/>
          </a:xfrm>
          <a:prstGeom prst="rect">
            <a:avLst/>
          </a:prstGeom>
        </p:spPr>
      </p:pic>
    </p:spTree>
    <p:extLst>
      <p:ext uri="{BB962C8B-B14F-4D97-AF65-F5344CB8AC3E}">
        <p14:creationId xmlns:p14="http://schemas.microsoft.com/office/powerpoint/2010/main" val="469644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カラビナ付ポケットライト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32×84×13mm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ボタン電池</a:t>
            </a:r>
            <a:r>
              <a:rPr lang="en-US" altLang="ja-JP" sz="900" b="0" i="0" dirty="0">
                <a:solidFill>
                  <a:srgbClr val="333333"/>
                </a:solidFill>
                <a:effectLst/>
                <a:latin typeface="-apple-system"/>
              </a:rPr>
              <a:t>(CR2032)2</a:t>
            </a:r>
            <a:r>
              <a:rPr lang="ja-JP" altLang="en-US" sz="900" b="0" i="0" dirty="0">
                <a:solidFill>
                  <a:srgbClr val="333333"/>
                </a:solidFill>
                <a:effectLst/>
                <a:latin typeface="-apple-system"/>
              </a:rPr>
              <a:t>ヶ付</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モニター</a:t>
            </a:r>
            <a:r>
              <a:rPr lang="en-US" altLang="ja-JP" sz="900" b="0" i="0" dirty="0">
                <a:solidFill>
                  <a:srgbClr val="333333"/>
                </a:solidFill>
                <a:effectLst/>
                <a:latin typeface="-apple-system"/>
              </a:rPr>
              <a:t>)</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/53×104×20mm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バッグやベルトループなどに付けられるカラビナ付きで便利な手のひらサイズのライトです。名入れプリントが可能ですので、オリジナルグッズやノベルティアイテム用としてもおすめです。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492789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LED9</a:t>
            </a:r>
            <a:r>
              <a:rPr lang="ja-JP" altLang="en-US" sz="2000">
                <a:solidFill>
                  <a:schemeClr val="bg1"/>
                </a:solidFill>
                <a:latin typeface="Meiryo UI" panose="020B0604030504040204" pitchFamily="34" charset="-128"/>
                <a:ea typeface="Meiryo UI" panose="020B0604030504040204" pitchFamily="34" charset="-128"/>
              </a:rPr>
              <a:t>灯カラビナ付ライト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材：アルミ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Φ27×142</a:t>
            </a:r>
            <a:r>
              <a:rPr lang="en-US"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（包装形態：エアパッキン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付属品：単</a:t>
            </a:r>
            <a:r>
              <a:rPr lang="en-US" altLang="ja-JP" sz="900" dirty="0">
                <a:latin typeface="Meiryo UI" panose="020B0604030504040204" pitchFamily="34" charset="-128"/>
                <a:ea typeface="Meiryo UI" panose="020B0604030504040204" pitchFamily="34" charset="-128"/>
              </a:rPr>
              <a:t>4</a:t>
            </a:r>
            <a:r>
              <a:rPr lang="ja-JP" altLang="en-US" sz="900">
                <a:latin typeface="Meiryo UI" panose="020B0604030504040204" pitchFamily="34" charset="-128"/>
                <a:ea typeface="Meiryo UI" panose="020B0604030504040204" pitchFamily="34" charset="-128"/>
              </a:rPr>
              <a:t>乾電池</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本</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別売</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商品に電池は含まれません</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考：マットシルバー・マットブラック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9</a:t>
            </a:r>
            <a:r>
              <a:rPr lang="ja-JP" altLang="en-US" sz="1600">
                <a:latin typeface="Meiryo UI" panose="020B0604030504040204" pitchFamily="34" charset="-128"/>
                <a:ea typeface="Meiryo UI" panose="020B0604030504040204" pitchFamily="34" charset="-128"/>
              </a:rPr>
              <a:t>灯でとっても明るく照らしてくれますのでキャンプ用にも災害用にもおすすめの</a:t>
            </a:r>
            <a:r>
              <a:rPr lang="en-US" altLang="ja-JP" sz="1600" dirty="0">
                <a:latin typeface="Meiryo UI" panose="020B0604030504040204" pitchFamily="34" charset="-128"/>
                <a:ea typeface="Meiryo UI" panose="020B0604030504040204" pitchFamily="34" charset="-128"/>
              </a:rPr>
              <a:t>LED</a:t>
            </a:r>
            <a:r>
              <a:rPr lang="ja-JP" altLang="en-US" sz="1600">
                <a:latin typeface="Meiryo UI" panose="020B0604030504040204" pitchFamily="34" charset="-128"/>
                <a:ea typeface="Meiryo UI" panose="020B0604030504040204" pitchFamily="34" charset="-128"/>
              </a:rPr>
              <a:t>ライトです。全</a:t>
            </a:r>
            <a:r>
              <a:rPr lang="en-US" altLang="ja-JP" sz="1600" dirty="0">
                <a:latin typeface="Meiryo UI" panose="020B0604030504040204" pitchFamily="34" charset="-128"/>
                <a:ea typeface="Meiryo UI" panose="020B0604030504040204" pitchFamily="34" charset="-128"/>
              </a:rPr>
              <a:t>2</a:t>
            </a:r>
            <a:r>
              <a:rPr lang="ja-JP" altLang="en-US" sz="1600">
                <a:latin typeface="Meiryo UI" panose="020B0604030504040204" pitchFamily="34" charset="-128"/>
                <a:ea typeface="Meiryo UI" panose="020B0604030504040204" pitchFamily="34" charset="-128"/>
              </a:rPr>
              <a:t>色のカラー展開から、オリジナル名入れのデザインに合わせてお選びください。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7640AD3-5733-A44C-BA0B-92BD6D95F4B0}"/>
              </a:ext>
            </a:extLst>
          </p:cNvPr>
          <p:cNvPicPr>
            <a:picLocks noChangeAspect="1"/>
          </p:cNvPicPr>
          <p:nvPr/>
        </p:nvPicPr>
        <p:blipFill>
          <a:blip r:embed="rId5"/>
          <a:stretch>
            <a:fillRect/>
          </a:stretch>
        </p:blipFill>
        <p:spPr>
          <a:xfrm>
            <a:off x="636857" y="1411148"/>
            <a:ext cx="3717154" cy="3628120"/>
          </a:xfrm>
          <a:prstGeom prst="rect">
            <a:avLst/>
          </a:prstGeom>
        </p:spPr>
      </p:pic>
    </p:spTree>
    <p:extLst>
      <p:ext uri="{BB962C8B-B14F-4D97-AF65-F5344CB8AC3E}">
        <p14:creationId xmlns:p14="http://schemas.microsoft.com/office/powerpoint/2010/main" val="333138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スフィア・バンブーファイバー二重構造タンブラー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633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材：ポリプロピレン（バンブーファイバー</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％配合）</a:t>
            </a:r>
            <a:endParaRPr lang="en-US" altLang="ja-JP" sz="900" dirty="0">
              <a:latin typeface="Meiryo UI" panose="020B0604030504040204" pitchFamily="34" charset="-128"/>
              <a:ea typeface="Meiryo UI" panose="020B0604030504040204" pitchFamily="34" charset="-128"/>
            </a:endParaRP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φ95×138</a:t>
            </a:r>
            <a:r>
              <a:rPr lang="en-US" altLang="ja-JP" sz="900" dirty="0">
                <a:latin typeface="Meiryo UI" panose="020B0604030504040204" pitchFamily="34" charset="-128"/>
                <a:ea typeface="Meiryo UI" panose="020B0604030504040204" pitchFamily="34" charset="-128"/>
              </a:rPr>
              <a:t>mm </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145×100×100mm </a:t>
            </a:r>
          </a:p>
          <a:p>
            <a:r>
              <a:rPr lang="ja-JP" altLang="en-US" sz="900" dirty="0">
                <a:latin typeface="Meiryo UI" panose="020B0604030504040204" pitchFamily="34" charset="-128"/>
                <a:ea typeface="Meiryo UI" panose="020B0604030504040204" pitchFamily="34" charset="-128"/>
              </a:rPr>
              <a:t>容   量：</a:t>
            </a:r>
            <a:r>
              <a:rPr lang="en-US" altLang="ja-JP" sz="900" dirty="0">
                <a:latin typeface="Meiryo UI" panose="020B0604030504040204" pitchFamily="34" charset="-128"/>
                <a:ea typeface="Meiryo UI" panose="020B0604030504040204" pitchFamily="34" charset="-128"/>
              </a:rPr>
              <a:t>340ml</a:t>
            </a:r>
          </a:p>
          <a:p>
            <a:r>
              <a:rPr lang="ja-JP" altLang="en-US" sz="900" dirty="0">
                <a:latin typeface="Meiryo UI" panose="020B0604030504040204" pitchFamily="34" charset="-128"/>
                <a:ea typeface="Meiryo UI" panose="020B0604030504040204" pitchFamily="34" charset="-128"/>
              </a:rPr>
              <a:t>包   装：化粧箱入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軽量で耐久性も高いバイブーファイバー素材を配合したタンブラー。蓋付き＆二重構造で保冷保温力に優れ、結露もしにくく、熱くて持てないということもないため使いやすいアイテムです。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6D0BC011-EBF5-D205-3EF4-7714E5BDC5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170" y="1390081"/>
            <a:ext cx="3668514" cy="366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9534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エマージェンシーハンマー</a:t>
            </a:r>
            <a:r>
              <a:rPr lang="en-US" altLang="ja-JP" sz="2000" dirty="0">
                <a:solidFill>
                  <a:schemeClr val="bg1"/>
                </a:solidFill>
                <a:latin typeface="Meiryo UI" panose="020B0604030504040204" pitchFamily="34" charset="-128"/>
                <a:ea typeface="Meiryo UI" panose="020B0604030504040204" pitchFamily="34" charset="-128"/>
              </a:rPr>
              <a:t>3</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182×55×16m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/195×63×28mm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車内に備えておくといざというときに咄嗟に窓を割って脱出することができる、握りやすくてコンパクトな簡易ハンマーです。オリジナル名入れも可能ですので是非ご活用ください。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28656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カトラリーセット バンブーファイバー入タイプ</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点</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dirty="0">
                <a:latin typeface="Meiryo UI" panose="020B0604030504040204" pitchFamily="50" charset="-128"/>
                <a:ea typeface="Meiryo UI" panose="020B0604030504040204" pitchFamily="50" charset="-128"/>
              </a:rPr>
              <a:t>素材：</a:t>
            </a:r>
            <a:r>
              <a:rPr lang="en-US" altLang="ja-JP" sz="900" dirty="0">
                <a:latin typeface="Meiryo UI" panose="020B0604030504040204" pitchFamily="50" charset="-128"/>
                <a:ea typeface="Meiryo UI" panose="020B0604030504040204" pitchFamily="50" charset="-128"/>
              </a:rPr>
              <a:t>PP</a:t>
            </a:r>
            <a:r>
              <a:rPr lang="ja-JP" altLang="en-US" sz="900" dirty="0">
                <a:latin typeface="Meiryo UI" panose="020B0604030504040204" pitchFamily="50" charset="-128"/>
                <a:ea typeface="Meiryo UI" panose="020B0604030504040204" pitchFamily="50" charset="-128"/>
              </a:rPr>
              <a:t>、バンブーファイバー 他</a:t>
            </a:r>
          </a:p>
          <a:p>
            <a:pPr>
              <a:tabLst>
                <a:tab pos="542925" algn="l"/>
                <a:tab pos="715963" algn="l"/>
              </a:tabLst>
            </a:pPr>
            <a:r>
              <a:rPr lang="ja-JP" altLang="en-US" sz="900" dirty="0">
                <a:latin typeface="Meiryo UI" panose="020B0604030504040204" pitchFamily="50" charset="-128"/>
                <a:ea typeface="Meiryo UI" panose="020B0604030504040204" pitchFamily="50" charset="-128"/>
              </a:rPr>
              <a:t>サイズ：ケース</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W54×H26×D207(mm)</a:t>
            </a:r>
            <a:r>
              <a:rPr lang="ja-JP" altLang="en-US" sz="900" dirty="0">
                <a:latin typeface="Meiryo UI" panose="020B0604030504040204" pitchFamily="50" charset="-128"/>
                <a:ea typeface="Meiryo UI" panose="020B0604030504040204" pitchFamily="50" charset="-128"/>
              </a:rPr>
              <a:t>、スプーン</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組み立て時約</a:t>
            </a:r>
            <a:r>
              <a:rPr lang="en-US" altLang="ja-JP" sz="900" dirty="0">
                <a:latin typeface="Meiryo UI" panose="020B0604030504040204" pitchFamily="50" charset="-128"/>
                <a:ea typeface="Meiryo UI" panose="020B0604030504040204" pitchFamily="50" charset="-128"/>
              </a:rPr>
              <a:t>W31×H160(mm)</a:t>
            </a:r>
            <a:r>
              <a:rPr lang="ja-JP" altLang="en-US" sz="900" dirty="0">
                <a:latin typeface="Meiryo UI" panose="020B0604030504040204" pitchFamily="50" charset="-128"/>
                <a:ea typeface="Meiryo UI" panose="020B0604030504040204" pitchFamily="50" charset="-128"/>
              </a:rPr>
              <a:t>、フォーク</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W27×H154(mm)</a:t>
            </a:r>
            <a:r>
              <a:rPr lang="ja-JP" altLang="en-US" sz="900" dirty="0">
                <a:latin typeface="Meiryo UI" panose="020B0604030504040204" pitchFamily="50" charset="-128"/>
                <a:ea typeface="Meiryo UI" panose="020B0604030504040204" pitchFamily="50" charset="-128"/>
              </a:rPr>
              <a:t>、箸</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約</a:t>
            </a:r>
            <a:r>
              <a:rPr lang="en-US" altLang="ja-JP" sz="900" dirty="0">
                <a:latin typeface="Meiryo UI" panose="020B0604030504040204" pitchFamily="50" charset="-128"/>
                <a:ea typeface="Meiryo UI" panose="020B0604030504040204" pitchFamily="50" charset="-128"/>
              </a:rPr>
              <a:t>185(mm)</a:t>
            </a:r>
          </a:p>
          <a:p>
            <a:pPr>
              <a:tabLst>
                <a:tab pos="542925" algn="l"/>
                <a:tab pos="715963" algn="l"/>
              </a:tabLst>
            </a:pPr>
            <a:r>
              <a:rPr lang="ja-JP" altLang="en-US" sz="900" dirty="0">
                <a:latin typeface="Meiryo UI" panose="020B0604030504040204" pitchFamily="50" charset="-128"/>
                <a:ea typeface="Meiryo UI" panose="020B0604030504040204" pitchFamily="50" charset="-128"/>
              </a:rPr>
              <a:t>付属：取説付き</a:t>
            </a:r>
          </a:p>
          <a:p>
            <a:pPr>
              <a:tabLst>
                <a:tab pos="542925" algn="l"/>
                <a:tab pos="715963" algn="l"/>
              </a:tabLst>
            </a:pPr>
            <a:r>
              <a:rPr lang="ja-JP" altLang="en-US" sz="900" dirty="0">
                <a:latin typeface="Meiryo UI" panose="020B0604030504040204" pitchFamily="50" charset="-128"/>
                <a:ea typeface="Meiryo UI" panose="020B0604030504040204" pitchFamily="50" charset="-128"/>
              </a:rPr>
              <a:t>包装：</a:t>
            </a:r>
            <a:r>
              <a:rPr lang="en-US" altLang="ja-JP" sz="900" dirty="0">
                <a:latin typeface="Meiryo UI" panose="020B0604030504040204" pitchFamily="50" charset="-128"/>
                <a:ea typeface="Meiryo UI" panose="020B0604030504040204" pitchFamily="50" charset="-128"/>
              </a:rPr>
              <a:t>PP</a:t>
            </a:r>
            <a:r>
              <a:rPr lang="ja-JP" altLang="en-US" sz="900" dirty="0">
                <a:latin typeface="Meiryo UI" panose="020B0604030504040204" pitchFamily="50" charset="-128"/>
                <a:ea typeface="Meiryo UI" panose="020B0604030504040204" pitchFamily="50" charset="-128"/>
              </a:rPr>
              <a:t>袋</a:t>
            </a:r>
            <a:endParaRPr lang="en-US" altLang="ja-JP" sz="900" b="0" i="0" dirty="0">
              <a:solidFill>
                <a:srgbClr val="333333"/>
              </a:solidFill>
              <a:effectLst/>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Meiryo UI" panose="020B0604030504040204" pitchFamily="50" charset="-128"/>
                <a:ea typeface="Meiryo UI" panose="020B0604030504040204" pitchFamily="50" charset="-128"/>
              </a:rPr>
              <a:t>スプーン、フォーク、お箸の</a:t>
            </a:r>
            <a:r>
              <a:rPr lang="en-US" altLang="ja-JP" sz="1600" b="0" i="0" dirty="0">
                <a:solidFill>
                  <a:srgbClr val="333333"/>
                </a:solidFill>
                <a:effectLst/>
                <a:latin typeface="Meiryo UI" panose="020B0604030504040204" pitchFamily="50" charset="-128"/>
                <a:ea typeface="Meiryo UI" panose="020B0604030504040204" pitchFamily="50" charset="-128"/>
              </a:rPr>
              <a:t>3</a:t>
            </a:r>
            <a:r>
              <a:rPr lang="ja-JP" altLang="en-US" sz="1600" b="0" i="0" dirty="0">
                <a:solidFill>
                  <a:srgbClr val="333333"/>
                </a:solidFill>
                <a:effectLst/>
                <a:latin typeface="Meiryo UI" panose="020B0604030504040204" pitchFamily="50" charset="-128"/>
                <a:ea typeface="Meiryo UI" panose="020B0604030504040204" pitchFamily="50" charset="-128"/>
              </a:rPr>
              <a:t>点をコンパクトに携帯できる、折りたたみ式のカトラリーセットです。繰り返し使用できるため地球環境に優しく、</a:t>
            </a:r>
            <a:r>
              <a:rPr lang="en-US" altLang="ja-JP" sz="1600" b="0" i="0" dirty="0">
                <a:solidFill>
                  <a:srgbClr val="333333"/>
                </a:solidFill>
                <a:effectLst/>
                <a:latin typeface="Meiryo UI" panose="020B0604030504040204" pitchFamily="50" charset="-128"/>
                <a:ea typeface="Meiryo UI" panose="020B0604030504040204" pitchFamily="50" charset="-128"/>
              </a:rPr>
              <a:t>3</a:t>
            </a:r>
            <a:r>
              <a:rPr lang="ja-JP" altLang="en-US" sz="1600" b="0" i="0" dirty="0">
                <a:solidFill>
                  <a:srgbClr val="333333"/>
                </a:solidFill>
                <a:effectLst/>
                <a:latin typeface="Meiryo UI" panose="020B0604030504040204" pitchFamily="50" charset="-128"/>
                <a:ea typeface="Meiryo UI" panose="020B0604030504040204" pitchFamily="50" charset="-128"/>
              </a:rPr>
              <a:t>色のカラー展開から自由にお選びいただけます。</a:t>
            </a:r>
            <a:endParaRPr lang="ja-JP" altLang="en-US" sz="1600" dirty="0">
              <a:latin typeface="Meiryo UI" panose="020B0604030504040204" pitchFamily="50" charset="-128"/>
              <a:ea typeface="Meiryo UI" panose="020B0604030504040204" pitchFamily="50"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7222A8FE-14AB-815C-C5B7-04AA4E485851}"/>
              </a:ext>
            </a:extLst>
          </p:cNvPr>
          <p:cNvPicPr>
            <a:picLocks noChangeAspect="1"/>
          </p:cNvPicPr>
          <p:nvPr/>
        </p:nvPicPr>
        <p:blipFill>
          <a:blip r:embed="rId5"/>
          <a:stretch>
            <a:fillRect/>
          </a:stretch>
        </p:blipFill>
        <p:spPr>
          <a:xfrm>
            <a:off x="686818" y="1411959"/>
            <a:ext cx="3560089" cy="3560089"/>
          </a:xfrm>
          <a:prstGeom prst="rect">
            <a:avLst/>
          </a:prstGeom>
        </p:spPr>
      </p:pic>
    </p:spTree>
    <p:extLst>
      <p:ext uri="{BB962C8B-B14F-4D97-AF65-F5344CB8AC3E}">
        <p14:creationId xmlns:p14="http://schemas.microsoft.com/office/powerpoint/2010/main" val="2877187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ハードカバーノート </a:t>
            </a:r>
            <a:r>
              <a:rPr lang="en-US" altLang="ja-JP" sz="2000" dirty="0">
                <a:solidFill>
                  <a:schemeClr val="bg1"/>
                </a:solidFill>
                <a:latin typeface="Meiryo UI" panose="020B0604030504040204" pitchFamily="34" charset="-128"/>
                <a:ea typeface="Meiryo UI" panose="020B0604030504040204" pitchFamily="34" charset="-128"/>
              </a:rPr>
              <a:t>A5</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PU</a:t>
            </a:r>
            <a:r>
              <a:rPr lang="ja-JP" altLang="en-US" sz="900" b="0" i="0" dirty="0">
                <a:solidFill>
                  <a:srgbClr val="333333"/>
                </a:solidFill>
                <a:effectLst/>
                <a:latin typeface="-apple-system"/>
              </a:rPr>
              <a:t>・紙</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210×143×18mm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ポリ入</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ノート</a:t>
            </a:r>
            <a:r>
              <a:rPr lang="en-US" altLang="ja-JP" sz="900" b="0" i="0" dirty="0">
                <a:solidFill>
                  <a:srgbClr val="333333"/>
                </a:solidFill>
                <a:effectLst/>
                <a:latin typeface="-apple-system"/>
              </a:rPr>
              <a:t>96</a:t>
            </a:r>
            <a:r>
              <a:rPr lang="ja-JP" altLang="en-US" sz="900" b="0" i="0" dirty="0">
                <a:solidFill>
                  <a:srgbClr val="333333"/>
                </a:solidFill>
                <a:effectLst/>
                <a:latin typeface="-apple-system"/>
              </a:rPr>
              <a:t>枚</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本革のような重厚感のあるハードカバーが印象的で格好良い</a:t>
            </a:r>
            <a:r>
              <a:rPr lang="en-US" altLang="ja-JP" sz="1600" b="0" i="0" dirty="0">
                <a:solidFill>
                  <a:srgbClr val="333333"/>
                </a:solidFill>
                <a:effectLst/>
                <a:latin typeface="-apple-system"/>
              </a:rPr>
              <a:t>A5</a:t>
            </a:r>
            <a:r>
              <a:rPr lang="ja-JP" altLang="en-US" sz="1600" b="0" i="0" dirty="0">
                <a:solidFill>
                  <a:srgbClr val="333333"/>
                </a:solidFill>
                <a:effectLst/>
                <a:latin typeface="-apple-system"/>
              </a:rPr>
              <a:t>サイズのノートです。型押しでオリジナル名入れも可能です記念品などにも最適。カラー展開はレッド、ブラック、ネイビーの</a:t>
            </a:r>
            <a:r>
              <a:rPr lang="en-US" altLang="ja-JP" sz="1600" b="0" i="0" dirty="0">
                <a:solidFill>
                  <a:srgbClr val="333333"/>
                </a:solidFill>
                <a:effectLst/>
                <a:latin typeface="-apple-system"/>
              </a:rPr>
              <a:t>3</a:t>
            </a:r>
            <a:r>
              <a:rPr lang="ja-JP" altLang="en-US" sz="1600" b="0" i="0" dirty="0">
                <a:solidFill>
                  <a:srgbClr val="333333"/>
                </a:solidFill>
                <a:effectLst/>
                <a:latin typeface="-apple-system"/>
              </a:rPr>
              <a:t>色。</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65917405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1067</TotalTime>
  <Words>2739</Words>
  <Application>Microsoft Office PowerPoint</Application>
  <PresentationFormat>画面に合わせる (4:3)</PresentationFormat>
  <Paragraphs>460</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KILAMEK119</cp:lastModifiedBy>
  <cp:revision>892</cp:revision>
  <cp:lastPrinted>2021-07-20T08:57:41Z</cp:lastPrinted>
  <dcterms:created xsi:type="dcterms:W3CDTF">2021-06-21T09:41:39Z</dcterms:created>
  <dcterms:modified xsi:type="dcterms:W3CDTF">2025-08-08T06:21:42Z</dcterms:modified>
</cp:coreProperties>
</file>