
<file path=[Content_Types].xml><?xml version="1.0" encoding="utf-8"?>
<Types xmlns="http://schemas.openxmlformats.org/package/2006/content-types">
  <Default Extension="bmp" ContentType="image/bmp"/>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3"/>
  </p:notesMasterIdLst>
  <p:sldIdLst>
    <p:sldId id="295" r:id="rId2"/>
    <p:sldId id="263" r:id="rId3"/>
    <p:sldId id="262" r:id="rId4"/>
    <p:sldId id="265" r:id="rId5"/>
    <p:sldId id="274" r:id="rId6"/>
    <p:sldId id="288" r:id="rId7"/>
    <p:sldId id="286" r:id="rId8"/>
    <p:sldId id="294" r:id="rId9"/>
    <p:sldId id="277" r:id="rId10"/>
    <p:sldId id="293" r:id="rId11"/>
    <p:sldId id="276" r:id="rId12"/>
    <p:sldId id="257" r:id="rId13"/>
    <p:sldId id="292" r:id="rId14"/>
    <p:sldId id="264" r:id="rId15"/>
    <p:sldId id="270" r:id="rId16"/>
    <p:sldId id="261" r:id="rId17"/>
    <p:sldId id="273" r:id="rId18"/>
    <p:sldId id="287" r:id="rId19"/>
    <p:sldId id="260" r:id="rId20"/>
    <p:sldId id="278" r:id="rId21"/>
    <p:sldId id="256" r:id="rId22"/>
    <p:sldId id="271" r:id="rId23"/>
    <p:sldId id="266" r:id="rId24"/>
    <p:sldId id="289" r:id="rId25"/>
    <p:sldId id="284" r:id="rId26"/>
    <p:sldId id="283" r:id="rId27"/>
    <p:sldId id="280" r:id="rId28"/>
    <p:sldId id="290" r:id="rId29"/>
    <p:sldId id="258" r:id="rId30"/>
    <p:sldId id="259" r:id="rId31"/>
    <p:sldId id="296" r:id="rId3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82" autoAdjust="0"/>
    <p:restoredTop sz="94656"/>
  </p:normalViewPr>
  <p:slideViewPr>
    <p:cSldViewPr snapToGrid="0" snapToObjects="1">
      <p:cViewPr varScale="1">
        <p:scale>
          <a:sx n="83" d="100"/>
          <a:sy n="83" d="100"/>
        </p:scale>
        <p:origin x="102" y="324"/>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A08D55-502A-E34A-8EAC-0CBDB58BC935}" type="datetimeFigureOut">
              <a:rPr kumimoji="1" lang="ja-JP" altLang="en-US" smtClean="0"/>
              <a:t>2025/7/30</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33F492-097D-4343-8401-B9480D7F56FB}" type="slidenum">
              <a:rPr kumimoji="1" lang="ja-JP" altLang="en-US" smtClean="0"/>
              <a:t>‹#›</a:t>
            </a:fld>
            <a:endParaRPr kumimoji="1" lang="ja-JP" altLang="en-US"/>
          </a:p>
        </p:txBody>
      </p:sp>
    </p:spTree>
    <p:extLst>
      <p:ext uri="{BB962C8B-B14F-4D97-AF65-F5344CB8AC3E}">
        <p14:creationId xmlns:p14="http://schemas.microsoft.com/office/powerpoint/2010/main" val="294744913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19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a:t>
            </a:fld>
            <a:endParaRPr kumimoji="1" lang="ja-JP" altLang="en-US"/>
          </a:p>
        </p:txBody>
      </p:sp>
    </p:spTree>
    <p:extLst>
      <p:ext uri="{BB962C8B-B14F-4D97-AF65-F5344CB8AC3E}">
        <p14:creationId xmlns:p14="http://schemas.microsoft.com/office/powerpoint/2010/main" val="5440329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22</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33F492-097D-4343-8401-B9480D7F56F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845949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29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30</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31</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4</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5</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6</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7</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8</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A833F492-097D-4343-8401-B9480D7F56FB}" type="slidenum">
              <a:rPr kumimoji="1" lang="ja-JP" altLang="en-US" smtClean="0"/>
              <a:t>9</a:t>
            </a:fld>
            <a:endParaRPr kumimoji="1" lang="ja-JP" altLang="en-US"/>
          </a:p>
        </p:txBody>
      </p:sp>
    </p:spTree>
    <p:extLst>
      <p:ext uri="{BB962C8B-B14F-4D97-AF65-F5344CB8AC3E}">
        <p14:creationId xmlns:p14="http://schemas.microsoft.com/office/powerpoint/2010/main" val="18459490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
        <p:nvSpPr>
          <p:cNvPr id="8" name="正方形/長方形 7">
            <a:extLst>
              <a:ext uri="{FF2B5EF4-FFF2-40B4-BE49-F238E27FC236}">
                <a16:creationId xmlns:a16="http://schemas.microsoft.com/office/drawing/2014/main" id="{A2C56DA5-588D-A643-B482-FBFC5DBFE846}"/>
              </a:ext>
            </a:extLst>
          </p:cNvPr>
          <p:cNvSpPr/>
          <p:nvPr userDrawn="1"/>
        </p:nvSpPr>
        <p:spPr>
          <a:xfrm>
            <a:off x="279402" y="1295400"/>
            <a:ext cx="4471502" cy="5081926"/>
          </a:xfrm>
          <a:prstGeom prst="rect">
            <a:avLst/>
          </a:prstGeom>
          <a:solidFill>
            <a:schemeClr val="bg1"/>
          </a:solidFill>
          <a:ln w="12700">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a:p>
        </p:txBody>
      </p:sp>
      <p:sp>
        <p:nvSpPr>
          <p:cNvPr id="9" name="正方形/長方形 8">
            <a:extLst>
              <a:ext uri="{FF2B5EF4-FFF2-40B4-BE49-F238E27FC236}">
                <a16:creationId xmlns:a16="http://schemas.microsoft.com/office/drawing/2014/main" id="{9F4EDA87-4F59-5249-BEA9-C2F2D68A70C0}"/>
              </a:ext>
            </a:extLst>
          </p:cNvPr>
          <p:cNvSpPr/>
          <p:nvPr userDrawn="1"/>
        </p:nvSpPr>
        <p:spPr>
          <a:xfrm>
            <a:off x="281519" y="485059"/>
            <a:ext cx="8583081" cy="603436"/>
          </a:xfrm>
          <a:prstGeom prst="rect">
            <a:avLst/>
          </a:prstGeom>
          <a:gradFill>
            <a:gsLst>
              <a:gs pos="0">
                <a:schemeClr val="accent1">
                  <a:lumMod val="50000"/>
                </a:schemeClr>
              </a:gs>
              <a:gs pos="100000">
                <a:schemeClr val="accent1">
                  <a:lumMod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34618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77429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208118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34430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579294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4220878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950498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82946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1050956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608608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AD025-FFB8-A244-965F-2B7F7F43E628}" type="datetimeFigureOut">
              <a:rPr kumimoji="1" lang="ja-JP" altLang="en-US" smtClean="0"/>
              <a:t>2025/7/30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3204833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
第 </a:t>
            </a:r>
            <a:r>
              <a:rPr lang="en-US" altLang="ja-JP"/>
              <a:t>2 </a:t>
            </a:r>
            <a:r>
              <a:rPr lang="ja-JP" altLang="en-US"/>
              <a:t>レベル
第 </a:t>
            </a:r>
            <a:r>
              <a:rPr lang="en-US" altLang="ja-JP"/>
              <a:t>3 </a:t>
            </a:r>
            <a:r>
              <a:rPr lang="ja-JP" altLang="en-US"/>
              <a:t>レベル
第 </a:t>
            </a:r>
            <a:r>
              <a:rPr lang="en-US" altLang="ja-JP"/>
              <a:t>4 </a:t>
            </a:r>
            <a:r>
              <a:rPr lang="ja-JP" altLang="en-US"/>
              <a:t>レベル
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AD025-FFB8-A244-965F-2B7F7F43E628}" type="datetimeFigureOut">
              <a:rPr kumimoji="1" lang="ja-JP" altLang="en-US" smtClean="0"/>
              <a:t>2025/7/30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17B1B2-074F-F04D-A01C-FC4065C487A1}" type="slidenum">
              <a:rPr kumimoji="1" lang="ja-JP" altLang="en-US" smtClean="0"/>
              <a:t>‹#›</a:t>
            </a:fld>
            <a:endParaRPr kumimoji="1" lang="ja-JP" altLang="en-US"/>
          </a:p>
        </p:txBody>
      </p:sp>
    </p:spTree>
    <p:extLst>
      <p:ext uri="{BB962C8B-B14F-4D97-AF65-F5344CB8AC3E}">
        <p14:creationId xmlns:p14="http://schemas.microsoft.com/office/powerpoint/2010/main" val="27621456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5.emf"/></Relationships>
</file>

<file path=ppt/slides/_rels/slide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5.emf"/></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7.bmp"/><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5.emf"/></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9.jpeg"/><Relationship Id="rId4" Type="http://schemas.openxmlformats.org/officeDocument/2006/relationships/image" Target="../media/image5.emf"/></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5.emf"/></Relationships>
</file>

<file path=ppt/slides/_rels/slide1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1.jpeg"/><Relationship Id="rId4" Type="http://schemas.openxmlformats.org/officeDocument/2006/relationships/image" Target="../media/image5.emf"/></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5.emf"/></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5.emf"/></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emf"/></Relationships>
</file>

<file path=ppt/slides/_rels/slide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5.emf"/></Relationships>
</file>

<file path=ppt/slides/_rels/slide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5.emf"/></Relationships>
</file>

<file path=ppt/slides/_rels/slide2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26.jpeg"/><Relationship Id="rId4" Type="http://schemas.openxmlformats.org/officeDocument/2006/relationships/image" Target="../media/image5.emf"/></Relationships>
</file>

<file path=ppt/slides/_rels/slide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image" Target="../media/image5.emf"/></Relationships>
</file>

<file path=ppt/slides/_rels/slide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8.jpeg"/><Relationship Id="rId4" Type="http://schemas.openxmlformats.org/officeDocument/2006/relationships/image" Target="../media/image5.emf"/></Relationships>
</file>

<file path=ppt/slides/_rels/slide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9.jpeg"/><Relationship Id="rId4" Type="http://schemas.openxmlformats.org/officeDocument/2006/relationships/image" Target="../media/image5.emf"/></Relationships>
</file>

<file path=ppt/slides/_rels/slide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30.jpeg"/><Relationship Id="rId4" Type="http://schemas.openxmlformats.org/officeDocument/2006/relationships/image" Target="../media/image5.emf"/></Relationships>
</file>

<file path=ppt/slides/_rels/slide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31.jpeg"/><Relationship Id="rId4" Type="http://schemas.openxmlformats.org/officeDocument/2006/relationships/image" Target="../media/image5.emf"/></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5.emf"/></Relationships>
</file>

<file path=ppt/slides/_rels/slide3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5.emf"/></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8.jpeg"/><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0.jpg"/><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1.jpg"/><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2.jpeg"/><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若狭塗箸 化粧箱セット 金吹雪 黒</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小豆 </a:t>
            </a:r>
            <a:r>
              <a:rPr lang="en-US" altLang="ja-JP" sz="2000" dirty="0">
                <a:solidFill>
                  <a:schemeClr val="bg1"/>
                </a:solidFill>
                <a:latin typeface="Meiryo UI" panose="020B0604030504040204" pitchFamily="34" charset="-128"/>
                <a:ea typeface="Meiryo UI" panose="020B0604030504040204" pitchFamily="34" charset="-128"/>
              </a:rPr>
              <a:t>2</a:t>
            </a:r>
            <a:r>
              <a:rPr lang="ja-JP" altLang="en-US" sz="2000" dirty="0">
                <a:solidFill>
                  <a:schemeClr val="bg1"/>
                </a:solidFill>
                <a:latin typeface="Meiryo UI" panose="020B0604030504040204" pitchFamily="34" charset="-128"/>
                <a:ea typeface="Meiryo UI" panose="020B0604030504040204" pitchFamily="34" charset="-128"/>
              </a:rPr>
              <a:t>膳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素材：天然木</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230×16(mm)</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47g</a:t>
            </a:r>
          </a:p>
          <a:p>
            <a:r>
              <a:rPr lang="ja-JP" altLang="en-US" sz="900" dirty="0">
                <a:latin typeface="Meiryo UI" panose="020B0604030504040204" pitchFamily="34" charset="-128"/>
                <a:ea typeface="Meiryo UI" panose="020B0604030504040204" pitchFamily="34" charset="-128"/>
              </a:rPr>
              <a:t>包装：化粧箱入り </a:t>
            </a:r>
            <a:endParaRPr lang="en-US" altLang="ja-JP" sz="900" dirty="0">
              <a:latin typeface="Meiryo UI" panose="020B0604030504040204" pitchFamily="34" charset="-128"/>
              <a:ea typeface="Meiryo UI" panose="020B0604030504040204" pitchFamily="34" charset="-128"/>
            </a:endParaRP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nSpc>
                <a:spcPts val="2400"/>
              </a:lnSpc>
            </a:pPr>
            <a:r>
              <a:rPr lang="ja-JP" altLang="en-US" sz="1600" dirty="0"/>
              <a:t>吹雪をイメージした上品なデザインの、箸二膳と化粧箱のセットです。何層もの漆を塗り重ねる、</a:t>
            </a:r>
            <a:r>
              <a:rPr lang="en-US" altLang="ja-JP" sz="1600" dirty="0"/>
              <a:t>400</a:t>
            </a:r>
            <a:r>
              <a:rPr lang="ja-JP" altLang="en-US" sz="1600" dirty="0"/>
              <a:t>年以上の歴史を持つ伝統的な若狭塗で作られており、贈答用や記念用におすすめ。 </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5A4F6E4F-AEF2-5308-7EFF-86B6AAFC2CAE}"/>
              </a:ext>
            </a:extLst>
          </p:cNvPr>
          <p:cNvPicPr>
            <a:picLocks noChangeAspect="1"/>
          </p:cNvPicPr>
          <p:nvPr/>
        </p:nvPicPr>
        <p:blipFill>
          <a:blip r:embed="rId5"/>
          <a:stretch>
            <a:fillRect/>
          </a:stretch>
        </p:blipFill>
        <p:spPr>
          <a:xfrm>
            <a:off x="785324" y="1445358"/>
            <a:ext cx="3542063" cy="3542063"/>
          </a:xfrm>
          <a:prstGeom prst="rect">
            <a:avLst/>
          </a:prstGeom>
        </p:spPr>
      </p:pic>
    </p:spTree>
    <p:extLst>
      <p:ext uri="{BB962C8B-B14F-4D97-AF65-F5344CB8AC3E}">
        <p14:creationId xmlns:p14="http://schemas.microsoft.com/office/powerpoint/2010/main" val="3550167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ヴァリアス</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アムステルダム</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包装：化粧箱入り</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カタログ･返信用ハガキ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料金受取人払</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出荷まで約</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日間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各種取混ぜて、合計金額</a:t>
            </a:r>
            <a:r>
              <a:rPr lang="en-US" altLang="ja-JP" sz="900" dirty="0">
                <a:latin typeface="Meiryo UI" panose="020B0604030504040204" pitchFamily="34" charset="-128"/>
                <a:ea typeface="Meiryo UI" panose="020B0604030504040204" pitchFamily="34" charset="-128"/>
              </a:rPr>
              <a:t>20,000</a:t>
            </a:r>
            <a:r>
              <a:rPr lang="ja-JP" altLang="en-US" sz="900" dirty="0">
                <a:latin typeface="Meiryo UI" panose="020B0604030504040204" pitchFamily="34" charset="-128"/>
                <a:ea typeface="Meiryo UI" panose="020B0604030504040204" pitchFamily="34" charset="-128"/>
              </a:rPr>
              <a:t>円</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カタログ 掲載価格</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にてお申し込みください。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価格にはシステム料</a:t>
            </a:r>
            <a:r>
              <a:rPr lang="en-US" altLang="ja-JP" sz="900" dirty="0">
                <a:latin typeface="Meiryo UI" panose="020B0604030504040204" pitchFamily="34" charset="-128"/>
                <a:ea typeface="Meiryo UI" panose="020B0604030504040204" pitchFamily="34" charset="-128"/>
              </a:rPr>
              <a:t>800</a:t>
            </a:r>
            <a:r>
              <a:rPr lang="ja-JP" altLang="en-US" sz="900" dirty="0">
                <a:latin typeface="Meiryo UI" panose="020B0604030504040204" pitchFamily="34" charset="-128"/>
                <a:ea typeface="Meiryo UI" panose="020B0604030504040204" pitchFamily="34" charset="-128"/>
              </a:rPr>
              <a:t>円が含まれています。 </a:t>
            </a:r>
            <a:endParaRPr lang="en-US" altLang="ja-JP" sz="900" dirty="0">
              <a:latin typeface="Meiryo UI" panose="020B0604030504040204" pitchFamily="34" charset="-128"/>
              <a:ea typeface="Meiryo UI" panose="020B0604030504040204" pitchFamily="34" charset="-128"/>
            </a:endParaRP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nSpc>
                <a:spcPts val="2400"/>
              </a:lnSpc>
            </a:pPr>
            <a:r>
              <a:rPr lang="ja-JP" altLang="en-US" sz="1600" dirty="0"/>
              <a:t>約</a:t>
            </a:r>
            <a:r>
              <a:rPr lang="en-US" altLang="ja-JP" sz="1600" dirty="0"/>
              <a:t>1,440</a:t>
            </a:r>
            <a:r>
              <a:rPr lang="ja-JP" altLang="en-US" sz="1600" dirty="0"/>
              <a:t>点（グルメは約</a:t>
            </a:r>
            <a:r>
              <a:rPr lang="en-US" altLang="ja-JP" sz="1600" dirty="0"/>
              <a:t>80</a:t>
            </a:r>
            <a:r>
              <a:rPr lang="ja-JP" altLang="en-US" sz="1600" dirty="0"/>
              <a:t>点）からお好みで選べるギフトカタログヴァリアスの</a:t>
            </a:r>
            <a:r>
              <a:rPr lang="en-US" altLang="ja-JP" sz="1600" dirty="0"/>
              <a:t>『</a:t>
            </a:r>
            <a:r>
              <a:rPr lang="ja-JP" altLang="en-US" sz="1600" dirty="0"/>
              <a:t>アムステルダム</a:t>
            </a:r>
            <a:r>
              <a:rPr lang="en-US" altLang="ja-JP" sz="1600" dirty="0"/>
              <a:t>』</a:t>
            </a:r>
            <a:r>
              <a:rPr lang="ja-JP" altLang="en-US" sz="1600" dirty="0"/>
              <a:t>。予算に合わせてお選びいただける同シリーズはこのほか</a:t>
            </a:r>
            <a:r>
              <a:rPr lang="en-US" altLang="ja-JP" sz="1600" dirty="0"/>
              <a:t>7</a:t>
            </a:r>
            <a:r>
              <a:rPr lang="ja-JP" altLang="en-US" sz="1600" dirty="0"/>
              <a:t>コースご用意しております。 </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C2928FAD-3DF6-DE22-5FD2-6A08F17FE1D2}"/>
              </a:ext>
            </a:extLst>
          </p:cNvPr>
          <p:cNvPicPr>
            <a:picLocks noChangeAspect="1"/>
          </p:cNvPicPr>
          <p:nvPr/>
        </p:nvPicPr>
        <p:blipFill>
          <a:blip r:embed="rId5"/>
          <a:stretch>
            <a:fillRect/>
          </a:stretch>
        </p:blipFill>
        <p:spPr>
          <a:xfrm>
            <a:off x="758277" y="1386474"/>
            <a:ext cx="3596158" cy="3596158"/>
          </a:xfrm>
          <a:prstGeom prst="rect">
            <a:avLst/>
          </a:prstGeom>
        </p:spPr>
      </p:pic>
    </p:spTree>
    <p:extLst>
      <p:ext uri="{BB962C8B-B14F-4D97-AF65-F5344CB8AC3E}">
        <p14:creationId xmlns:p14="http://schemas.microsoft.com/office/powerpoint/2010/main" val="2203412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クワトロベリートルテ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税率</a:t>
            </a:r>
            <a:r>
              <a:rPr lang="en-US" altLang="ja-JP" sz="2000" dirty="0">
                <a:solidFill>
                  <a:schemeClr val="bg1"/>
                </a:solidFill>
                <a:latin typeface="Meiryo UI" panose="020B0604030504040204" pitchFamily="34" charset="-128"/>
                <a:ea typeface="Meiryo UI" panose="020B0604030504040204" pitchFamily="34" charset="-128"/>
              </a:rPr>
              <a:t>8</a:t>
            </a:r>
            <a:r>
              <a:rPr lang="ja-JP" altLang="en-US" sz="2000"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注意事項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賞味期間：</a:t>
            </a:r>
            <a:r>
              <a:rPr lang="en-US" altLang="ja-JP" sz="900" dirty="0">
                <a:latin typeface="Meiryo UI" panose="020B0604030504040204" pitchFamily="34" charset="-128"/>
                <a:ea typeface="Meiryo UI" panose="020B0604030504040204" pitchFamily="34" charset="-128"/>
              </a:rPr>
              <a:t>360</a:t>
            </a:r>
            <a:r>
              <a:rPr lang="ja-JP" altLang="en-US" sz="900" dirty="0">
                <a:latin typeface="Meiryo UI" panose="020B0604030504040204" pitchFamily="34" charset="-128"/>
                <a:ea typeface="Meiryo UI" panose="020B0604030504040204" pitchFamily="34" charset="-128"/>
              </a:rPr>
              <a:t>日間（冷凍）</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フルーツケーキ</a:t>
            </a:r>
            <a:r>
              <a:rPr lang="en-US" altLang="ja-JP" sz="900" dirty="0">
                <a:latin typeface="Meiryo UI" panose="020B0604030504040204" pitchFamily="34" charset="-128"/>
                <a:ea typeface="Meiryo UI" panose="020B0604030504040204" pitchFamily="34" charset="-128"/>
              </a:rPr>
              <a:t>200g(</a:t>
            </a:r>
            <a:r>
              <a:rPr lang="ja-JP" altLang="en-US" sz="900" dirty="0">
                <a:latin typeface="Meiryo UI" panose="020B0604030504040204" pitchFamily="34" charset="-128"/>
                <a:ea typeface="Meiryo UI" panose="020B0604030504040204" pitchFamily="34" charset="-128"/>
              </a:rPr>
              <a:t>直径約</a:t>
            </a:r>
            <a:r>
              <a:rPr lang="en-US" altLang="ja-JP" sz="900" dirty="0">
                <a:latin typeface="Meiryo UI" panose="020B0604030504040204" pitchFamily="34" charset="-128"/>
                <a:ea typeface="Meiryo UI" panose="020B0604030504040204" pitchFamily="34" charset="-128"/>
              </a:rPr>
              <a:t>12cm)×1</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黄桃と</a:t>
            </a:r>
            <a:r>
              <a:rPr lang="en-US" altLang="ja-JP" sz="1600" b="0" i="0" dirty="0">
                <a:solidFill>
                  <a:srgbClr val="333333"/>
                </a:solidFill>
                <a:effectLst/>
                <a:highlight>
                  <a:srgbClr val="FFFFFF"/>
                </a:highlight>
                <a:latin typeface="-apple-system"/>
              </a:rPr>
              <a:t>4</a:t>
            </a:r>
            <a:r>
              <a:rPr lang="ja-JP" altLang="en-US" sz="1600" b="0" i="0" dirty="0">
                <a:solidFill>
                  <a:srgbClr val="333333"/>
                </a:solidFill>
                <a:effectLst/>
                <a:highlight>
                  <a:srgbClr val="FFFFFF"/>
                </a:highlight>
                <a:latin typeface="-apple-system"/>
              </a:rPr>
              <a:t>種類のベリーのトッピングが見た目も華やかな上に、さわやかな酸味とクリームの甘味が絶妙でとっても美味しいフルーツケーキです。プレゼント用や特典用などにおすすめ。</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2">
            <a:extLst>
              <a:ext uri="{FF2B5EF4-FFF2-40B4-BE49-F238E27FC236}">
                <a16:creationId xmlns:a16="http://schemas.microsoft.com/office/drawing/2014/main" id="{9D69C9C8-B419-3686-A9CA-0E1CB3EE97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392" y="1468180"/>
            <a:ext cx="3464778" cy="3464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291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オリジナル手拭い（反応インクジェット）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50" charset="-128"/>
                <a:ea typeface="Meiryo UI" panose="020B0604030504040204" pitchFamily="50" charset="-128"/>
              </a:rPr>
              <a:t>素材：綿</a:t>
            </a:r>
          </a:p>
          <a:p>
            <a:r>
              <a:rPr lang="ja-JP" altLang="en-US" sz="900" dirty="0">
                <a:latin typeface="Meiryo UI" panose="020B0604030504040204" pitchFamily="50" charset="-128"/>
                <a:ea typeface="Meiryo UI" panose="020B0604030504040204" pitchFamily="50" charset="-128"/>
              </a:rPr>
              <a:t>サイズ：約</a:t>
            </a:r>
            <a:r>
              <a:rPr lang="en-US" altLang="ja-JP" sz="900" dirty="0">
                <a:latin typeface="Meiryo UI" panose="020B0604030504040204" pitchFamily="50" charset="-128"/>
                <a:ea typeface="Meiryo UI" panose="020B0604030504040204" pitchFamily="50" charset="-128"/>
              </a:rPr>
              <a:t>900×340mm</a:t>
            </a:r>
            <a:r>
              <a:rPr lang="ja-JP" altLang="en-US" sz="900" dirty="0">
                <a:latin typeface="Meiryo UI" panose="020B0604030504040204" pitchFamily="50" charset="-128"/>
                <a:ea typeface="Meiryo UI" panose="020B0604030504040204" pitchFamily="50" charset="-128"/>
              </a:rPr>
              <a:t>程度</a:t>
            </a:r>
          </a:p>
          <a:p>
            <a:r>
              <a:rPr lang="ja-JP" altLang="en-US" sz="900" dirty="0">
                <a:latin typeface="Meiryo UI" panose="020B0604030504040204" pitchFamily="50" charset="-128"/>
                <a:ea typeface="Meiryo UI" panose="020B0604030504040204" pitchFamily="50" charset="-128"/>
              </a:rPr>
              <a:t>備考：印刷：反応インクジェット </a:t>
            </a:r>
            <a:endParaRPr lang="en-US" altLang="ja-JP" sz="900" dirty="0">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綿生地の手ぬぐいにフルカラーで印刷ができる、反応インクジェット染めの手ぬぐい。写真やグラデーションなどの色彩豊かな表現も可能です。使い込む事で柔らかくなり、肌に馴染んできます。 </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627865"/>
          </a:xfrm>
          <a:prstGeom prst="rect">
            <a:avLst/>
          </a:prstGeom>
          <a:noFill/>
        </p:spPr>
        <p:txBody>
          <a:bodyPr wrap="square" lIns="0" tIns="46800" rIns="0" spcCol="360000" rtlCol="0">
            <a:spAutoFit/>
          </a:bodyPr>
          <a:lstStyle/>
          <a:p>
            <a:pPr>
              <a:lnSpc>
                <a:spcPts val="2200"/>
              </a:lnSpc>
            </a:pPr>
            <a:r>
              <a:rPr lang="ja-JP" altLang="en-US" sz="1600" dirty="0">
                <a:solidFill>
                  <a:schemeClr val="bg2">
                    <a:lumMod val="75000"/>
                  </a:schemeClr>
                </a:solidFill>
                <a:latin typeface="Meiryo UI" panose="020B0604030504040204" pitchFamily="34" charset="-128"/>
                <a:ea typeface="Meiryo UI" panose="020B0604030504040204" pitchFamily="34" charset="-128"/>
              </a:rPr>
              <a:t>納期スペース</a:t>
            </a:r>
            <a:endParaRPr lang="ja-JP" altLang="en-US" sz="1600" dirty="0"/>
          </a:p>
          <a:p>
            <a:pPr>
              <a:lnSpc>
                <a:spcPts val="2200"/>
              </a:lnSpc>
            </a:pP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91" name="図 90">
            <a:extLst>
              <a:ext uri="{FF2B5EF4-FFF2-40B4-BE49-F238E27FC236}">
                <a16:creationId xmlns:a16="http://schemas.microsoft.com/office/drawing/2014/main" id="{9B7E9526-AAAE-17FB-8834-2B25DCA9F043}"/>
              </a:ext>
            </a:extLst>
          </p:cNvPr>
          <p:cNvPicPr>
            <a:picLocks noChangeAspect="1"/>
          </p:cNvPicPr>
          <p:nvPr/>
        </p:nvPicPr>
        <p:blipFill>
          <a:blip r:embed="rId5"/>
          <a:stretch>
            <a:fillRect/>
          </a:stretch>
        </p:blipFill>
        <p:spPr>
          <a:xfrm>
            <a:off x="671835" y="1353156"/>
            <a:ext cx="3634697" cy="3634697"/>
          </a:xfrm>
          <a:prstGeom prst="rect">
            <a:avLst/>
          </a:prstGeom>
        </p:spPr>
      </p:pic>
    </p:spTree>
    <p:extLst>
      <p:ext uri="{BB962C8B-B14F-4D97-AF65-F5344CB8AC3E}">
        <p14:creationId xmlns:p14="http://schemas.microsoft.com/office/powerpoint/2010/main" val="14110466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グルメチョイスカード「エタニティ」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包装：紙ケース</a:t>
            </a:r>
          </a:p>
          <a:p>
            <a:r>
              <a:rPr lang="ja-JP" altLang="en-US" sz="900" dirty="0">
                <a:latin typeface="Meiryo UI" panose="020B0604030504040204" pitchFamily="34" charset="-128"/>
                <a:ea typeface="Meiryo UI" panose="020B0604030504040204" pitchFamily="34" charset="-128"/>
              </a:rPr>
              <a:t>備考：箱サイズ：</a:t>
            </a:r>
            <a:r>
              <a:rPr lang="en-US" altLang="ja-JP" sz="900" dirty="0">
                <a:latin typeface="Meiryo UI" panose="020B0604030504040204" pitchFamily="34" charset="-128"/>
                <a:ea typeface="Meiryo UI" panose="020B0604030504040204" pitchFamily="34" charset="-128"/>
              </a:rPr>
              <a:t>102×212×5mm</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合計</a:t>
            </a:r>
            <a:r>
              <a:rPr lang="en-US" altLang="ja-JP" sz="900" dirty="0">
                <a:latin typeface="Meiryo UI" panose="020B0604030504040204" pitchFamily="34" charset="-128"/>
                <a:ea typeface="Meiryo UI" panose="020B0604030504040204" pitchFamily="34" charset="-128"/>
              </a:rPr>
              <a:t>5</a:t>
            </a:r>
            <a:r>
              <a:rPr lang="ja-JP" altLang="en-US" sz="900" dirty="0">
                <a:latin typeface="Meiryo UI" panose="020B0604030504040204" pitchFamily="34" charset="-128"/>
                <a:ea typeface="Meiryo UI" panose="020B0604030504040204" pitchFamily="34" charset="-128"/>
              </a:rPr>
              <a:t>万円以上にてお申し込みください</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他ｺｰｽとの取り混ぜも可能です</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システム料は価格に含まれています</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出荷可能日を必ずご確認ください </a:t>
            </a:r>
            <a:endParaRPr lang="en-US" altLang="ja-JP" sz="900" dirty="0">
              <a:latin typeface="Meiryo UI" panose="020B0604030504040204" pitchFamily="34" charset="-128"/>
              <a:ea typeface="Meiryo UI" panose="020B0604030504040204" pitchFamily="34" charset="-128"/>
            </a:endParaRP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nSpc>
                <a:spcPts val="2400"/>
              </a:lnSpc>
            </a:pPr>
            <a:r>
              <a:rPr lang="ja-JP" altLang="en-US" sz="1600" dirty="0"/>
              <a:t>自宅に居ながらにレストランのような食事が好みに合わせて楽しめる、カード型のグルメ限定ギフトカタログ。こちらのグルメチョイスカードはご予算に応じて他</a:t>
            </a:r>
            <a:r>
              <a:rPr lang="en-US" altLang="ja-JP" sz="1600" dirty="0"/>
              <a:t>7</a:t>
            </a:r>
            <a:r>
              <a:rPr lang="ja-JP" altLang="en-US" sz="1600" dirty="0"/>
              <a:t>タイプご用意しております。 </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4" name="図 3">
            <a:extLst>
              <a:ext uri="{FF2B5EF4-FFF2-40B4-BE49-F238E27FC236}">
                <a16:creationId xmlns:a16="http://schemas.microsoft.com/office/drawing/2014/main" id="{1F61C521-6497-76C7-8ECF-6AE7FA27BEDC}"/>
              </a:ext>
            </a:extLst>
          </p:cNvPr>
          <p:cNvPicPr>
            <a:picLocks noChangeAspect="1"/>
          </p:cNvPicPr>
          <p:nvPr/>
        </p:nvPicPr>
        <p:blipFill>
          <a:blip r:embed="rId5"/>
          <a:stretch>
            <a:fillRect/>
          </a:stretch>
        </p:blipFill>
        <p:spPr>
          <a:xfrm>
            <a:off x="710631" y="1427332"/>
            <a:ext cx="3560089" cy="3560089"/>
          </a:xfrm>
          <a:prstGeom prst="rect">
            <a:avLst/>
          </a:prstGeom>
        </p:spPr>
      </p:pic>
    </p:spTree>
    <p:extLst>
      <p:ext uri="{BB962C8B-B14F-4D97-AF65-F5344CB8AC3E}">
        <p14:creationId xmlns:p14="http://schemas.microsoft.com/office/powerpoint/2010/main" val="2443387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今治粋美バスたおる</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素材：綿</a:t>
            </a:r>
          </a:p>
          <a:p>
            <a:r>
              <a:rPr lang="ja-JP" altLang="en-US" sz="900" dirty="0">
                <a:latin typeface="Meiryo UI" panose="020B0604030504040204" pitchFamily="34" charset="-128"/>
                <a:ea typeface="Meiryo UI" panose="020B0604030504040204" pitchFamily="34" charset="-128"/>
              </a:rPr>
              <a:t>サイズ：約</a:t>
            </a:r>
            <a:r>
              <a:rPr lang="en-US" altLang="ja-JP" sz="900" dirty="0">
                <a:latin typeface="Meiryo UI" panose="020B0604030504040204" pitchFamily="34" charset="-128"/>
                <a:ea typeface="Meiryo UI" panose="020B0604030504040204" pitchFamily="34" charset="-128"/>
              </a:rPr>
              <a:t>60×120cm</a:t>
            </a:r>
          </a:p>
          <a:p>
            <a:r>
              <a:rPr lang="ja-JP" altLang="en-US" sz="900" dirty="0">
                <a:latin typeface="Meiryo UI" panose="020B0604030504040204" pitchFamily="34" charset="-128"/>
                <a:ea typeface="Meiryo UI" panose="020B0604030504040204" pitchFamily="34" charset="-128"/>
              </a:rPr>
              <a:t>包装：木箱入り</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信頼できる高品質の今治産粋美バスたおるは、綿本来の美しい白さとやわからさ、吸水性を兼備。日頃の感謝の想いを込めた贈答品や記念品に最適な高級感のある木箱入りです。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9" name="図 88">
            <a:extLst>
              <a:ext uri="{FF2B5EF4-FFF2-40B4-BE49-F238E27FC236}">
                <a16:creationId xmlns:a16="http://schemas.microsoft.com/office/drawing/2014/main" id="{361D6BC6-5F64-AFAE-555E-1EB9DEF307A4}"/>
              </a:ext>
            </a:extLst>
          </p:cNvPr>
          <p:cNvPicPr>
            <a:picLocks noChangeAspect="1"/>
          </p:cNvPicPr>
          <p:nvPr/>
        </p:nvPicPr>
        <p:blipFill>
          <a:blip r:embed="rId5"/>
          <a:stretch>
            <a:fillRect/>
          </a:stretch>
        </p:blipFill>
        <p:spPr>
          <a:xfrm>
            <a:off x="655106" y="1381575"/>
            <a:ext cx="3669349" cy="3669349"/>
          </a:xfrm>
          <a:prstGeom prst="rect">
            <a:avLst/>
          </a:prstGeom>
        </p:spPr>
      </p:pic>
    </p:spTree>
    <p:extLst>
      <p:ext uri="{BB962C8B-B14F-4D97-AF65-F5344CB8AC3E}">
        <p14:creationId xmlns:p14="http://schemas.microsoft.com/office/powerpoint/2010/main" val="31931908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オリジナル名入れバウムクーヘン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税率</a:t>
            </a:r>
            <a:r>
              <a:rPr lang="en-US" altLang="ja-JP" sz="2000" dirty="0">
                <a:solidFill>
                  <a:schemeClr val="bg1"/>
                </a:solidFill>
                <a:latin typeface="Meiryo UI" panose="020B0604030504040204" pitchFamily="34" charset="-128"/>
                <a:ea typeface="Meiryo UI" panose="020B0604030504040204" pitchFamily="34" charset="-128"/>
              </a:rPr>
              <a:t>8</a:t>
            </a:r>
            <a:r>
              <a:rPr lang="ja-JP" altLang="en-US" sz="2000"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化粧箱入り</a:t>
            </a:r>
          </a:p>
          <a:p>
            <a:r>
              <a:rPr lang="ja-JP" altLang="en-US" sz="900" dirty="0">
                <a:latin typeface="Meiryo UI" panose="020B0604030504040204" pitchFamily="34" charset="-128"/>
                <a:ea typeface="Meiryo UI" panose="020B0604030504040204" pitchFamily="34" charset="-128"/>
              </a:rPr>
              <a:t>注意事項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賞味期間：</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日</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常温</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バウムクーヘン約</a:t>
            </a:r>
            <a:r>
              <a:rPr lang="en-US" altLang="ja-JP" sz="900" dirty="0">
                <a:latin typeface="Meiryo UI" panose="020B0604030504040204" pitchFamily="34" charset="-128"/>
                <a:ea typeface="Meiryo UI" panose="020B0604030504040204" pitchFamily="34" charset="-128"/>
              </a:rPr>
              <a:t>280g×1(</a:t>
            </a:r>
            <a:r>
              <a:rPr lang="ja-JP" altLang="en-US" sz="900" dirty="0">
                <a:latin typeface="Meiryo UI" panose="020B0604030504040204" pitchFamily="34" charset="-128"/>
                <a:ea typeface="Meiryo UI" panose="020B0604030504040204" pitchFamily="34" charset="-128"/>
              </a:rPr>
              <a:t>直径約</a:t>
            </a:r>
            <a:r>
              <a:rPr lang="en-US" altLang="ja-JP" sz="900" dirty="0">
                <a:latin typeface="Meiryo UI" panose="020B0604030504040204" pitchFamily="34" charset="-128"/>
                <a:ea typeface="Meiryo UI" panose="020B0604030504040204" pitchFamily="34" charset="-128"/>
              </a:rPr>
              <a:t>14cm)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直径</a:t>
            </a:r>
            <a:r>
              <a:rPr lang="en-US" altLang="ja-JP" sz="1600" b="0" i="0" dirty="0">
                <a:solidFill>
                  <a:srgbClr val="333333"/>
                </a:solidFill>
                <a:effectLst/>
                <a:highlight>
                  <a:srgbClr val="FFFFFF"/>
                </a:highlight>
                <a:latin typeface="-apple-system"/>
              </a:rPr>
              <a:t>14</a:t>
            </a:r>
            <a:r>
              <a:rPr lang="ja-JP" altLang="en-US" sz="1600" b="0" i="0" dirty="0">
                <a:solidFill>
                  <a:srgbClr val="333333"/>
                </a:solidFill>
                <a:effectLst/>
                <a:highlight>
                  <a:srgbClr val="FFFFFF"/>
                </a:highlight>
                <a:latin typeface="-apple-system"/>
              </a:rPr>
              <a:t>センチのバウムクーヘンに直接名入れが可能！上部には「感謝」「祝」「</a:t>
            </a:r>
            <a:r>
              <a:rPr lang="en-US" altLang="ja-JP" sz="1600" b="0" i="0" dirty="0">
                <a:solidFill>
                  <a:srgbClr val="333333"/>
                </a:solidFill>
                <a:effectLst/>
                <a:highlight>
                  <a:srgbClr val="FFFFFF"/>
                </a:highlight>
                <a:latin typeface="-apple-system"/>
              </a:rPr>
              <a:t>THANKYOU</a:t>
            </a:r>
            <a:r>
              <a:rPr lang="ja-JP" altLang="en-US" sz="1600" b="0" i="0" dirty="0">
                <a:solidFill>
                  <a:srgbClr val="333333"/>
                </a:solidFill>
                <a:effectLst/>
                <a:highlight>
                  <a:srgbClr val="FFFFFF"/>
                </a:highlight>
                <a:latin typeface="-apple-system"/>
              </a:rPr>
              <a:t>」から選択でき、株には周年記念や社名などを入れることも！インパクトある記念品としても◎！</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8" name="Picture 4">
            <a:extLst>
              <a:ext uri="{FF2B5EF4-FFF2-40B4-BE49-F238E27FC236}">
                <a16:creationId xmlns:a16="http://schemas.microsoft.com/office/drawing/2014/main" id="{D0E397EA-4D81-72D6-8FAA-139302D1CE6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534" y="1464537"/>
            <a:ext cx="3438852" cy="3438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9564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真空断熱タンブラー </a:t>
            </a:r>
            <a:r>
              <a:rPr lang="en-US" altLang="ja-JP" sz="2000" dirty="0">
                <a:solidFill>
                  <a:schemeClr val="bg1"/>
                </a:solidFill>
                <a:latin typeface="Meiryo UI" panose="020B0604030504040204" pitchFamily="34" charset="-128"/>
                <a:ea typeface="Meiryo UI" panose="020B0604030504040204" pitchFamily="34" charset="-128"/>
              </a:rPr>
              <a:t>400ml 2</a:t>
            </a:r>
            <a:r>
              <a:rPr lang="ja-JP" altLang="en-US" sz="2000" dirty="0">
                <a:solidFill>
                  <a:schemeClr val="bg1"/>
                </a:solidFill>
                <a:latin typeface="Meiryo UI" panose="020B0604030504040204" pitchFamily="34" charset="-128"/>
                <a:ea typeface="Meiryo UI" panose="020B0604030504040204" pitchFamily="34" charset="-128"/>
              </a:rPr>
              <a:t>個セット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   材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本体：ステンレス鋼</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サ イ ズ </a:t>
            </a:r>
            <a:r>
              <a:rPr lang="en-US" altLang="ja-JP" sz="900" dirty="0">
                <a:latin typeface="Meiryo UI" panose="020B0604030504040204" pitchFamily="34" charset="-128"/>
                <a:ea typeface="Meiryo UI" panose="020B0604030504040204" pitchFamily="34" charset="-128"/>
              </a:rPr>
              <a:t>: 70×70×160</a:t>
            </a:r>
          </a:p>
          <a:p>
            <a:r>
              <a:rPr lang="ja-JP" altLang="en-US" sz="900" dirty="0">
                <a:latin typeface="Meiryo UI" panose="020B0604030504040204" pitchFamily="34" charset="-128"/>
                <a:ea typeface="Meiryo UI" panose="020B0604030504040204" pitchFamily="34" charset="-128"/>
              </a:rPr>
              <a:t>機   能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保冷効力：</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度以下（</a:t>
            </a:r>
            <a:r>
              <a:rPr lang="en-US" altLang="ja-JP" sz="900" dirty="0">
                <a:latin typeface="Meiryo UI" panose="020B0604030504040204" pitchFamily="34" charset="-128"/>
                <a:ea typeface="Meiryo UI" panose="020B0604030504040204" pitchFamily="34" charset="-128"/>
              </a:rPr>
              <a:t>1H</a:t>
            </a:r>
            <a:r>
              <a:rPr lang="ja-JP" altLang="en-US" sz="900" dirty="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0.4L</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ステンレス製で保温・保冷効果抜群の真空断熱構造のタンブラー</a:t>
            </a:r>
            <a:r>
              <a:rPr lang="en-US" altLang="ja-JP" sz="1600" dirty="0">
                <a:latin typeface="Meiryo UI" panose="020B0604030504040204" pitchFamily="34" charset="-128"/>
                <a:ea typeface="Meiryo UI" panose="020B0604030504040204" pitchFamily="34" charset="-128"/>
              </a:rPr>
              <a:t>400ml</a:t>
            </a:r>
            <a:r>
              <a:rPr lang="ja-JP" altLang="en-US" sz="1600" dirty="0">
                <a:latin typeface="Meiryo UI" panose="020B0604030504040204" pitchFamily="34" charset="-128"/>
                <a:ea typeface="Meiryo UI" panose="020B0604030504040204" pitchFamily="34" charset="-128"/>
              </a:rPr>
              <a:t>の</a:t>
            </a:r>
            <a:r>
              <a:rPr lang="en-US" altLang="ja-JP" sz="1600" dirty="0">
                <a:latin typeface="Meiryo UI" panose="020B0604030504040204" pitchFamily="34" charset="-128"/>
                <a:ea typeface="Meiryo UI" panose="020B0604030504040204" pitchFamily="34" charset="-128"/>
              </a:rPr>
              <a:t>2</a:t>
            </a:r>
            <a:r>
              <a:rPr lang="ja-JP" altLang="en-US" sz="1600" dirty="0">
                <a:latin typeface="Meiryo UI" panose="020B0604030504040204" pitchFamily="34" charset="-128"/>
                <a:ea typeface="Meiryo UI" panose="020B0604030504040204" pitchFamily="34" charset="-128"/>
              </a:rPr>
              <a:t>個セット。飲み頃温度を長時間維持するので、毎日の食卓で気軽に使えてとても便利。ギフト用におススメです。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40" name="Picture 16">
            <a:extLst>
              <a:ext uri="{FF2B5EF4-FFF2-40B4-BE49-F238E27FC236}">
                <a16:creationId xmlns:a16="http://schemas.microsoft.com/office/drawing/2014/main" id="{D55F56C5-308F-205A-4515-33357521B6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127" y="1344903"/>
            <a:ext cx="3713357" cy="3713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168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真空断熱タンブラー </a:t>
            </a:r>
            <a:r>
              <a:rPr lang="en-US" altLang="ja-JP" sz="2000" dirty="0">
                <a:solidFill>
                  <a:schemeClr val="bg1"/>
                </a:solidFill>
                <a:latin typeface="Meiryo UI" panose="020B0604030504040204" pitchFamily="34" charset="-128"/>
                <a:ea typeface="Meiryo UI" panose="020B0604030504040204" pitchFamily="34" charset="-128"/>
              </a:rPr>
              <a:t>300ml 2</a:t>
            </a:r>
            <a:r>
              <a:rPr lang="ja-JP" altLang="en-US" sz="2000" dirty="0">
                <a:solidFill>
                  <a:schemeClr val="bg1"/>
                </a:solidFill>
                <a:latin typeface="Meiryo UI" panose="020B0604030504040204" pitchFamily="34" charset="-128"/>
                <a:ea typeface="Meiryo UI" panose="020B0604030504040204" pitchFamily="34" charset="-128"/>
              </a:rPr>
              <a:t>個セット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材：本体：ステンレス鋼</a:t>
            </a:r>
            <a:endParaRPr lang="en-US" altLang="ja-JP" sz="900" dirty="0">
              <a:latin typeface="Meiryo UI" panose="020B0604030504040204" pitchFamily="34" charset="-128"/>
              <a:ea typeface="Meiryo UI" panose="020B0604030504040204" pitchFamily="34" charset="-128"/>
            </a:endParaRPr>
          </a:p>
          <a:p>
            <a:r>
              <a:rPr lang="ja-JP" altLang="en-US" sz="900" spc="200" dirty="0">
                <a:latin typeface="Meiryo UI" panose="020B0604030504040204" pitchFamily="34" charset="-128"/>
                <a:ea typeface="Meiryo UI" panose="020B0604030504040204" pitchFamily="34" charset="-128"/>
              </a:rPr>
              <a:t>サイズ</a:t>
            </a:r>
            <a:r>
              <a:rPr lang="ja-JP" altLang="en-US" sz="900" dirty="0">
                <a:latin typeface="Meiryo UI" panose="020B0604030504040204" pitchFamily="34" charset="-128"/>
                <a:ea typeface="Meiryo UI" panose="020B0604030504040204" pitchFamily="34" charset="-128"/>
              </a:rPr>
              <a:t>：</a:t>
            </a:r>
            <a:r>
              <a:rPr lang="el-GR" altLang="ja-JP" sz="900" dirty="0">
                <a:latin typeface="Meiryo UI" panose="020B0604030504040204" pitchFamily="34" charset="-128"/>
                <a:ea typeface="Meiryo UI" panose="020B0604030504040204" pitchFamily="34" charset="-128"/>
              </a:rPr>
              <a:t>70×70×125</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容   量：</a:t>
            </a:r>
            <a:r>
              <a:rPr lang="en-US" altLang="ja-JP" sz="900" dirty="0">
                <a:latin typeface="Meiryo UI" panose="020B0604030504040204" pitchFamily="34" charset="-128"/>
                <a:ea typeface="Meiryo UI" panose="020B0604030504040204" pitchFamily="34" charset="-128"/>
              </a:rPr>
              <a:t>0.3L</a:t>
            </a:r>
          </a:p>
          <a:p>
            <a:r>
              <a:rPr lang="ja-JP" altLang="en-US" sz="900" dirty="0">
                <a:latin typeface="Meiryo UI" panose="020B0604030504040204" pitchFamily="34" charset="-128"/>
                <a:ea typeface="Meiryo UI" panose="020B0604030504040204" pitchFamily="34" charset="-128"/>
              </a:rPr>
              <a:t>機   能：保冷効力：</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度以下（</a:t>
            </a:r>
            <a:r>
              <a:rPr lang="en-US" altLang="ja-JP" sz="900" dirty="0">
                <a:latin typeface="Meiryo UI" panose="020B0604030504040204" pitchFamily="34" charset="-128"/>
                <a:ea typeface="Meiryo UI" panose="020B0604030504040204" pitchFamily="34" charset="-128"/>
              </a:rPr>
              <a:t>1H</a:t>
            </a:r>
            <a:r>
              <a:rPr lang="ja-JP" altLang="en-US" sz="900" dirty="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ギフトに最適な真空断熱構造のタンブラー</a:t>
            </a:r>
            <a:r>
              <a:rPr lang="en-US" altLang="ja-JP" sz="1600" dirty="0">
                <a:latin typeface="Meiryo UI" panose="020B0604030504040204" pitchFamily="34" charset="-128"/>
                <a:ea typeface="Meiryo UI" panose="020B0604030504040204" pitchFamily="34" charset="-128"/>
              </a:rPr>
              <a:t>300ml</a:t>
            </a:r>
            <a:r>
              <a:rPr lang="ja-JP" altLang="en-US" sz="1600" dirty="0">
                <a:latin typeface="Meiryo UI" panose="020B0604030504040204" pitchFamily="34" charset="-128"/>
                <a:ea typeface="Meiryo UI" panose="020B0604030504040204" pitchFamily="34" charset="-128"/>
              </a:rPr>
              <a:t>の</a:t>
            </a:r>
            <a:r>
              <a:rPr lang="en-US" altLang="ja-JP" sz="1600" dirty="0">
                <a:latin typeface="Meiryo UI" panose="020B0604030504040204" pitchFamily="34" charset="-128"/>
                <a:ea typeface="Meiryo UI" panose="020B0604030504040204" pitchFamily="34" charset="-128"/>
              </a:rPr>
              <a:t>2</a:t>
            </a:r>
            <a:r>
              <a:rPr lang="ja-JP" altLang="en-US" sz="1600" dirty="0">
                <a:latin typeface="Meiryo UI" panose="020B0604030504040204" pitchFamily="34" charset="-128"/>
                <a:ea typeface="Meiryo UI" panose="020B0604030504040204" pitchFamily="34" charset="-128"/>
              </a:rPr>
              <a:t>個セット。ステンレス製で保温・保冷効果抜群。飲み頃温度を長時間維持します。毎日の食卓で気軽に使えるので、ご家族用におススメです。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8" name="Picture 4">
            <a:extLst>
              <a:ext uri="{FF2B5EF4-FFF2-40B4-BE49-F238E27FC236}">
                <a16:creationId xmlns:a16="http://schemas.microsoft.com/office/drawing/2014/main" id="{2D1DB09F-1225-D42C-002C-48F3CF7178E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104" y="1437990"/>
            <a:ext cx="3590621" cy="35906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18155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フォレシピ もぐもぐお野菜スープセット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税率</a:t>
            </a:r>
            <a:r>
              <a:rPr lang="en-US" altLang="ja-JP" sz="2000" dirty="0">
                <a:solidFill>
                  <a:schemeClr val="bg1"/>
                </a:solidFill>
                <a:latin typeface="Meiryo UI" panose="020B0604030504040204" pitchFamily="34" charset="-128"/>
                <a:ea typeface="Meiryo UI" panose="020B0604030504040204" pitchFamily="34" charset="-128"/>
              </a:rPr>
              <a:t>8</a:t>
            </a:r>
            <a:r>
              <a:rPr lang="ja-JP" altLang="en-US" sz="2000"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344479"/>
            <a:ext cx="4140913" cy="510012"/>
          </a:xfrm>
          <a:prstGeom prst="rect">
            <a:avLst/>
          </a:prstGeom>
          <a:noFill/>
        </p:spPr>
        <p:txBody>
          <a:bodyPr wrap="square" lIns="90000" tIns="46800" rIns="0" bIns="46800" rtlCol="0">
            <a:spAutoFit/>
          </a:bodyPr>
          <a:lstStyle/>
          <a:p>
            <a:r>
              <a:rPr lang="ja-JP" altLang="en-US" sz="900" spc="200" dirty="0">
                <a:latin typeface="Meiryo UI" panose="020B0604030504040204" pitchFamily="34" charset="-128"/>
                <a:ea typeface="Meiryo UI" panose="020B0604030504040204" pitchFamily="34" charset="-128"/>
              </a:rPr>
              <a:t>注意事項</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賞味期間：</a:t>
            </a:r>
            <a:r>
              <a:rPr lang="en-US" altLang="ja-JP" sz="900" spc="200" dirty="0">
                <a:latin typeface="Meiryo UI" panose="020B0604030504040204" pitchFamily="34" charset="-128"/>
                <a:ea typeface="Meiryo UI" panose="020B0604030504040204" pitchFamily="34" charset="-128"/>
              </a:rPr>
              <a:t>360</a:t>
            </a:r>
            <a:r>
              <a:rPr lang="ja-JP" altLang="en-US" sz="900" spc="200" dirty="0">
                <a:latin typeface="Meiryo UI" panose="020B0604030504040204" pitchFamily="34" charset="-128"/>
                <a:ea typeface="Meiryo UI" panose="020B0604030504040204" pitchFamily="34" charset="-128"/>
              </a:rPr>
              <a:t>日間</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常温</a:t>
            </a:r>
            <a:r>
              <a:rPr lang="en-US" altLang="ja-JP" sz="900" spc="200" dirty="0">
                <a:latin typeface="Meiryo UI" panose="020B0604030504040204" pitchFamily="34" charset="-128"/>
                <a:ea typeface="Meiryo UI" panose="020B0604030504040204" pitchFamily="34" charset="-128"/>
              </a:rPr>
              <a:t>)</a:t>
            </a:r>
          </a:p>
          <a:p>
            <a:r>
              <a:rPr lang="ja-JP" altLang="en-US" sz="900" spc="200" dirty="0">
                <a:latin typeface="Meiryo UI" panose="020B0604030504040204" pitchFamily="34" charset="-128"/>
                <a:ea typeface="Meiryo UI" panose="020B0604030504040204" pitchFamily="34" charset="-128"/>
              </a:rPr>
              <a:t>備考</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a:t>
            </a:r>
            <a:r>
              <a:rPr lang="en-US" altLang="ja-JP" sz="900" spc="200" dirty="0">
                <a:latin typeface="Meiryo UI" panose="020B0604030504040204" pitchFamily="34" charset="-128"/>
                <a:ea typeface="Meiryo UI" panose="020B0604030504040204" pitchFamily="34" charset="-128"/>
              </a:rPr>
              <a:t>&lt;</a:t>
            </a:r>
            <a:r>
              <a:rPr lang="ja-JP" altLang="en-US" sz="900" spc="200" dirty="0">
                <a:latin typeface="Meiryo UI" panose="020B0604030504040204" pitchFamily="34" charset="-128"/>
                <a:ea typeface="Meiryo UI" panose="020B0604030504040204" pitchFamily="34" charset="-128"/>
              </a:rPr>
              <a:t>セット内容</a:t>
            </a:r>
            <a:r>
              <a:rPr lang="en-US" altLang="ja-JP" sz="900" spc="200" dirty="0">
                <a:latin typeface="Meiryo UI" panose="020B0604030504040204" pitchFamily="34" charset="-128"/>
                <a:ea typeface="Meiryo UI" panose="020B0604030504040204" pitchFamily="34" charset="-128"/>
              </a:rPr>
              <a:t>&gt; </a:t>
            </a:r>
            <a:r>
              <a:rPr lang="ja-JP" altLang="en-US" sz="900" spc="200" dirty="0">
                <a:latin typeface="Meiryo UI" panose="020B0604030504040204" pitchFamily="34" charset="-128"/>
                <a:ea typeface="Meiryo UI" panose="020B0604030504040204" pitchFamily="34" charset="-128"/>
              </a:rPr>
              <a:t>かぼちゃのチャウダー・コーンのチャウダー・トマトのチャウダー各</a:t>
            </a:r>
            <a:r>
              <a:rPr lang="en-US" altLang="ja-JP" sz="900" spc="200" dirty="0">
                <a:latin typeface="Meiryo UI" panose="020B0604030504040204" pitchFamily="34" charset="-128"/>
                <a:ea typeface="Meiryo UI" panose="020B0604030504040204" pitchFamily="34" charset="-128"/>
              </a:rPr>
              <a:t>160g×</a:t>
            </a:r>
            <a:r>
              <a:rPr lang="ja-JP" altLang="en-US" sz="900" spc="200" dirty="0">
                <a:latin typeface="Meiryo UI" panose="020B0604030504040204" pitchFamily="34" charset="-128"/>
                <a:ea typeface="Meiryo UI" panose="020B0604030504040204" pitchFamily="34" charset="-128"/>
              </a:rPr>
              <a:t>各</a:t>
            </a:r>
            <a:r>
              <a:rPr lang="en-US" altLang="ja-JP" sz="900" spc="200" dirty="0">
                <a:latin typeface="Meiryo UI" panose="020B0604030504040204" pitchFamily="34" charset="-128"/>
                <a:ea typeface="Meiryo UI" panose="020B0604030504040204" pitchFamily="34" charset="-128"/>
              </a:rPr>
              <a:t>1 ※</a:t>
            </a:r>
            <a:r>
              <a:rPr lang="ja-JP" altLang="en-US" sz="900" spc="200" dirty="0">
                <a:latin typeface="Meiryo UI" panose="020B0604030504040204" pitchFamily="34" charset="-128"/>
                <a:ea typeface="Meiryo UI" panose="020B0604030504040204" pitchFamily="34" charset="-128"/>
              </a:rPr>
              <a:t>ゆうパケットでのポスト投函となります。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252614"/>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137198"/>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国産かぼちゃの甘みといんげんまめの食感が絶妙なかぼちゃチャウダー、国産とうもろこしと野菜を使ったコーンチャウダー、国産トマトと野菜を使用したトマトチャウダーの</a:t>
            </a:r>
            <a:r>
              <a:rPr lang="en-US" altLang="ja-JP" sz="1600" dirty="0">
                <a:latin typeface="Meiryo UI" panose="020B0604030504040204" pitchFamily="34" charset="-128"/>
                <a:ea typeface="Meiryo UI" panose="020B0604030504040204" pitchFamily="34" charset="-128"/>
              </a:rPr>
              <a:t>3</a:t>
            </a:r>
            <a:r>
              <a:rPr lang="ja-JP" altLang="en-US" sz="1600" dirty="0">
                <a:latin typeface="Meiryo UI" panose="020B0604030504040204" pitchFamily="34" charset="-128"/>
                <a:ea typeface="Meiryo UI" panose="020B0604030504040204" pitchFamily="34" charset="-128"/>
              </a:rPr>
              <a:t>種類が揃っています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8">
            <a:extLst>
              <a:ext uri="{FF2B5EF4-FFF2-40B4-BE49-F238E27FC236}">
                <a16:creationId xmlns:a16="http://schemas.microsoft.com/office/drawing/2014/main" id="{190F904D-9A7A-53F4-DB45-E5437660DA2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357" y="1469111"/>
            <a:ext cx="3610379" cy="3610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437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竹のフォトフレームクロック</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1064010"/>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素材：竹、</a:t>
            </a:r>
            <a:r>
              <a:rPr lang="en-US" altLang="ja-JP" sz="900" dirty="0">
                <a:latin typeface="Meiryo UI" panose="020B0604030504040204" pitchFamily="34" charset="-128"/>
                <a:ea typeface="Meiryo UI" panose="020B0604030504040204" pitchFamily="34" charset="-128"/>
              </a:rPr>
              <a:t>ABS</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W190×H200×D20mm</a:t>
            </a:r>
          </a:p>
          <a:p>
            <a:r>
              <a:rPr lang="ja-JP" altLang="en-US" sz="900" dirty="0">
                <a:latin typeface="Meiryo UI" panose="020B0604030504040204" pitchFamily="34" charset="-128"/>
                <a:ea typeface="Meiryo UI" panose="020B0604030504040204" pitchFamily="34" charset="-128"/>
              </a:rPr>
              <a:t>重量：</a:t>
            </a:r>
            <a:r>
              <a:rPr lang="en-US" altLang="ja-JP" sz="900" dirty="0">
                <a:latin typeface="Meiryo UI" panose="020B0604030504040204" pitchFamily="34" charset="-128"/>
                <a:ea typeface="Meiryo UI" panose="020B0604030504040204" pitchFamily="34" charset="-128"/>
              </a:rPr>
              <a:t>311g</a:t>
            </a:r>
          </a:p>
          <a:p>
            <a:r>
              <a:rPr lang="ja-JP" altLang="en-US" sz="900" dirty="0">
                <a:latin typeface="Meiryo UI" panose="020B0604030504040204" pitchFamily="34" charset="-128"/>
                <a:ea typeface="Meiryo UI" panose="020B0604030504040204" pitchFamily="34" charset="-128"/>
              </a:rPr>
              <a:t>付属品：取扱説明書兼保証書　単</a:t>
            </a:r>
            <a:r>
              <a:rPr lang="en-US" altLang="ja-JP" sz="900" dirty="0">
                <a:latin typeface="Meiryo UI" panose="020B0604030504040204" pitchFamily="34" charset="-128"/>
                <a:ea typeface="Meiryo UI" panose="020B0604030504040204" pitchFamily="34" charset="-128"/>
              </a:rPr>
              <a:t>4×2</a:t>
            </a:r>
            <a:r>
              <a:rPr lang="ja-JP" altLang="en-US" sz="900" dirty="0">
                <a:latin typeface="Meiryo UI" panose="020B0604030504040204" pitchFamily="34" charset="-128"/>
                <a:ea typeface="Meiryo UI" panose="020B0604030504040204" pitchFamily="34" charset="-128"/>
              </a:rPr>
              <a:t>本</a:t>
            </a:r>
          </a:p>
          <a:p>
            <a:r>
              <a:rPr lang="ja-JP" altLang="en-US" sz="900" dirty="0">
                <a:latin typeface="Meiryo UI" panose="020B0604030504040204" pitchFamily="34" charset="-128"/>
                <a:ea typeface="Meiryo UI" panose="020B0604030504040204" pitchFamily="34" charset="-128"/>
              </a:rPr>
              <a:t>生産国：中国</a:t>
            </a:r>
          </a:p>
          <a:p>
            <a:r>
              <a:rPr lang="ja-JP" altLang="en-US" sz="900" dirty="0">
                <a:latin typeface="Meiryo UI" panose="020B0604030504040204" pitchFamily="34" charset="-128"/>
                <a:ea typeface="Meiryo UI" panose="020B0604030504040204" pitchFamily="34" charset="-128"/>
              </a:rPr>
              <a:t>備考：・クォーツ時計　・日付表示　・温度表示　・アラーム　・スヌーズ　・写真サイズ</a:t>
            </a:r>
            <a:r>
              <a:rPr lang="en-US" altLang="ja-JP" sz="900" dirty="0">
                <a:latin typeface="Meiryo UI" panose="020B0604030504040204" pitchFamily="34" charset="-128"/>
                <a:ea typeface="Meiryo UI" panose="020B0604030504040204" pitchFamily="34" charset="-128"/>
              </a:rPr>
              <a:t>100*150mm</a:t>
            </a:r>
            <a:r>
              <a:rPr lang="ja-JP" altLang="en-US" sz="900" dirty="0">
                <a:latin typeface="Meiryo UI" panose="020B0604030504040204" pitchFamily="34" charset="-128"/>
                <a:ea typeface="Meiryo UI" panose="020B0604030504040204" pitchFamily="34" charset="-128"/>
              </a:rPr>
              <a:t>　・縦置き</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横置き兼用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dirty="0"/>
              <a:t>成長が早くて丈夫なことからエコな素材として昨今注目度の高い「竹」を使ったフォトフレームクロック。デジタル表示で時計、日付、温度がひと目で確認でき、アラーム・スヌーズ機能付きも◎！</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CAC396BD-425A-4E5C-3DB8-8B6A55BD451D}"/>
              </a:ext>
            </a:extLst>
          </p:cNvPr>
          <p:cNvPicPr>
            <a:picLocks noChangeAspect="1"/>
          </p:cNvPicPr>
          <p:nvPr/>
        </p:nvPicPr>
        <p:blipFill>
          <a:blip r:embed="rId5"/>
          <a:stretch>
            <a:fillRect/>
          </a:stretch>
        </p:blipFill>
        <p:spPr>
          <a:xfrm>
            <a:off x="646678" y="1383322"/>
            <a:ext cx="3682041" cy="3682041"/>
          </a:xfrm>
          <a:prstGeom prst="rect">
            <a:avLst/>
          </a:prstGeom>
        </p:spPr>
      </p:pic>
    </p:spTree>
    <p:extLst>
      <p:ext uri="{BB962C8B-B14F-4D97-AF65-F5344CB8AC3E}">
        <p14:creationId xmlns:p14="http://schemas.microsoft.com/office/powerpoint/2010/main" val="1017601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真空断熱タンブラー </a:t>
            </a:r>
            <a:r>
              <a:rPr lang="en-US" altLang="ja-JP" sz="2000" dirty="0">
                <a:solidFill>
                  <a:schemeClr val="bg1"/>
                </a:solidFill>
                <a:latin typeface="Meiryo UI" panose="020B0604030504040204" pitchFamily="34" charset="-128"/>
                <a:ea typeface="Meiryo UI" panose="020B0604030504040204" pitchFamily="34" charset="-128"/>
              </a:rPr>
              <a:t>320ml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pPr>
              <a:tabLst>
                <a:tab pos="542925" algn="l"/>
                <a:tab pos="715963" algn="l"/>
              </a:tabLst>
            </a:pPr>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幅</a:t>
            </a:r>
            <a:r>
              <a:rPr lang="en-US" altLang="ja-JP" sz="900" b="0" i="0" dirty="0">
                <a:solidFill>
                  <a:srgbClr val="333333"/>
                </a:solidFill>
                <a:effectLst/>
                <a:latin typeface="-apple-system"/>
              </a:rPr>
              <a:t>75×</a:t>
            </a:r>
            <a:r>
              <a:rPr lang="ja-JP" altLang="en-US" sz="900" b="0" i="0" dirty="0">
                <a:solidFill>
                  <a:srgbClr val="333333"/>
                </a:solidFill>
                <a:effectLst/>
                <a:latin typeface="-apple-system"/>
              </a:rPr>
              <a:t>奥行</a:t>
            </a:r>
            <a:r>
              <a:rPr lang="en-US" altLang="ja-JP" sz="900" b="0" i="0" dirty="0">
                <a:solidFill>
                  <a:srgbClr val="333333"/>
                </a:solidFill>
                <a:effectLst/>
                <a:latin typeface="-apple-system"/>
              </a:rPr>
              <a:t>75×</a:t>
            </a:r>
            <a:r>
              <a:rPr lang="ja-JP" altLang="en-US" sz="900" b="0" i="0" dirty="0">
                <a:solidFill>
                  <a:srgbClr val="333333"/>
                </a:solidFill>
                <a:effectLst/>
                <a:latin typeface="-apple-system"/>
              </a:rPr>
              <a:t>高さ</a:t>
            </a:r>
            <a:r>
              <a:rPr lang="en-US" altLang="ja-JP" sz="900" b="0" i="0" dirty="0">
                <a:solidFill>
                  <a:srgbClr val="333333"/>
                </a:solidFill>
                <a:effectLst/>
                <a:latin typeface="-apple-system"/>
              </a:rPr>
              <a:t>120mm</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容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320ml</a:t>
            </a: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重　量</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en-US" altLang="ja-JP" sz="900" b="0" i="0" dirty="0">
                <a:solidFill>
                  <a:srgbClr val="333333"/>
                </a:solidFill>
                <a:effectLst/>
                <a:latin typeface="-apple-system"/>
              </a:rPr>
              <a:t>100g</a:t>
            </a:r>
            <a:endParaRPr lang="en-US" altLang="ja-JP" sz="900" dirty="0">
              <a:latin typeface="Meiryo UI" panose="020B0604030504040204" pitchFamily="34" charset="-128"/>
              <a:ea typeface="Meiryo UI" panose="020B0604030504040204" pitchFamily="34" charset="-128"/>
            </a:endParaRPr>
          </a:p>
          <a:p>
            <a:pPr>
              <a:tabLst>
                <a:tab pos="542925" algn="l"/>
                <a:tab pos="715963" algn="l"/>
              </a:tabLst>
            </a:pPr>
            <a:r>
              <a:rPr lang="ja-JP" altLang="en-US" sz="900" spc="200" dirty="0">
                <a:latin typeface="Meiryo UI" panose="020B0604030504040204" pitchFamily="34" charset="-128"/>
                <a:ea typeface="Meiryo UI" panose="020B0604030504040204" pitchFamily="34" charset="-128"/>
              </a:rPr>
              <a:t>機　能</a:t>
            </a:r>
            <a:r>
              <a:rPr lang="en-US" altLang="ja-JP" sz="900" spc="2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	</a:t>
            </a:r>
            <a:r>
              <a:rPr lang="ja-JP" altLang="en-US" sz="900" b="0" i="0" dirty="0">
                <a:solidFill>
                  <a:srgbClr val="333333"/>
                </a:solidFill>
                <a:effectLst/>
                <a:latin typeface="-apple-system"/>
              </a:rPr>
              <a:t>保温・保冷</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latin typeface="-apple-system"/>
              </a:rPr>
              <a:t>すっきりとしたシンプルなデザインこそスタイリッシュでオシャレな</a:t>
            </a:r>
            <a:r>
              <a:rPr lang="en-US" altLang="ja-JP" sz="1600" b="0" i="0" dirty="0">
                <a:solidFill>
                  <a:srgbClr val="333333"/>
                </a:solidFill>
                <a:effectLst/>
                <a:latin typeface="-apple-system"/>
              </a:rPr>
              <a:t>320ml</a:t>
            </a:r>
            <a:r>
              <a:rPr lang="ja-JP" altLang="en-US" sz="1600" b="0" i="0" dirty="0">
                <a:solidFill>
                  <a:srgbClr val="333333"/>
                </a:solidFill>
                <a:effectLst/>
                <a:latin typeface="-apple-system"/>
              </a:rPr>
              <a:t>タンブラーです。真空断熱素材で保温保冷力に優れ、熱いものを入れても持ちにくくなく、結露もしにくいのが特徴。</a:t>
            </a:r>
            <a:endParaRPr lang="ja-JP" altLang="en-US"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図 4">
            <a:extLst>
              <a:ext uri="{FF2B5EF4-FFF2-40B4-BE49-F238E27FC236}">
                <a16:creationId xmlns:a16="http://schemas.microsoft.com/office/drawing/2014/main" id="{9DB1C7F4-1132-A3BD-086E-BCF4B1A136A4}"/>
              </a:ext>
            </a:extLst>
          </p:cNvPr>
          <p:cNvPicPr>
            <a:picLocks noChangeAspect="1"/>
          </p:cNvPicPr>
          <p:nvPr/>
        </p:nvPicPr>
        <p:blipFill>
          <a:blip r:embed="rId5"/>
          <a:srcRect/>
          <a:stretch/>
        </p:blipFill>
        <p:spPr>
          <a:xfrm>
            <a:off x="918126" y="1635301"/>
            <a:ext cx="3174086" cy="3174086"/>
          </a:xfrm>
          <a:prstGeom prst="rect">
            <a:avLst/>
          </a:prstGeom>
        </p:spPr>
      </p:pic>
    </p:spTree>
    <p:extLst>
      <p:ext uri="{BB962C8B-B14F-4D97-AF65-F5344CB8AC3E}">
        <p14:creationId xmlns:p14="http://schemas.microsoft.com/office/powerpoint/2010/main" val="817358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味覚選科 選べる</a:t>
            </a:r>
            <a:r>
              <a:rPr lang="en-US" altLang="ja-JP" sz="2000" dirty="0">
                <a:solidFill>
                  <a:schemeClr val="bg1"/>
                </a:solidFill>
                <a:latin typeface="Meiryo UI" panose="020B0604030504040204" pitchFamily="34" charset="-128"/>
                <a:ea typeface="Meiryo UI" panose="020B0604030504040204" pitchFamily="34" charset="-128"/>
              </a:rPr>
              <a:t>47</a:t>
            </a:r>
            <a:r>
              <a:rPr lang="ja-JP" altLang="en-US" sz="2000" dirty="0">
                <a:solidFill>
                  <a:schemeClr val="bg1"/>
                </a:solidFill>
                <a:latin typeface="Meiryo UI" panose="020B0604030504040204" pitchFamily="34" charset="-128"/>
                <a:ea typeface="Meiryo UI" panose="020B0604030504040204" pitchFamily="34" charset="-128"/>
              </a:rPr>
              <a:t>都道府県</a:t>
            </a:r>
            <a:r>
              <a:rPr lang="en-US" altLang="ja-JP" sz="2000" dirty="0">
                <a:solidFill>
                  <a:schemeClr val="bg1"/>
                </a:solidFill>
                <a:latin typeface="Meiryo UI" panose="020B0604030504040204" pitchFamily="34" charset="-128"/>
                <a:ea typeface="Meiryo UI" panose="020B0604030504040204" pitchFamily="34" charset="-128"/>
              </a:rPr>
              <a:t>B</a:t>
            </a:r>
            <a:r>
              <a:rPr lang="ja-JP" altLang="en-US" sz="2000" dirty="0">
                <a:solidFill>
                  <a:schemeClr val="bg1"/>
                </a:solidFill>
                <a:latin typeface="Meiryo UI" panose="020B0604030504040204" pitchFamily="34" charset="-128"/>
                <a:ea typeface="Meiryo UI" panose="020B0604030504040204" pitchFamily="34" charset="-128"/>
              </a:rPr>
              <a:t>コース</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化粧箱入り</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ギフトメニュー</a:t>
            </a:r>
            <a:r>
              <a:rPr lang="en-US" altLang="ja-JP" sz="900" dirty="0">
                <a:latin typeface="Meiryo UI" panose="020B0604030504040204" pitchFamily="34" charset="-128"/>
                <a:ea typeface="Meiryo UI" panose="020B0604030504040204" pitchFamily="34" charset="-128"/>
              </a:rPr>
              <a:t>(47</a:t>
            </a:r>
            <a:r>
              <a:rPr lang="ja-JP" altLang="en-US" sz="900" dirty="0">
                <a:latin typeface="Meiryo UI" panose="020B0604030504040204" pitchFamily="34" charset="-128"/>
                <a:ea typeface="Meiryo UI" panose="020B0604030504040204" pitchFamily="34" charset="-128"/>
              </a:rPr>
              <a:t>アイテム</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注文返信用ハガキ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料金受取人払い</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個人情報保護シール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申込金額合計</a:t>
            </a:r>
            <a:r>
              <a:rPr lang="en-US" altLang="ja-JP" sz="900" dirty="0">
                <a:latin typeface="Meiryo UI" panose="020B0604030504040204" pitchFamily="34" charset="-128"/>
                <a:ea typeface="Meiryo UI" panose="020B0604030504040204" pitchFamily="34" charset="-128"/>
              </a:rPr>
              <a:t>21,000</a:t>
            </a:r>
            <a:r>
              <a:rPr lang="ja-JP" altLang="en-US" sz="900" dirty="0">
                <a:latin typeface="Meiryo UI" panose="020B0604030504040204" pitchFamily="34" charset="-128"/>
                <a:ea typeface="Meiryo UI" panose="020B0604030504040204" pitchFamily="34" charset="-128"/>
              </a:rPr>
              <a:t>円</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カタログ掲載価格</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未満は送料別途</a:t>
            </a:r>
            <a:r>
              <a:rPr lang="en-US" altLang="ja-JP" sz="900" dirty="0">
                <a:latin typeface="Meiryo UI" panose="020B0604030504040204" pitchFamily="34" charset="-128"/>
                <a:ea typeface="Meiryo UI" panose="020B0604030504040204" pitchFamily="34" charset="-128"/>
              </a:rPr>
              <a:t>1,000</a:t>
            </a:r>
            <a:r>
              <a:rPr lang="ja-JP" altLang="en-US" sz="900" dirty="0">
                <a:latin typeface="Meiryo UI" panose="020B0604030504040204" pitchFamily="34" charset="-128"/>
                <a:ea typeface="Meiryo UI" panose="020B0604030504040204" pitchFamily="34" charset="-128"/>
              </a:rPr>
              <a:t>円になります。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金額にはシステム料</a:t>
            </a:r>
            <a:r>
              <a:rPr lang="en-US" altLang="ja-JP" sz="900" dirty="0">
                <a:latin typeface="Meiryo UI" panose="020B0604030504040204" pitchFamily="34" charset="-128"/>
                <a:ea typeface="Meiryo UI" panose="020B0604030504040204" pitchFamily="34" charset="-128"/>
              </a:rPr>
              <a:t>1,000</a:t>
            </a:r>
            <a:r>
              <a:rPr lang="ja-JP" altLang="en-US" sz="900" dirty="0">
                <a:latin typeface="Meiryo UI" panose="020B0604030504040204" pitchFamily="34" charset="-128"/>
                <a:ea typeface="Meiryo UI" panose="020B0604030504040204" pitchFamily="34" charset="-128"/>
              </a:rPr>
              <a:t>円が含まれています。 カタログ改定に伴い、商品点数や内容が一部変更となる場合がございますが、ご了承ください。 カタログ誌面はイメージになります。掲載されている商品の内容は異なる場合があります。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スタンダードな</a:t>
            </a:r>
            <a:r>
              <a:rPr lang="en-US" altLang="ja-JP" sz="1600" b="0" i="0" dirty="0">
                <a:solidFill>
                  <a:srgbClr val="333333"/>
                </a:solidFill>
                <a:effectLst/>
                <a:highlight>
                  <a:srgbClr val="FFFFFF"/>
                </a:highlight>
                <a:latin typeface="-apple-system"/>
              </a:rPr>
              <a:t>WEB</a:t>
            </a:r>
            <a:r>
              <a:rPr lang="ja-JP" altLang="en-US" sz="1600" b="0" i="0" dirty="0">
                <a:solidFill>
                  <a:srgbClr val="333333"/>
                </a:solidFill>
                <a:effectLst/>
                <a:highlight>
                  <a:srgbClr val="FFFFFF"/>
                </a:highlight>
                <a:latin typeface="-apple-system"/>
              </a:rPr>
              <a:t>または同封の注文ハガキで注文できるカタログギフト。日本全国</a:t>
            </a:r>
            <a:r>
              <a:rPr lang="en-US" altLang="ja-JP" sz="1600" b="0" i="0" dirty="0">
                <a:solidFill>
                  <a:srgbClr val="333333"/>
                </a:solidFill>
                <a:effectLst/>
                <a:highlight>
                  <a:srgbClr val="FFFFFF"/>
                </a:highlight>
                <a:latin typeface="-apple-system"/>
              </a:rPr>
              <a:t>47</a:t>
            </a:r>
            <a:r>
              <a:rPr lang="ja-JP" altLang="en-US" sz="1600" b="0" i="0" dirty="0">
                <a:solidFill>
                  <a:srgbClr val="333333"/>
                </a:solidFill>
                <a:effectLst/>
                <a:highlight>
                  <a:srgbClr val="FFFFFF"/>
                </a:highlight>
                <a:latin typeface="-apple-system"/>
              </a:rPr>
              <a:t>都道府県のグルメギフトメニューからお好みでひとつお選びいただけます。抽選会の景品用などにも。</a:t>
            </a:r>
          </a:p>
          <a:p>
            <a:pPr algn="just">
              <a:lnSpc>
                <a:spcPts val="2400"/>
              </a:lnSpc>
            </a:pPr>
            <a:endParaRPr lang="ja-JP" altLang="en-US" sz="1600" b="0" i="0" dirty="0">
              <a:solidFill>
                <a:srgbClr val="333333"/>
              </a:solidFill>
              <a:effectLst/>
              <a:highlight>
                <a:srgbClr val="FFFFFF"/>
              </a:highlight>
              <a:latin typeface="-apple-system"/>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0" name="Picture 6">
            <a:extLst>
              <a:ext uri="{FF2B5EF4-FFF2-40B4-BE49-F238E27FC236}">
                <a16:creationId xmlns:a16="http://schemas.microsoft.com/office/drawing/2014/main" id="{152A5D9F-444B-A246-B9E1-B44955F6DC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7142" y="1415132"/>
            <a:ext cx="3572289" cy="3572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31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オリジナル風呂敷（大）</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素材：ポリエステル</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W900×H900㎜</a:t>
            </a:r>
            <a:r>
              <a:rPr lang="ja-JP" altLang="en-US" sz="900" dirty="0">
                <a:latin typeface="Meiryo UI" panose="020B0604030504040204" pitchFamily="34" charset="-128"/>
                <a:ea typeface="Meiryo UI" panose="020B0604030504040204" pitchFamily="34" charset="-128"/>
              </a:rPr>
              <a:t>程度</a:t>
            </a:r>
          </a:p>
          <a:p>
            <a:r>
              <a:rPr lang="ja-JP" altLang="en-US" sz="900" dirty="0">
                <a:latin typeface="Meiryo UI" panose="020B0604030504040204" pitchFamily="34" charset="-128"/>
                <a:ea typeface="Meiryo UI" panose="020B0604030504040204" pitchFamily="34" charset="-128"/>
              </a:rPr>
              <a:t>包装：個別袋入れ</a:t>
            </a:r>
          </a:p>
          <a:p>
            <a:r>
              <a:rPr lang="ja-JP" altLang="en-US" sz="900" dirty="0">
                <a:latin typeface="Meiryo UI" panose="020B0604030504040204" pitchFamily="34" charset="-128"/>
                <a:ea typeface="Meiryo UI" panose="020B0604030504040204" pitchFamily="34" charset="-128"/>
              </a:rPr>
              <a:t>備考：印刷：昇華転写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大きな</a:t>
            </a:r>
            <a:r>
              <a:rPr lang="en-US" altLang="ja-JP" sz="1600" dirty="0"/>
              <a:t>900×900mm</a:t>
            </a:r>
            <a:r>
              <a:rPr lang="ja-JP" altLang="en-US" sz="1600" dirty="0"/>
              <a:t>サイズの風呂敷。物を包んで持ち運んだり収納したりと、多用途で繰り返し使える、環境に優しいエコなノベルティグッズや物販品として再注目されています。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5" name="図 24">
            <a:extLst>
              <a:ext uri="{FF2B5EF4-FFF2-40B4-BE49-F238E27FC236}">
                <a16:creationId xmlns:a16="http://schemas.microsoft.com/office/drawing/2014/main" id="{F788AC77-9B23-F40F-6F7E-5B724DF6CBC9}"/>
              </a:ext>
            </a:extLst>
          </p:cNvPr>
          <p:cNvPicPr>
            <a:picLocks noChangeAspect="1"/>
          </p:cNvPicPr>
          <p:nvPr/>
        </p:nvPicPr>
        <p:blipFill>
          <a:blip r:embed="rId5"/>
          <a:stretch>
            <a:fillRect/>
          </a:stretch>
        </p:blipFill>
        <p:spPr>
          <a:xfrm>
            <a:off x="668788" y="1377079"/>
            <a:ext cx="3652677" cy="3652677"/>
          </a:xfrm>
          <a:prstGeom prst="rect">
            <a:avLst/>
          </a:prstGeom>
        </p:spPr>
      </p:pic>
    </p:spTree>
    <p:extLst>
      <p:ext uri="{BB962C8B-B14F-4D97-AF65-F5344CB8AC3E}">
        <p14:creationId xmlns:p14="http://schemas.microsoft.com/office/powerpoint/2010/main" val="31617986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クリオネ 濃厚窯出しチーズケーキ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税率</a:t>
            </a:r>
            <a:r>
              <a:rPr lang="en-US" altLang="ja-JP" sz="2000" dirty="0">
                <a:solidFill>
                  <a:schemeClr val="bg1"/>
                </a:solidFill>
                <a:latin typeface="Meiryo UI" panose="020B0604030504040204" pitchFamily="34" charset="-128"/>
                <a:ea typeface="Meiryo UI" panose="020B0604030504040204" pitchFamily="34" charset="-128"/>
              </a:rPr>
              <a:t>8</a:t>
            </a:r>
            <a:r>
              <a:rPr lang="ja-JP" altLang="en-US" sz="2000"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注意事項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賞味期間：</a:t>
            </a:r>
            <a:r>
              <a:rPr lang="en-US" altLang="ja-JP" sz="900" dirty="0">
                <a:latin typeface="Meiryo UI" panose="020B0604030504040204" pitchFamily="34" charset="-128"/>
                <a:ea typeface="Meiryo UI" panose="020B0604030504040204" pitchFamily="34" charset="-128"/>
              </a:rPr>
              <a:t>18</a:t>
            </a:r>
            <a:r>
              <a:rPr lang="ja-JP" altLang="en-US" sz="900" dirty="0">
                <a:latin typeface="Meiryo UI" panose="020B0604030504040204" pitchFamily="34" charset="-128"/>
                <a:ea typeface="Meiryo UI" panose="020B0604030504040204" pitchFamily="34" charset="-128"/>
              </a:rPr>
              <a:t>日間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常温</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チーズケーキ約</a:t>
            </a:r>
            <a:r>
              <a:rPr lang="en-US" altLang="ja-JP" sz="900" dirty="0">
                <a:latin typeface="Meiryo UI" panose="020B0604030504040204" pitchFamily="34" charset="-128"/>
                <a:ea typeface="Meiryo UI" panose="020B0604030504040204" pitchFamily="34" charset="-128"/>
              </a:rPr>
              <a:t>370g(</a:t>
            </a:r>
            <a:r>
              <a:rPr lang="ja-JP" altLang="en-US" sz="900" dirty="0">
                <a:latin typeface="Meiryo UI" panose="020B0604030504040204" pitchFamily="34" charset="-128"/>
                <a:ea typeface="Meiryo UI" panose="020B0604030504040204" pitchFamily="34" charset="-128"/>
              </a:rPr>
              <a:t>直径約</a:t>
            </a:r>
            <a:r>
              <a:rPr lang="en-US" altLang="ja-JP" sz="900" dirty="0">
                <a:latin typeface="Meiryo UI" panose="020B0604030504040204" pitchFamily="34" charset="-128"/>
                <a:ea typeface="Meiryo UI" panose="020B0604030504040204" pitchFamily="34" charset="-128"/>
              </a:rPr>
              <a:t>17cm)</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栃木県宇都宮市にあるチーズケーキ専門の有名店「クリオネ」の濃厚窯出しチーズケーキ。たっぷりクリームチーズを使用し、低温でじっくり湯煎焼きしたしっとり滑らかなケーキです。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2">
            <a:extLst>
              <a:ext uri="{FF2B5EF4-FFF2-40B4-BE49-F238E27FC236}">
                <a16:creationId xmlns:a16="http://schemas.microsoft.com/office/drawing/2014/main" id="{7595BA2A-1B0D-2D69-3170-0856126841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6896" y="1524412"/>
            <a:ext cx="3292186" cy="32921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2719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ホシフルーツ 太陽のドライフルーツ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税率</a:t>
            </a:r>
            <a:r>
              <a:rPr lang="en-US" altLang="ja-JP" sz="2000" dirty="0">
                <a:solidFill>
                  <a:schemeClr val="bg1"/>
                </a:solidFill>
                <a:latin typeface="Meiryo UI" panose="020B0604030504040204" pitchFamily="34" charset="-128"/>
                <a:ea typeface="Meiryo UI" panose="020B0604030504040204" pitchFamily="34" charset="-128"/>
              </a:rPr>
              <a:t>8</a:t>
            </a:r>
            <a:r>
              <a:rPr lang="ja-JP" altLang="en-US" sz="2000"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注意事項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賞味期間：</a:t>
            </a:r>
            <a:r>
              <a:rPr lang="en-US" altLang="ja-JP" sz="900" dirty="0">
                <a:latin typeface="Meiryo UI" panose="020B0604030504040204" pitchFamily="34" charset="-128"/>
                <a:ea typeface="Meiryo UI" panose="020B0604030504040204" pitchFamily="34" charset="-128"/>
              </a:rPr>
              <a:t>180</a:t>
            </a:r>
            <a:r>
              <a:rPr lang="ja-JP" altLang="en-US" sz="900" dirty="0">
                <a:latin typeface="Meiryo UI" panose="020B0604030504040204" pitchFamily="34" charset="-128"/>
                <a:ea typeface="Meiryo UI" panose="020B0604030504040204" pitchFamily="34" charset="-128"/>
              </a:rPr>
              <a:t>日間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常温</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クランベリー・みかんピース・パイン・マンゴー各</a:t>
            </a:r>
            <a:r>
              <a:rPr lang="en-US" altLang="ja-JP" sz="900" dirty="0">
                <a:latin typeface="Meiryo UI" panose="020B0604030504040204" pitchFamily="34" charset="-128"/>
                <a:ea typeface="Meiryo UI" panose="020B0604030504040204" pitchFamily="34" charset="-128"/>
              </a:rPr>
              <a:t>20g×</a:t>
            </a:r>
            <a:r>
              <a:rPr lang="ja-JP" altLang="en-US" sz="900" dirty="0">
                <a:latin typeface="Meiryo UI" panose="020B0604030504040204" pitchFamily="34" charset="-128"/>
                <a:ea typeface="Meiryo UI" panose="020B0604030504040204" pitchFamily="34" charset="-128"/>
              </a:rPr>
              <a:t>各</a:t>
            </a:r>
            <a:r>
              <a:rPr lang="en-US" altLang="ja-JP" sz="900" dirty="0">
                <a:latin typeface="Meiryo UI" panose="020B0604030504040204" pitchFamily="34" charset="-128"/>
                <a:ea typeface="Meiryo UI" panose="020B0604030504040204" pitchFamily="34" charset="-128"/>
              </a:rPr>
              <a:t>1</a:t>
            </a:r>
            <a:r>
              <a:rPr lang="ja-JP" altLang="en-US" sz="900" dirty="0">
                <a:latin typeface="Meiryo UI" panose="020B0604030504040204" pitchFamily="34" charset="-128"/>
                <a:ea typeface="Meiryo UI" panose="020B0604030504040204" pitchFamily="34" charset="-128"/>
              </a:rPr>
              <a:t>袋、輪切りみかん</a:t>
            </a:r>
            <a:r>
              <a:rPr lang="en-US" altLang="ja-JP" sz="900" dirty="0">
                <a:latin typeface="Meiryo UI" panose="020B0604030504040204" pitchFamily="34" charset="-128"/>
                <a:ea typeface="Meiryo UI" panose="020B0604030504040204" pitchFamily="34" charset="-128"/>
              </a:rPr>
              <a:t>5g×1</a:t>
            </a:r>
            <a:r>
              <a:rPr lang="ja-JP" altLang="en-US" sz="900" dirty="0">
                <a:latin typeface="Meiryo UI" panose="020B0604030504040204" pitchFamily="34" charset="-128"/>
                <a:ea typeface="Meiryo UI" panose="020B0604030504040204" pitchFamily="34" charset="-128"/>
              </a:rPr>
              <a:t>袋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ゆうパケットでのポスト投函となります。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小さな幸せがつまったお楽しみをご用意しました。甘く育ったみかんや、口当たりがなめらかで甘酸っぱいフィリピン産のマンゴーなど、果実の魅力を存分にお楽しみください。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2">
            <a:extLst>
              <a:ext uri="{FF2B5EF4-FFF2-40B4-BE49-F238E27FC236}">
                <a16:creationId xmlns:a16="http://schemas.microsoft.com/office/drawing/2014/main" id="{845401FF-6B04-AA66-E164-1B47BAA279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0540" y="1560201"/>
            <a:ext cx="3362605" cy="33626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6617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赤ワイン仕立てローストビーフ</a:t>
            </a:r>
            <a:r>
              <a:rPr lang="en-US" altLang="ja-JP" sz="2000" dirty="0">
                <a:solidFill>
                  <a:schemeClr val="bg1"/>
                </a:solidFill>
                <a:latin typeface="Meiryo UI" panose="020B0604030504040204" pitchFamily="34" charset="-128"/>
                <a:ea typeface="Meiryo UI" panose="020B0604030504040204" pitchFamily="34" charset="-128"/>
              </a:rPr>
              <a:t>200g</a:t>
            </a:r>
            <a:r>
              <a:rPr lang="ja-JP" altLang="en-US" sz="2000" dirty="0">
                <a:solidFill>
                  <a:schemeClr val="bg1"/>
                </a:solidFill>
                <a:latin typeface="Meiryo UI" panose="020B0604030504040204" pitchFamily="34" charset="-128"/>
                <a:ea typeface="Meiryo UI" panose="020B0604030504040204" pitchFamily="34" charset="-128"/>
              </a:rPr>
              <a:t>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税率</a:t>
            </a:r>
            <a:r>
              <a:rPr lang="en-US" altLang="ja-JP" sz="2000" dirty="0">
                <a:solidFill>
                  <a:schemeClr val="bg1"/>
                </a:solidFill>
                <a:latin typeface="Meiryo UI" panose="020B0604030504040204" pitchFamily="34" charset="-128"/>
                <a:ea typeface="Meiryo UI" panose="020B0604030504040204" pitchFamily="34" charset="-128"/>
              </a:rPr>
              <a:t>8</a:t>
            </a:r>
            <a:r>
              <a:rPr lang="ja-JP" altLang="en-US" sz="2000"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147346"/>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注意事項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賞味期間：</a:t>
            </a:r>
            <a:r>
              <a:rPr lang="en-US" altLang="ja-JP" sz="900" dirty="0">
                <a:latin typeface="Meiryo UI" panose="020B0604030504040204" pitchFamily="34" charset="-128"/>
                <a:ea typeface="Meiryo UI" panose="020B0604030504040204" pitchFamily="34" charset="-128"/>
              </a:rPr>
              <a:t>180</a:t>
            </a:r>
            <a:r>
              <a:rPr lang="ja-JP" altLang="en-US" sz="900" dirty="0">
                <a:latin typeface="Meiryo UI" panose="020B0604030504040204" pitchFamily="34" charset="-128"/>
                <a:ea typeface="Meiryo UI" panose="020B0604030504040204" pitchFamily="34" charset="-128"/>
              </a:rPr>
              <a:t>日間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冷凍</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赤ワイン仕立てローストビーフ</a:t>
            </a:r>
            <a:r>
              <a:rPr lang="en-US" altLang="ja-JP" sz="900" dirty="0">
                <a:latin typeface="Meiryo UI" panose="020B0604030504040204" pitchFamily="34" charset="-128"/>
                <a:ea typeface="Meiryo UI" panose="020B0604030504040204" pitchFamily="34" charset="-128"/>
              </a:rPr>
              <a:t>200g(</a:t>
            </a:r>
            <a:r>
              <a:rPr lang="ja-JP" altLang="en-US" sz="900" dirty="0">
                <a:latin typeface="Meiryo UI" panose="020B0604030504040204" pitchFamily="34" charset="-128"/>
                <a:ea typeface="Meiryo UI" panose="020B0604030504040204" pitchFamily="34" charset="-128"/>
              </a:rPr>
              <a:t>ソース・レホール付</a:t>
            </a:r>
            <a:r>
              <a:rPr lang="en-US" altLang="ja-JP" sz="900" dirty="0">
                <a:latin typeface="Meiryo UI" panose="020B0604030504040204" pitchFamily="34" charset="-128"/>
                <a:ea typeface="Meiryo UI" panose="020B0604030504040204" pitchFamily="34" charset="-128"/>
              </a:rPr>
              <a:t>)</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p:cNvCxnSpPr>
          <p:nvPr/>
        </p:nvCxnSpPr>
        <p:spPr>
          <a:xfrm>
            <a:off x="933347" y="504992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924981"/>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ja-JP" altLang="en-US" sz="1600" dirty="0"/>
              <a:t>独自製法でじっくり低温調理し、赤ワインに漬け込んで美味しく仕上げたローストビーフ</a:t>
            </a:r>
            <a:r>
              <a:rPr lang="en-US" altLang="ja-JP" sz="1600" dirty="0"/>
              <a:t>200g</a:t>
            </a:r>
            <a:r>
              <a:rPr lang="ja-JP" altLang="en-US" sz="1600" dirty="0"/>
              <a:t>。肉本来の旨味をしっかり楽しめる逸品です。オードブルにもサラダにもおすすめです。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5" name="Picture 2">
            <a:extLst>
              <a:ext uri="{FF2B5EF4-FFF2-40B4-BE49-F238E27FC236}">
                <a16:creationId xmlns:a16="http://schemas.microsoft.com/office/drawing/2014/main" id="{19C0B357-270D-4C6D-D95F-55F85B9D03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9606" y="1400549"/>
            <a:ext cx="3484340" cy="3484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80785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すいーともぐもぐ</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ルイボス</a:t>
            </a:r>
            <a:r>
              <a:rPr lang="en-US" altLang="ja-JP" sz="2000" dirty="0">
                <a:solidFill>
                  <a:schemeClr val="bg1"/>
                </a:solidFill>
                <a:latin typeface="Meiryo UI" panose="020B0604030504040204" pitchFamily="34" charset="-128"/>
                <a:ea typeface="Meiryo UI" panose="020B0604030504040204" pitchFamily="34" charset="-128"/>
              </a:rPr>
              <a:t>】</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4961689"/>
            <a:ext cx="4140913" cy="1341009"/>
          </a:xfrm>
          <a:prstGeom prst="rect">
            <a:avLst/>
          </a:prstGeom>
          <a:noFill/>
        </p:spPr>
        <p:txBody>
          <a:bodyPr wrap="square" lIns="90000" tIns="46800" rIns="0" bIns="46800" rtlCol="0">
            <a:spAutoFit/>
          </a:bodyPr>
          <a:lstStyle/>
          <a:p>
            <a:r>
              <a:rPr lang="ja-JP" altLang="en-US" sz="900" spc="200" dirty="0">
                <a:latin typeface="Meiryo UI" panose="020B0604030504040204" pitchFamily="34" charset="-128"/>
                <a:ea typeface="Meiryo UI" panose="020B0604030504040204" pitchFamily="34" charset="-128"/>
              </a:rPr>
              <a:t>サイズ</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a:t>
            </a:r>
            <a:r>
              <a:rPr lang="en-US" altLang="ja-JP" sz="900" spc="200" dirty="0">
                <a:latin typeface="Meiryo UI" panose="020B0604030504040204" pitchFamily="34" charset="-128"/>
                <a:ea typeface="Meiryo UI" panose="020B0604030504040204" pitchFamily="34" charset="-128"/>
              </a:rPr>
              <a:t>18×18cm</a:t>
            </a:r>
          </a:p>
          <a:p>
            <a:r>
              <a:rPr lang="ja-JP" altLang="en-US" sz="900" spc="200" dirty="0">
                <a:latin typeface="Meiryo UI" panose="020B0604030504040204" pitchFamily="34" charset="-128"/>
                <a:ea typeface="Meiryo UI" panose="020B0604030504040204" pitchFamily="34" charset="-128"/>
              </a:rPr>
              <a:t>包装</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化粧箱入り</a:t>
            </a:r>
          </a:p>
          <a:p>
            <a:r>
              <a:rPr lang="ja-JP" altLang="en-US" sz="900" spc="200" dirty="0">
                <a:latin typeface="Meiryo UI" panose="020B0604030504040204" pitchFamily="34" charset="-128"/>
                <a:ea typeface="Meiryo UI" panose="020B0604030504040204" pitchFamily="34" charset="-128"/>
              </a:rPr>
              <a:t>備考</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掲載総数</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約</a:t>
            </a:r>
            <a:r>
              <a:rPr lang="en-US" altLang="ja-JP" sz="900" spc="200" dirty="0">
                <a:latin typeface="Meiryo UI" panose="020B0604030504040204" pitchFamily="34" charset="-128"/>
                <a:ea typeface="Meiryo UI" panose="020B0604030504040204" pitchFamily="34" charset="-128"/>
              </a:rPr>
              <a:t>35</a:t>
            </a:r>
            <a:r>
              <a:rPr lang="ja-JP" altLang="en-US" sz="900" spc="200" dirty="0">
                <a:latin typeface="Meiryo UI" panose="020B0604030504040204" pitchFamily="34" charset="-128"/>
                <a:ea typeface="Meiryo UI" panose="020B0604030504040204" pitchFamily="34" charset="-128"/>
              </a:rPr>
              <a:t>点 </a:t>
            </a:r>
            <a:r>
              <a:rPr lang="en-US" altLang="ja-JP" sz="900" spc="200" dirty="0">
                <a:latin typeface="Meiryo UI" panose="020B0604030504040204" pitchFamily="34" charset="-128"/>
                <a:ea typeface="Meiryo UI" panose="020B0604030504040204" pitchFamily="34" charset="-128"/>
              </a:rPr>
              <a:t>&lt;</a:t>
            </a:r>
            <a:r>
              <a:rPr lang="ja-JP" altLang="en-US" sz="900" spc="200" dirty="0">
                <a:latin typeface="Meiryo UI" panose="020B0604030504040204" pitchFamily="34" charset="-128"/>
                <a:ea typeface="Meiryo UI" panose="020B0604030504040204" pitchFamily="34" charset="-128"/>
              </a:rPr>
              <a:t>セット内容</a:t>
            </a:r>
            <a:r>
              <a:rPr lang="en-US" altLang="ja-JP" sz="900" spc="200" dirty="0">
                <a:latin typeface="Meiryo UI" panose="020B0604030504040204" pitchFamily="34" charset="-128"/>
                <a:ea typeface="Meiryo UI" panose="020B0604030504040204" pitchFamily="34" charset="-128"/>
              </a:rPr>
              <a:t>&gt; </a:t>
            </a:r>
            <a:r>
              <a:rPr lang="ja-JP" altLang="en-US" sz="900" spc="200" dirty="0">
                <a:latin typeface="Meiryo UI" panose="020B0604030504040204" pitchFamily="34" charset="-128"/>
                <a:ea typeface="Meiryo UI" panose="020B0604030504040204" pitchFamily="34" charset="-128"/>
              </a:rPr>
              <a:t>カタログ 注文返信用ハガキ</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料金受取人払</a:t>
            </a:r>
            <a:r>
              <a:rPr lang="en-US" altLang="ja-JP" sz="900" spc="200" dirty="0">
                <a:latin typeface="Meiryo UI" panose="020B0604030504040204" pitchFamily="34" charset="-128"/>
                <a:ea typeface="Meiryo UI" panose="020B0604030504040204" pitchFamily="34" charset="-128"/>
              </a:rPr>
              <a:t>) </a:t>
            </a:r>
            <a:r>
              <a:rPr lang="ja-JP" altLang="en-US" sz="900" spc="200" dirty="0">
                <a:latin typeface="Meiryo UI" panose="020B0604030504040204" pitchFamily="34" charset="-128"/>
                <a:ea typeface="Meiryo UI" panose="020B0604030504040204" pitchFamily="34" charset="-128"/>
              </a:rPr>
              <a:t>個人情報保護シール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各種取混</a:t>
            </a:r>
            <a:r>
              <a:rPr lang="en-US" altLang="ja-JP" sz="900" spc="200" dirty="0">
                <a:latin typeface="Meiryo UI" panose="020B0604030504040204" pitchFamily="34" charset="-128"/>
                <a:ea typeface="Meiryo UI" panose="020B0604030504040204" pitchFamily="34" charset="-128"/>
              </a:rPr>
              <a:t>20,000</a:t>
            </a:r>
            <a:r>
              <a:rPr lang="ja-JP" altLang="en-US" sz="900" spc="200" dirty="0">
                <a:latin typeface="Meiryo UI" panose="020B0604030504040204" pitchFamily="34" charset="-128"/>
                <a:ea typeface="Meiryo UI" panose="020B0604030504040204" pitchFamily="34" charset="-128"/>
              </a:rPr>
              <a:t>円</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カタログ掲載価格</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以上にてお申し込みください。 </a:t>
            </a:r>
            <a:r>
              <a:rPr lang="en-US" altLang="ja-JP" sz="900" spc="200" dirty="0">
                <a:latin typeface="Meiryo UI" panose="020B0604030504040204" pitchFamily="34" charset="-128"/>
                <a:ea typeface="Meiryo UI" panose="020B0604030504040204" pitchFamily="34" charset="-128"/>
              </a:rPr>
              <a:t>※2</a:t>
            </a:r>
            <a:r>
              <a:rPr lang="ja-JP" altLang="en-US" sz="900" spc="200" dirty="0">
                <a:latin typeface="Meiryo UI" panose="020B0604030504040204" pitchFamily="34" charset="-128"/>
                <a:ea typeface="Meiryo UI" panose="020B0604030504040204" pitchFamily="34" charset="-128"/>
              </a:rPr>
              <a:t>万円未満は送料別途</a:t>
            </a:r>
            <a:r>
              <a:rPr lang="en-US" altLang="ja-JP" sz="900" spc="200" dirty="0">
                <a:latin typeface="Meiryo UI" panose="020B0604030504040204" pitchFamily="34" charset="-128"/>
                <a:ea typeface="Meiryo UI" panose="020B0604030504040204" pitchFamily="34" charset="-128"/>
              </a:rPr>
              <a:t>1,000</a:t>
            </a:r>
            <a:r>
              <a:rPr lang="ja-JP" altLang="en-US" sz="900" spc="200" dirty="0">
                <a:latin typeface="Meiryo UI" panose="020B0604030504040204" pitchFamily="34" charset="-128"/>
                <a:ea typeface="Meiryo UI" panose="020B0604030504040204" pitchFamily="34" charset="-128"/>
              </a:rPr>
              <a:t>円になります。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カタログ改訂に伴い、商品点数や内容が一部変更になる場合がございますが、ご了承ください。 カタログ誌面はイメージになります。掲載されている商品の内容は異なる場合があります。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金額にはシステム料</a:t>
            </a:r>
            <a:r>
              <a:rPr lang="en-US" altLang="ja-JP" sz="900" spc="200" dirty="0">
                <a:latin typeface="Meiryo UI" panose="020B0604030504040204" pitchFamily="34" charset="-128"/>
                <a:ea typeface="Meiryo UI" panose="020B0604030504040204" pitchFamily="34" charset="-128"/>
              </a:rPr>
              <a:t>500</a:t>
            </a:r>
            <a:r>
              <a:rPr lang="ja-JP" altLang="en-US" sz="900" spc="200" dirty="0">
                <a:latin typeface="Meiryo UI" panose="020B0604030504040204" pitchFamily="34" charset="-128"/>
                <a:ea typeface="Meiryo UI" panose="020B0604030504040204" pitchFamily="34" charset="-128"/>
              </a:rPr>
              <a:t>円が含まれております。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4869824"/>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4754408"/>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約</a:t>
            </a:r>
            <a:r>
              <a:rPr lang="en-US" altLang="ja-JP" sz="1600" dirty="0">
                <a:latin typeface="Meiryo UI" panose="020B0604030504040204" pitchFamily="34" charset="-128"/>
                <a:ea typeface="Meiryo UI" panose="020B0604030504040204" pitchFamily="34" charset="-128"/>
              </a:rPr>
              <a:t>35</a:t>
            </a:r>
            <a:r>
              <a:rPr lang="ja-JP" altLang="en-US" sz="1600" dirty="0">
                <a:latin typeface="Meiryo UI" panose="020B0604030504040204" pitchFamily="34" charset="-128"/>
                <a:ea typeface="Meiryo UI" panose="020B0604030504040204" pitchFamily="34" charset="-128"/>
              </a:rPr>
              <a:t>点の中から自由に選べる、見ているだけでもドキドキワクワクしてくるスイーツ限定のカタログギフトです。イベントやキャンペーンの景品用などにもおすすめの商品です。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6" name="Picture 2">
            <a:extLst>
              <a:ext uri="{FF2B5EF4-FFF2-40B4-BE49-F238E27FC236}">
                <a16:creationId xmlns:a16="http://schemas.microsoft.com/office/drawing/2014/main" id="{D2D4A765-F60D-92E4-BF8E-5488D0B657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3588" y="1370647"/>
            <a:ext cx="3216925" cy="321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88623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五洋食品ベルギーチョコレートケーキ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税率</a:t>
            </a:r>
            <a:r>
              <a:rPr lang="en-US" altLang="ja-JP" sz="2000" dirty="0">
                <a:solidFill>
                  <a:schemeClr val="bg1"/>
                </a:solidFill>
                <a:latin typeface="Meiryo UI" panose="020B0604030504040204" pitchFamily="34" charset="-128"/>
                <a:ea typeface="Meiryo UI" panose="020B0604030504040204" pitchFamily="34" charset="-128"/>
              </a:rPr>
              <a:t>8</a:t>
            </a:r>
            <a:r>
              <a:rPr lang="ja-JP" altLang="en-US" sz="2000"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371513"/>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注意事項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賞味期間：</a:t>
            </a:r>
            <a:r>
              <a:rPr lang="en-US" altLang="ja-JP" sz="900" dirty="0">
                <a:latin typeface="Meiryo UI" panose="020B0604030504040204" pitchFamily="34" charset="-128"/>
                <a:ea typeface="Meiryo UI" panose="020B0604030504040204" pitchFamily="34" charset="-128"/>
              </a:rPr>
              <a:t>360</a:t>
            </a:r>
            <a:r>
              <a:rPr lang="ja-JP" altLang="en-US" sz="900" dirty="0">
                <a:latin typeface="Meiryo UI" panose="020B0604030504040204" pitchFamily="34" charset="-128"/>
                <a:ea typeface="Meiryo UI" panose="020B0604030504040204" pitchFamily="34" charset="-128"/>
              </a:rPr>
              <a:t>日間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冷凍</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ベルギーチョコレートケーキ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直径約</a:t>
            </a:r>
            <a:r>
              <a:rPr lang="en-US" altLang="ja-JP" sz="900" dirty="0">
                <a:latin typeface="Meiryo UI" panose="020B0604030504040204" pitchFamily="34" charset="-128"/>
                <a:ea typeface="Meiryo UI" panose="020B0604030504040204" pitchFamily="34" charset="-128"/>
              </a:rPr>
              <a:t>12cm)×1</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791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パリパリのチョコとザクザクのナッツの楽しい食感に加え、甘すぎない絶妙な風味で、子供から大人まで楽しめる五洋食品のベルギーチョコレートケーキ。プレゼント用などに人気の商品です。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3" name="Picture 2">
            <a:extLst>
              <a:ext uri="{FF2B5EF4-FFF2-40B4-BE49-F238E27FC236}">
                <a16:creationId xmlns:a16="http://schemas.microsoft.com/office/drawing/2014/main" id="{16671EC3-4006-C299-A8F2-38D5882CB72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018" y="1411148"/>
            <a:ext cx="3513998" cy="3513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5756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直火厨房 荒挽ハンバーグ　</a:t>
            </a:r>
            <a:r>
              <a:rPr lang="en-US" altLang="ja-JP" sz="2000" dirty="0">
                <a:solidFill>
                  <a:schemeClr val="bg1"/>
                </a:solidFill>
                <a:latin typeface="Meiryo UI" panose="020B0604030504040204" pitchFamily="34" charset="-128"/>
                <a:ea typeface="Meiryo UI" panose="020B0604030504040204" pitchFamily="34" charset="-128"/>
              </a:rPr>
              <a:t>※</a:t>
            </a:r>
            <a:r>
              <a:rPr lang="ja-JP" altLang="en-US" sz="2000" dirty="0">
                <a:solidFill>
                  <a:schemeClr val="bg1"/>
                </a:solidFill>
                <a:latin typeface="Meiryo UI" panose="020B0604030504040204" pitchFamily="34" charset="-128"/>
                <a:ea typeface="Meiryo UI" panose="020B0604030504040204" pitchFamily="34" charset="-128"/>
              </a:rPr>
              <a:t>税率</a:t>
            </a:r>
            <a:r>
              <a:rPr lang="en-US" altLang="ja-JP" sz="2000" dirty="0">
                <a:solidFill>
                  <a:schemeClr val="bg1"/>
                </a:solidFill>
                <a:latin typeface="Meiryo UI" panose="020B0604030504040204" pitchFamily="34" charset="-128"/>
                <a:ea typeface="Meiryo UI" panose="020B0604030504040204" pitchFamily="34" charset="-128"/>
              </a:rPr>
              <a:t>8</a:t>
            </a:r>
            <a:r>
              <a:rPr lang="ja-JP" altLang="en-US" sz="2000" dirty="0">
                <a:solidFill>
                  <a:schemeClr val="bg1"/>
                </a:solidFill>
                <a:latin typeface="Meiryo UI" panose="020B0604030504040204" pitchFamily="34" charset="-128"/>
                <a:ea typeface="Meiryo UI" panose="020B0604030504040204" pitchFamily="34" charset="-128"/>
              </a:rPr>
              <a:t>％</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注意事項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賞味期間：</a:t>
            </a:r>
            <a:r>
              <a:rPr lang="en-US" altLang="ja-JP" sz="900" dirty="0">
                <a:latin typeface="Meiryo UI" panose="020B0604030504040204" pitchFamily="34" charset="-128"/>
                <a:ea typeface="Meiryo UI" panose="020B0604030504040204" pitchFamily="34" charset="-128"/>
              </a:rPr>
              <a:t>50</a:t>
            </a:r>
            <a:r>
              <a:rPr lang="ja-JP" altLang="en-US" sz="900" dirty="0">
                <a:latin typeface="Meiryo UI" panose="020B0604030504040204" pitchFamily="34" charset="-128"/>
                <a:ea typeface="Meiryo UI" panose="020B0604030504040204" pitchFamily="34" charset="-128"/>
              </a:rPr>
              <a:t>日間</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冷蔵</a:t>
            </a:r>
            <a:r>
              <a:rPr lang="en-US" altLang="ja-JP" sz="900" dirty="0">
                <a:latin typeface="Meiryo UI" panose="020B0604030504040204" pitchFamily="34" charset="-128"/>
                <a:ea typeface="Meiryo UI" panose="020B0604030504040204" pitchFamily="34" charset="-128"/>
              </a:rPr>
              <a:t>)</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荒挽ハンバーグ</a:t>
            </a:r>
            <a:r>
              <a:rPr lang="en-US" altLang="ja-JP" sz="900" dirty="0">
                <a:latin typeface="Meiryo UI" panose="020B0604030504040204" pitchFamily="34" charset="-128"/>
                <a:ea typeface="Meiryo UI" panose="020B0604030504040204" pitchFamily="34" charset="-128"/>
              </a:rPr>
              <a:t>120g×9(</a:t>
            </a:r>
            <a:r>
              <a:rPr lang="ja-JP" altLang="en-US" sz="900" dirty="0">
                <a:latin typeface="Meiryo UI" panose="020B0604030504040204" pitchFamily="34" charset="-128"/>
                <a:ea typeface="Meiryo UI" panose="020B0604030504040204" pitchFamily="34" charset="-128"/>
              </a:rPr>
              <a:t>デミグラスソース</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、完熟トマトソース</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、和風ソース</a:t>
            </a:r>
            <a:r>
              <a:rPr lang="en-US" altLang="ja-JP" sz="900" dirty="0">
                <a:latin typeface="Meiryo UI" panose="020B0604030504040204" pitchFamily="34" charset="-128"/>
                <a:ea typeface="Meiryo UI" panose="020B0604030504040204" pitchFamily="34" charset="-128"/>
              </a:rPr>
              <a:t>×3)</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デミグラスソース、完熟トマトソース、和風ソースの三種類のソースで上質な粗挽きハンバーグを味わえるギフトセット。大切な方への贈り物として、抽選会の景品用としておすすめです。</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2" name="Picture 8">
            <a:extLst>
              <a:ext uri="{FF2B5EF4-FFF2-40B4-BE49-F238E27FC236}">
                <a16:creationId xmlns:a16="http://schemas.microsoft.com/office/drawing/2014/main" id="{C6906508-0F0D-3264-8785-7F7B5A7F98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0630" y="1513010"/>
            <a:ext cx="3516746" cy="3516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818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rPr>
              <a:t>フォレシピ もぐもぐお野菜スープセット　</a:t>
            </a:r>
            <a:r>
              <a:rPr kumimoji="1" lang="en-US" altLang="ja-JP" sz="20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rPr>
              <a:t>※</a:t>
            </a:r>
            <a:r>
              <a:rPr kumimoji="1" lang="ja-JP" altLang="en-US" sz="20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rPr>
              <a:t>税率</a:t>
            </a:r>
            <a:r>
              <a:rPr kumimoji="1" lang="en-US" altLang="ja-JP" sz="20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rPr>
              <a:t>8</a:t>
            </a:r>
            <a:r>
              <a:rPr kumimoji="1" lang="ja-JP" altLang="en-US" sz="20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rPr>
              <a:t>％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注意事項：賞味期間：</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360</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日間</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常温</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備考：</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&lt;</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セット内容</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&gt; </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国産かぼちゃのチャウダー・国産コーンのチャウダー各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160g×</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各</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2</a:t>
            </a:r>
            <a:r>
              <a:rPr kumimoji="1" lang="ja-JP" altLang="en-US"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、国産トマトのチャウダー</a:t>
            </a:r>
            <a:r>
              <a:rPr kumimoji="1" lang="en-US" altLang="ja-JP" sz="900" b="0" i="0" u="none" strike="noStrike" kern="1200" cap="none" spc="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rPr>
              <a:t>160g×1 </a:t>
            </a: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FFC000"/>
              </a:solidFill>
              <a:effectLst/>
              <a:uLnTx/>
              <a:uFillTx/>
              <a:latin typeface="Calibri" panose="020F0502020204030204"/>
              <a:ea typeface="游ゴシック" panose="020B0400000000000000" pitchFamily="50" charset="-128"/>
              <a:cs typeface="+mn-cs"/>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500" b="0" i="0" u="none" strike="noStrike" kern="1200" cap="none" spc="0" normalizeH="0" baseline="0" noProof="0">
                <a:ln>
                  <a:noFill/>
                </a:ln>
                <a:solidFill>
                  <a:srgbClr val="4472C4">
                    <a:lumMod val="50000"/>
                  </a:srgbClr>
                </a:solidFill>
                <a:effectLst/>
                <a:uLnTx/>
                <a:uFillTx/>
                <a:latin typeface="Meiryo UI" panose="020B0604030504040204" pitchFamily="34" charset="-128"/>
                <a:ea typeface="Meiryo UI" panose="020B0604030504040204" pitchFamily="34" charset="-128"/>
                <a:cs typeface="+mn-cs"/>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i="0" u="none" strike="noStrike" kern="1200" cap="none" spc="0" normalizeH="0" baseline="0" noProof="0">
                <a:ln>
                  <a:noFill/>
                </a:ln>
                <a:solidFill>
                  <a:prstClr val="black"/>
                </a:solidFill>
                <a:effectLst/>
                <a:uLnTx/>
                <a:uFillTx/>
                <a:latin typeface="Meiryo UI" panose="020B0604030504040204" pitchFamily="34" charset="-128"/>
                <a:ea typeface="Meiryo UI" panose="020B0604030504040204" pitchFamily="34" charset="-128"/>
                <a:cs typeface="+mn-cs"/>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rPr>
              <a:t>【</a:t>
            </a:r>
            <a:r>
              <a:rPr kumimoji="1" lang="ja-JP" altLang="en-US" sz="12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rPr>
              <a:t>提案書</a:t>
            </a: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34" charset="-128"/>
                <a:ea typeface="Meiryo UI" panose="020B0604030504040204" pitchFamily="34" charset="-128"/>
                <a:cs typeface="+mn-cs"/>
              </a:rPr>
              <a:t>】</a:t>
            </a:r>
            <a:endParaRPr kumimoji="1" lang="ja-JP" altLang="en-US" sz="1200" b="0" i="0" u="none" strike="noStrike" kern="1200" cap="none" spc="0" normalizeH="0" baseline="0" noProof="0">
              <a:ln>
                <a:noFill/>
              </a:ln>
              <a:solidFill>
                <a:prstClr val="white"/>
              </a:solidFill>
              <a:effectLst/>
              <a:uLnTx/>
              <a:uFillTx/>
              <a:latin typeface="Meiryo UI" panose="020B0604030504040204" pitchFamily="34" charset="-128"/>
              <a:ea typeface="Meiryo UI" panose="020B0604030504040204" pitchFamily="34" charset="-128"/>
              <a:cs typeface="+mn-cs"/>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marL="0" marR="0" lvl="0" indent="0" algn="l" defTabSz="914400" rtl="0" eaLnBrk="1" fontAlgn="auto" latinLnBrk="0" hangingPunct="1">
              <a:lnSpc>
                <a:spcPts val="24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具だくさんの食べるスープセット。手軽に食卓にプラスできる国産野菜の味わいが楽しめます。かぼちゃチャウダー、コーンチャウダー、トマトチャウダーの</a:t>
            </a:r>
            <a:r>
              <a:rPr kumimoji="1" lang="en-US" altLang="ja-JP" sz="16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3</a:t>
            </a:r>
            <a:r>
              <a:rPr kumimoji="1" lang="ja-JP" altLang="en-US" sz="1600" b="0" i="0" u="none" strike="noStrike" kern="1200" cap="none" spc="0" normalizeH="0" baseline="0" noProof="0" dirty="0">
                <a:ln>
                  <a:noFill/>
                </a:ln>
                <a:solidFill>
                  <a:prstClr val="black"/>
                </a:solidFill>
                <a:effectLst/>
                <a:uLnTx/>
                <a:uFillTx/>
                <a:latin typeface="Calibri" panose="020F0502020204030204"/>
                <a:ea typeface="游ゴシック" panose="020B0400000000000000" pitchFamily="50" charset="-128"/>
                <a:cs typeface="+mn-cs"/>
              </a:rPr>
              <a:t>種類が揃っています。</a:t>
            </a:r>
            <a:endParaRPr kumimoji="1" lang="en-US" altLang="ja-JP" sz="1600" b="0" i="0" u="none" strike="noStrike" kern="1200" cap="none" spc="-100" normalizeH="0" baseline="0" noProof="0" dirty="0">
              <a:ln>
                <a:noFill/>
              </a:ln>
              <a:solidFill>
                <a:prstClr val="black"/>
              </a:solidFill>
              <a:effectLst/>
              <a:uLnTx/>
              <a:uFillTx/>
              <a:latin typeface="Meiryo UI" panose="020B0604030504040204" pitchFamily="34" charset="-128"/>
              <a:ea typeface="Meiryo UI" panose="020B0604030504040204" pitchFamily="34" charset="-128"/>
              <a:cs typeface="+mn-cs"/>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4472C4">
                    <a:lumMod val="50000"/>
                  </a:srgbClr>
                </a:solidFill>
                <a:effectLst/>
                <a:uLnTx/>
                <a:uFillTx/>
                <a:latin typeface="Meiryo UI" panose="020B0604030504040204" pitchFamily="34" charset="-128"/>
                <a:ea typeface="Meiryo UI" panose="020B0604030504040204" pitchFamily="34" charset="-128"/>
                <a:cs typeface="+mn-cs"/>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a:ln>
                    <a:noFill/>
                  </a:ln>
                  <a:solidFill>
                    <a:srgbClr val="4472C4">
                      <a:lumMod val="50000"/>
                    </a:srgbClr>
                  </a:solidFill>
                  <a:effectLst/>
                  <a:uLnTx/>
                  <a:uFillTx/>
                  <a:latin typeface="Meiryo UI" panose="020B0604030504040204" pitchFamily="34" charset="-128"/>
                  <a:ea typeface="Meiryo UI" panose="020B0604030504040204" pitchFamily="34" charset="-128"/>
                  <a:cs typeface="+mn-cs"/>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E7E6E6">
                    <a:lumMod val="75000"/>
                  </a:srgbClr>
                </a:solidFill>
                <a:effectLst/>
                <a:uLnTx/>
                <a:uFillTx/>
                <a:latin typeface="Meiryo UI" panose="020B0604030504040204" pitchFamily="34" charset="-128"/>
                <a:ea typeface="Meiryo UI" panose="020B0604030504040204" pitchFamily="34" charset="-128"/>
                <a:cs typeface="+mn-cs"/>
              </a:rPr>
              <a:t>納期スペース</a:t>
            </a:r>
            <a:endParaRPr kumimoji="1" lang="en-US" altLang="ja-JP" sz="1600" b="0" i="0" u="none" strike="noStrike" kern="1200" cap="none" spc="0" normalizeH="0" baseline="0" noProof="0" dirty="0">
              <a:ln>
                <a:noFill/>
              </a:ln>
              <a:solidFill>
                <a:srgbClr val="E7E6E6">
                  <a:lumMod val="75000"/>
                </a:srgbClr>
              </a:solidFill>
              <a:effectLst/>
              <a:uLnTx/>
              <a:uFillTx/>
              <a:latin typeface="Meiryo UI" panose="020B0604030504040204" pitchFamily="34" charset="-128"/>
              <a:ea typeface="Meiryo UI" panose="020B0604030504040204" pitchFamily="34" charset="-128"/>
              <a:cs typeface="+mn-cs"/>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marL="0" marR="0" lvl="0" indent="0" algn="l" defTabSz="914400" rtl="0" eaLnBrk="1" fontAlgn="auto" latinLnBrk="0" hangingPunct="1">
              <a:lnSpc>
                <a:spcPts val="2200"/>
              </a:lnSpc>
              <a:spcBef>
                <a:spcPts val="0"/>
              </a:spcBef>
              <a:spcAft>
                <a:spcPts val="0"/>
              </a:spcAft>
              <a:buClrTx/>
              <a:buSzTx/>
              <a:buFontTx/>
              <a:buNone/>
              <a:tabLst/>
              <a:defRPr/>
            </a:pPr>
            <a:r>
              <a:rPr kumimoji="1" lang="ja-JP" altLang="en-US" sz="1600" b="0" i="0" u="none" strike="noStrike" kern="1200" cap="none" spc="0" normalizeH="0" baseline="0" noProof="0">
                <a:ln>
                  <a:noFill/>
                </a:ln>
                <a:solidFill>
                  <a:srgbClr val="E7E6E6">
                    <a:lumMod val="75000"/>
                  </a:srgbClr>
                </a:solidFill>
                <a:effectLst/>
                <a:uLnTx/>
                <a:uFillTx/>
                <a:latin typeface="Meiryo UI" panose="020B0604030504040204" pitchFamily="34" charset="-128"/>
                <a:ea typeface="Meiryo UI" panose="020B0604030504040204" pitchFamily="34" charset="-128"/>
                <a:cs typeface="+mn-cs"/>
              </a:rPr>
              <a:t>お見積りスペース</a:t>
            </a:r>
            <a:endParaRPr kumimoji="1" lang="en-US" altLang="ja-JP" sz="1600" b="0" i="0" u="none" strike="noStrike" kern="1200" cap="none" spc="0" normalizeH="0" baseline="0" noProof="0" dirty="0">
              <a:ln>
                <a:noFill/>
              </a:ln>
              <a:solidFill>
                <a:srgbClr val="E7E6E6">
                  <a:lumMod val="75000"/>
                </a:srgbClr>
              </a:solidFill>
              <a:effectLst/>
              <a:uLnTx/>
              <a:uFillTx/>
              <a:latin typeface="Meiryo UI" panose="020B0604030504040204" pitchFamily="34" charset="-128"/>
              <a:ea typeface="Meiryo UI" panose="020B0604030504040204" pitchFamily="34" charset="-128"/>
              <a:cs typeface="+mn-cs"/>
            </a:endParaRPr>
          </a:p>
        </p:txBody>
      </p:sp>
      <p:pic>
        <p:nvPicPr>
          <p:cNvPr id="4" name="図 3">
            <a:extLst>
              <a:ext uri="{FF2B5EF4-FFF2-40B4-BE49-F238E27FC236}">
                <a16:creationId xmlns:a16="http://schemas.microsoft.com/office/drawing/2014/main" id="{718F4C99-FD9D-B5BE-DEE5-A3C0BD7D1EAF}"/>
              </a:ext>
            </a:extLst>
          </p:cNvPr>
          <p:cNvPicPr>
            <a:picLocks noChangeAspect="1"/>
          </p:cNvPicPr>
          <p:nvPr/>
        </p:nvPicPr>
        <p:blipFill>
          <a:blip r:embed="rId5"/>
          <a:stretch>
            <a:fillRect/>
          </a:stretch>
        </p:blipFill>
        <p:spPr>
          <a:xfrm>
            <a:off x="688025" y="1379523"/>
            <a:ext cx="3679438" cy="3679438"/>
          </a:xfrm>
          <a:prstGeom prst="rect">
            <a:avLst/>
          </a:prstGeom>
        </p:spPr>
      </p:pic>
    </p:spTree>
    <p:extLst>
      <p:ext uri="{BB962C8B-B14F-4D97-AF65-F5344CB8AC3E}">
        <p14:creationId xmlns:p14="http://schemas.microsoft.com/office/powerpoint/2010/main" val="4261414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オリジナル扇子（両面貼り紙） </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素材：紙・竹（白・茶・黒）</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7</a:t>
            </a:r>
            <a:r>
              <a:rPr lang="ja-JP" altLang="en-US" sz="900" dirty="0">
                <a:latin typeface="Meiryo UI" panose="020B0604030504040204" pitchFamily="34" charset="-128"/>
                <a:ea typeface="Meiryo UI" panose="020B0604030504040204" pitchFamily="34" charset="-128"/>
              </a:rPr>
              <a:t>寸</a:t>
            </a:r>
            <a:r>
              <a:rPr lang="en-US" altLang="ja-JP" sz="900" dirty="0">
                <a:latin typeface="Meiryo UI" panose="020B0604030504040204" pitchFamily="34" charset="-128"/>
                <a:ea typeface="Meiryo UI" panose="020B0604030504040204" pitchFamily="34" charset="-128"/>
              </a:rPr>
              <a:t>30</a:t>
            </a:r>
            <a:r>
              <a:rPr lang="ja-JP" altLang="en-US" sz="900" dirty="0">
                <a:latin typeface="Meiryo UI" panose="020B0604030504040204" pitchFamily="34" charset="-128"/>
                <a:ea typeface="Meiryo UI" panose="020B0604030504040204" pitchFamily="34" charset="-128"/>
              </a:rPr>
              <a:t>間</a:t>
            </a:r>
          </a:p>
          <a:p>
            <a:r>
              <a:rPr lang="ja-JP" altLang="en-US" sz="900" dirty="0">
                <a:latin typeface="Meiryo UI" panose="020B0604030504040204" pitchFamily="34" charset="-128"/>
                <a:ea typeface="Meiryo UI" panose="020B0604030504040204" pitchFamily="34" charset="-128"/>
              </a:rPr>
              <a:t>備考：印刷：両面オフセット印刷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dirty="0"/>
              <a:t>表と裏の両面に紙を貼ることで、骨が見えなくなり、見た目が美しく、高級感がぐっと増した仕上がりの扇子です。両面同柄や両面別柄などお客様のご要望に沿ったオリジナル扇子を製作します。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7" name="図 26">
            <a:extLst>
              <a:ext uri="{FF2B5EF4-FFF2-40B4-BE49-F238E27FC236}">
                <a16:creationId xmlns:a16="http://schemas.microsoft.com/office/drawing/2014/main" id="{A8D9C97D-9404-F668-0779-A2C17AFFAFA0}"/>
              </a:ext>
            </a:extLst>
          </p:cNvPr>
          <p:cNvPicPr>
            <a:picLocks noChangeAspect="1"/>
          </p:cNvPicPr>
          <p:nvPr/>
        </p:nvPicPr>
        <p:blipFill>
          <a:blip r:embed="rId5"/>
          <a:stretch>
            <a:fillRect/>
          </a:stretch>
        </p:blipFill>
        <p:spPr>
          <a:xfrm>
            <a:off x="701467" y="1411148"/>
            <a:ext cx="3607511" cy="3607511"/>
          </a:xfrm>
          <a:prstGeom prst="rect">
            <a:avLst/>
          </a:prstGeom>
        </p:spPr>
      </p:pic>
    </p:spTree>
    <p:extLst>
      <p:ext uri="{BB962C8B-B14F-4D97-AF65-F5344CB8AC3E}">
        <p14:creationId xmlns:p14="http://schemas.microsoft.com/office/powerpoint/2010/main" val="2370728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真空断熱カップ </a:t>
            </a:r>
            <a:r>
              <a:rPr lang="en-US" altLang="ja-JP" sz="2000" dirty="0">
                <a:solidFill>
                  <a:schemeClr val="bg1"/>
                </a:solidFill>
                <a:latin typeface="Meiryo UI" panose="020B0604030504040204" pitchFamily="34" charset="-128"/>
                <a:ea typeface="Meiryo UI" panose="020B0604030504040204" pitchFamily="34" charset="-128"/>
              </a:rPr>
              <a:t>280ml 2</a:t>
            </a:r>
            <a:r>
              <a:rPr lang="ja-JP" altLang="en-US" sz="2000" dirty="0">
                <a:solidFill>
                  <a:schemeClr val="bg1"/>
                </a:solidFill>
                <a:latin typeface="Meiryo UI" panose="020B0604030504040204" pitchFamily="34" charset="-128"/>
                <a:ea typeface="Meiryo UI" panose="020B0604030504040204" pitchFamily="34" charset="-128"/>
              </a:rPr>
              <a:t>個セット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spc="200" dirty="0">
                <a:latin typeface="Meiryo UI" panose="020B0604030504040204" pitchFamily="34" charset="-128"/>
                <a:ea typeface="Meiryo UI" panose="020B0604030504040204" pitchFamily="34" charset="-128"/>
              </a:rPr>
              <a:t>サイズ</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75×75×90</a:t>
            </a:r>
          </a:p>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 0.28L</a:t>
            </a:r>
          </a:p>
          <a:p>
            <a:r>
              <a:rPr lang="ja-JP" altLang="en-US" sz="900" dirty="0">
                <a:latin typeface="Meiryo UI" panose="020B0604030504040204" pitchFamily="34" charset="-128"/>
                <a:ea typeface="Meiryo UI" panose="020B0604030504040204" pitchFamily="34" charset="-128"/>
              </a:rPr>
              <a:t>機   能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zh-TW" altLang="en-US" sz="900" dirty="0">
                <a:latin typeface="Meiryo UI" panose="020B0604030504040204" pitchFamily="34" charset="-128"/>
                <a:ea typeface="Meiryo UI" panose="020B0604030504040204" pitchFamily="34" charset="-128"/>
              </a:rPr>
              <a:t>保冷効力：</a:t>
            </a:r>
            <a:r>
              <a:rPr lang="en-US" altLang="zh-TW" sz="900" dirty="0">
                <a:latin typeface="Meiryo UI" panose="020B0604030504040204" pitchFamily="34" charset="-128"/>
                <a:ea typeface="Meiryo UI" panose="020B0604030504040204" pitchFamily="34" charset="-128"/>
              </a:rPr>
              <a:t>8</a:t>
            </a:r>
            <a:r>
              <a:rPr lang="zh-TW" altLang="en-US" sz="900" dirty="0">
                <a:latin typeface="Meiryo UI" panose="020B0604030504040204" pitchFamily="34" charset="-128"/>
                <a:ea typeface="Meiryo UI" panose="020B0604030504040204" pitchFamily="34" charset="-128"/>
              </a:rPr>
              <a:t>度以下</a:t>
            </a:r>
            <a:r>
              <a:rPr lang="en-US" altLang="zh-TW" sz="900" dirty="0">
                <a:latin typeface="Meiryo UI" panose="020B0604030504040204" pitchFamily="34" charset="-128"/>
                <a:ea typeface="Meiryo UI" panose="020B0604030504040204" pitchFamily="34" charset="-128"/>
              </a:rPr>
              <a:t>(1</a:t>
            </a:r>
            <a:r>
              <a:rPr lang="zh-TW" altLang="en-US" sz="900" dirty="0">
                <a:latin typeface="Meiryo UI" panose="020B0604030504040204" pitchFamily="34" charset="-128"/>
                <a:ea typeface="Meiryo UI" panose="020B0604030504040204" pitchFamily="34" charset="-128"/>
              </a:rPr>
              <a:t>時間</a:t>
            </a:r>
            <a:r>
              <a:rPr lang="en-US" altLang="zh-TW" sz="900" dirty="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サーモスの真空断熱カップ</a:t>
            </a:r>
            <a:r>
              <a:rPr lang="en-US" altLang="ja-JP" sz="1600" dirty="0">
                <a:latin typeface="Meiryo UI" panose="020B0604030504040204" pitchFamily="34" charset="-128"/>
                <a:ea typeface="Meiryo UI" panose="020B0604030504040204" pitchFamily="34" charset="-128"/>
              </a:rPr>
              <a:t>280ml</a:t>
            </a:r>
            <a:r>
              <a:rPr lang="ja-JP" altLang="en-US" sz="1600" dirty="0">
                <a:latin typeface="Meiryo UI" panose="020B0604030504040204" pitchFamily="34" charset="-128"/>
                <a:ea typeface="Meiryo UI" panose="020B0604030504040204" pitchFamily="34" charset="-128"/>
              </a:rPr>
              <a:t>の</a:t>
            </a:r>
            <a:r>
              <a:rPr lang="en-US" altLang="ja-JP" sz="1600" dirty="0">
                <a:latin typeface="Meiryo UI" panose="020B0604030504040204" pitchFamily="34" charset="-128"/>
                <a:ea typeface="Meiryo UI" panose="020B0604030504040204" pitchFamily="34" charset="-128"/>
              </a:rPr>
              <a:t>2</a:t>
            </a:r>
            <a:r>
              <a:rPr lang="ja-JP" altLang="en-US" sz="1600" dirty="0">
                <a:latin typeface="Meiryo UI" panose="020B0604030504040204" pitchFamily="34" charset="-128"/>
                <a:ea typeface="Meiryo UI" panose="020B0604030504040204" pitchFamily="34" charset="-128"/>
              </a:rPr>
              <a:t>個セットは、普段使いし易くファミリー層に最適。ステンレス製魔法びん構造で、保温・保冷効果抜群です。口当たりが良い丸みを帯びた飲み口も特徴です。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8194" name="Picture 2">
            <a:extLst>
              <a:ext uri="{FF2B5EF4-FFF2-40B4-BE49-F238E27FC236}">
                <a16:creationId xmlns:a16="http://schemas.microsoft.com/office/drawing/2014/main" id="{EDDD2EA3-5F29-25AA-8808-3BF8936074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223" y="1415676"/>
            <a:ext cx="3556372" cy="35563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80331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ワイヤレス充電付フォトスタンド </a:t>
            </a:r>
            <a:r>
              <a:rPr lang="en-US" altLang="ja-JP" sz="2000" dirty="0">
                <a:solidFill>
                  <a:schemeClr val="bg1"/>
                </a:solidFill>
                <a:latin typeface="Meiryo UI" panose="020B0604030504040204" pitchFamily="34" charset="-128"/>
                <a:ea typeface="Meiryo UI" panose="020B0604030504040204" pitchFamily="34" charset="-128"/>
              </a:rPr>
              <a:t>5W </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カラー展開：全</a:t>
            </a:r>
            <a:r>
              <a:rPr lang="en-US" altLang="ja-JP" sz="900" dirty="0">
                <a:latin typeface="Meiryo UI" panose="020B0604030504040204" pitchFamily="34" charset="-128"/>
                <a:ea typeface="Meiryo UI" panose="020B0604030504040204" pitchFamily="34" charset="-128"/>
              </a:rPr>
              <a:t>2</a:t>
            </a:r>
            <a:r>
              <a:rPr lang="ja-JP" altLang="en-US" sz="900" dirty="0">
                <a:latin typeface="Meiryo UI" panose="020B0604030504040204" pitchFamily="34" charset="-128"/>
                <a:ea typeface="Meiryo UI" panose="020B0604030504040204" pitchFamily="34" charset="-128"/>
              </a:rPr>
              <a:t>色</a:t>
            </a:r>
          </a:p>
          <a:p>
            <a:r>
              <a:rPr lang="ja-JP" altLang="en-US" sz="900" dirty="0">
                <a:latin typeface="Meiryo UI" panose="020B0604030504040204" pitchFamily="34" charset="-128"/>
                <a:ea typeface="Meiryo UI" panose="020B0604030504040204" pitchFamily="34" charset="-128"/>
              </a:rPr>
              <a:t>素材：</a:t>
            </a:r>
            <a:r>
              <a:rPr lang="en-US" altLang="ja-JP" sz="900" dirty="0">
                <a:latin typeface="Meiryo UI" panose="020B0604030504040204" pitchFamily="34" charset="-128"/>
                <a:ea typeface="Meiryo UI" panose="020B0604030504040204" pitchFamily="34" charset="-128"/>
              </a:rPr>
              <a:t>ABS </a:t>
            </a:r>
            <a:r>
              <a:rPr lang="ja-JP" altLang="en-US" sz="900" dirty="0">
                <a:latin typeface="Meiryo UI" panose="020B0604030504040204" pitchFamily="34" charset="-128"/>
                <a:ea typeface="Meiryo UI" panose="020B0604030504040204" pitchFamily="34" charset="-128"/>
              </a:rPr>
              <a:t>他</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255×102×22(mm)</a:t>
            </a:r>
          </a:p>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OPP</a:t>
            </a:r>
            <a:r>
              <a:rPr lang="ja-JP" altLang="en-US" sz="900" dirty="0">
                <a:latin typeface="Meiryo UI" panose="020B0604030504040204" pitchFamily="34" charset="-128"/>
                <a:ea typeface="Meiryo UI" panose="020B0604030504040204" pitchFamily="34" charset="-128"/>
              </a:rPr>
              <a:t>袋、紙箱</a:t>
            </a:r>
          </a:p>
          <a:p>
            <a:r>
              <a:rPr lang="ja-JP" altLang="en-US" sz="900" dirty="0">
                <a:latin typeface="Meiryo UI" panose="020B0604030504040204" pitchFamily="34" charset="-128"/>
                <a:ea typeface="Meiryo UI" panose="020B0604030504040204" pitchFamily="34" charset="-128"/>
              </a:rPr>
              <a:t>備考：取説付、出力</a:t>
            </a:r>
            <a:r>
              <a:rPr lang="en-US" altLang="ja-JP" sz="900" dirty="0">
                <a:latin typeface="Meiryo UI" panose="020B0604030504040204" pitchFamily="34" charset="-128"/>
                <a:ea typeface="Meiryo UI" panose="020B0604030504040204" pitchFamily="34" charset="-128"/>
              </a:rPr>
              <a:t>/5W</a:t>
            </a:r>
            <a:r>
              <a:rPr lang="ja-JP" altLang="en-US" sz="900" dirty="0">
                <a:latin typeface="Meiryo UI" panose="020B0604030504040204" pitchFamily="34" charset="-128"/>
                <a:ea typeface="Meiryo UI" panose="020B0604030504040204" pitchFamily="34" charset="-128"/>
              </a:rPr>
              <a:t>、</a:t>
            </a:r>
            <a:r>
              <a:rPr lang="en-US" altLang="ja-JP" sz="900" dirty="0">
                <a:latin typeface="Meiryo UI" panose="020B0604030504040204" pitchFamily="34" charset="-128"/>
                <a:ea typeface="Meiryo UI" panose="020B0604030504040204" pitchFamily="34" charset="-128"/>
              </a:rPr>
              <a:t>micro USB</a:t>
            </a:r>
            <a:r>
              <a:rPr lang="ja-JP" altLang="en-US" sz="900" dirty="0">
                <a:latin typeface="Meiryo UI" panose="020B0604030504040204" pitchFamily="34" charset="-128"/>
                <a:ea typeface="Meiryo UI" panose="020B0604030504040204" pitchFamily="34" charset="-128"/>
              </a:rPr>
              <a:t>ケーブル付属、</a:t>
            </a:r>
            <a:r>
              <a:rPr lang="en-US" altLang="ja-JP" sz="900" dirty="0">
                <a:latin typeface="Meiryo UI" panose="020B0604030504040204" pitchFamily="34" charset="-128"/>
                <a:ea typeface="Meiryo UI" panose="020B0604030504040204" pitchFamily="34" charset="-128"/>
              </a:rPr>
              <a:t>Qi</a:t>
            </a:r>
            <a:r>
              <a:rPr lang="ja-JP" altLang="en-US" sz="900" dirty="0">
                <a:latin typeface="Meiryo UI" panose="020B0604030504040204" pitchFamily="34" charset="-128"/>
                <a:ea typeface="Meiryo UI" panose="020B0604030504040204" pitchFamily="34" charset="-128"/>
              </a:rPr>
              <a:t>規格対応 </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en-US" altLang="ja-JP" sz="1600" dirty="0"/>
              <a:t>4</a:t>
            </a:r>
            <a:r>
              <a:rPr lang="ja-JP" altLang="en-US" sz="1600" dirty="0"/>
              <a:t>個組の竹炭袋セットです。伝統的な和のボックスデザインがお洒落！竹炭袋はタンス内やシューズボックス内の消臭、湿気取りに非常に役立ちますので、特典用や贈答用などにもおすすめ。 </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27" name="図 26">
            <a:extLst>
              <a:ext uri="{FF2B5EF4-FFF2-40B4-BE49-F238E27FC236}">
                <a16:creationId xmlns:a16="http://schemas.microsoft.com/office/drawing/2014/main" id="{38EBE166-CD3D-3B79-C606-736460058A50}"/>
              </a:ext>
            </a:extLst>
          </p:cNvPr>
          <p:cNvPicPr>
            <a:picLocks noChangeAspect="1"/>
          </p:cNvPicPr>
          <p:nvPr/>
        </p:nvPicPr>
        <p:blipFill>
          <a:blip r:embed="rId5"/>
          <a:stretch>
            <a:fillRect/>
          </a:stretch>
        </p:blipFill>
        <p:spPr>
          <a:xfrm>
            <a:off x="710622" y="1445290"/>
            <a:ext cx="3560088" cy="3560088"/>
          </a:xfrm>
          <a:prstGeom prst="rect">
            <a:avLst/>
          </a:prstGeom>
        </p:spPr>
      </p:pic>
    </p:spTree>
    <p:extLst>
      <p:ext uri="{BB962C8B-B14F-4D97-AF65-F5344CB8AC3E}">
        <p14:creationId xmlns:p14="http://schemas.microsoft.com/office/powerpoint/2010/main" val="22041065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 name="図 71">
            <a:extLst>
              <a:ext uri="{FF2B5EF4-FFF2-40B4-BE49-F238E27FC236}">
                <a16:creationId xmlns:a16="http://schemas.microsoft.com/office/drawing/2014/main" id="{AB6F10ED-C870-C69A-5856-6A3032CDAD72}"/>
              </a:ext>
            </a:extLst>
          </p:cNvPr>
          <p:cNvPicPr>
            <a:picLocks noChangeAspect="1"/>
          </p:cNvPicPr>
          <p:nvPr/>
        </p:nvPicPr>
        <p:blipFill>
          <a:blip r:embed="rId3"/>
          <a:stretch>
            <a:fillRect/>
          </a:stretch>
        </p:blipFill>
        <p:spPr>
          <a:xfrm>
            <a:off x="5074259" y="4646846"/>
            <a:ext cx="719390" cy="792549"/>
          </a:xfrm>
          <a:prstGeom prst="rect">
            <a:avLst/>
          </a:prstGeom>
        </p:spPr>
      </p:pic>
      <p:pic>
        <p:nvPicPr>
          <p:cNvPr id="71" name="図 70">
            <a:extLst>
              <a:ext uri="{FF2B5EF4-FFF2-40B4-BE49-F238E27FC236}">
                <a16:creationId xmlns:a16="http://schemas.microsoft.com/office/drawing/2014/main" id="{4D22B16B-65FB-3558-A041-6DBBD059CB6F}"/>
              </a:ext>
            </a:extLst>
          </p:cNvPr>
          <p:cNvPicPr>
            <a:picLocks noChangeAspect="1"/>
          </p:cNvPicPr>
          <p:nvPr/>
        </p:nvPicPr>
        <p:blipFill>
          <a:blip r:embed="rId4"/>
          <a:stretch>
            <a:fillRect/>
          </a:stretch>
        </p:blipFill>
        <p:spPr>
          <a:xfrm>
            <a:off x="5082933" y="3118957"/>
            <a:ext cx="707197" cy="816935"/>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グランゴールド　真空タンブラーペアギフト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9255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カラー展開：単色</a:t>
            </a:r>
          </a:p>
          <a:p>
            <a:r>
              <a:rPr lang="ja-JP" altLang="en-US" sz="900" dirty="0">
                <a:latin typeface="Meiryo UI" panose="020B0604030504040204" pitchFamily="34" charset="-128"/>
                <a:ea typeface="Meiryo UI" panose="020B0604030504040204" pitchFamily="34" charset="-128"/>
              </a:rPr>
              <a:t>素材：材質：ステンレス</a:t>
            </a:r>
          </a:p>
          <a:p>
            <a:r>
              <a:rPr lang="ja-JP" altLang="en-US" sz="900" dirty="0">
                <a:latin typeface="Meiryo UI" panose="020B0604030504040204" pitchFamily="34" charset="-128"/>
                <a:ea typeface="Meiryo UI" panose="020B0604030504040204" pitchFamily="34" charset="-128"/>
              </a:rPr>
              <a:t>サイズ：</a:t>
            </a:r>
            <a:r>
              <a:rPr lang="en-US" altLang="ja-JP" sz="900" dirty="0">
                <a:latin typeface="Meiryo UI" panose="020B0604030504040204" pitchFamily="34" charset="-128"/>
                <a:ea typeface="Meiryo UI" panose="020B0604030504040204" pitchFamily="34" charset="-128"/>
              </a:rPr>
              <a:t>φ79×120mm</a:t>
            </a:r>
          </a:p>
          <a:p>
            <a:r>
              <a:rPr lang="ja-JP" altLang="en-US" sz="900" dirty="0">
                <a:latin typeface="Meiryo UI" panose="020B0604030504040204" pitchFamily="34" charset="-128"/>
                <a:ea typeface="Meiryo UI" panose="020B0604030504040204" pitchFamily="34" charset="-128"/>
              </a:rPr>
              <a:t>容量：</a:t>
            </a:r>
            <a:r>
              <a:rPr lang="en-US" altLang="ja-JP" sz="900" dirty="0">
                <a:latin typeface="Meiryo UI" panose="020B0604030504040204" pitchFamily="34" charset="-128"/>
                <a:ea typeface="Meiryo UI" panose="020B0604030504040204" pitchFamily="34" charset="-128"/>
              </a:rPr>
              <a:t>400ml</a:t>
            </a:r>
          </a:p>
          <a:p>
            <a:r>
              <a:rPr lang="ja-JP" altLang="en-US" sz="900" dirty="0">
                <a:latin typeface="Meiryo UI" panose="020B0604030504040204" pitchFamily="34" charset="-128"/>
                <a:ea typeface="Meiryo UI" panose="020B0604030504040204" pitchFamily="34" charset="-128"/>
              </a:rPr>
              <a:t>包装：化粧箱</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/174×240×87mm</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真空構造 </a:t>
            </a:r>
            <a:endParaRPr lang="en-US" altLang="ja-JP" sz="900" dirty="0">
              <a:latin typeface="Meiryo UI" panose="020B0604030504040204" pitchFamily="34" charset="-128"/>
              <a:ea typeface="Meiryo UI" panose="020B0604030504040204" pitchFamily="34" charset="-128"/>
            </a:endParaRPr>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nSpc>
                <a:spcPts val="2400"/>
              </a:lnSpc>
            </a:pPr>
            <a:r>
              <a:rPr lang="ja-JP" altLang="en-US" sz="1600" dirty="0"/>
              <a:t>保冷温効果が高く、見た目もスタイリッシュな真空ステンレスタンブラーのペアセット、高級感溢れるゴールドカラーのボックス入りでインパクトもあり、贈答用や抽選会の景品用などにぴったり。 </a:t>
            </a:r>
            <a:endParaRPr lang="en-US" altLang="ja-JP" sz="1600" spc="-1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pic>
        <p:nvPicPr>
          <p:cNvPr id="5" name="図 4">
            <a:extLst>
              <a:ext uri="{FF2B5EF4-FFF2-40B4-BE49-F238E27FC236}">
                <a16:creationId xmlns:a16="http://schemas.microsoft.com/office/drawing/2014/main" id="{AE250F18-2ECD-468C-D250-AB3CC4DD7077}"/>
              </a:ext>
            </a:extLst>
          </p:cNvPr>
          <p:cNvPicPr>
            <a:picLocks noChangeAspect="1"/>
          </p:cNvPicPr>
          <p:nvPr/>
        </p:nvPicPr>
        <p:blipFill>
          <a:blip r:embed="rId5"/>
          <a:stretch>
            <a:fillRect/>
          </a:stretch>
        </p:blipFill>
        <p:spPr>
          <a:xfrm>
            <a:off x="709624" y="1318652"/>
            <a:ext cx="3661410" cy="3661410"/>
          </a:xfrm>
          <a:prstGeom prst="rect">
            <a:avLst/>
          </a:prstGeom>
        </p:spPr>
      </p:pic>
    </p:spTree>
    <p:extLst>
      <p:ext uri="{BB962C8B-B14F-4D97-AF65-F5344CB8AC3E}">
        <p14:creationId xmlns:p14="http://schemas.microsoft.com/office/powerpoint/2010/main" val="3286412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真空断熱カップ </a:t>
            </a:r>
            <a:r>
              <a:rPr lang="en-US" altLang="ja-JP" sz="2000" dirty="0">
                <a:solidFill>
                  <a:schemeClr val="bg1"/>
                </a:solidFill>
                <a:latin typeface="Meiryo UI" panose="020B0604030504040204" pitchFamily="34" charset="-128"/>
                <a:ea typeface="Meiryo UI" panose="020B0604030504040204" pitchFamily="34" charset="-128"/>
              </a:rPr>
              <a:t>360ml 2</a:t>
            </a:r>
            <a:r>
              <a:rPr lang="ja-JP" altLang="en-US" sz="2000" dirty="0">
                <a:solidFill>
                  <a:schemeClr val="bg1"/>
                </a:solidFill>
                <a:latin typeface="Meiryo UI" panose="020B0604030504040204" pitchFamily="34" charset="-128"/>
                <a:ea typeface="Meiryo UI" panose="020B0604030504040204" pitchFamily="34" charset="-128"/>
              </a:rPr>
              <a:t>個セット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容   量 </a:t>
            </a:r>
            <a:r>
              <a:rPr lang="en-US" altLang="ja-JP" sz="900" dirty="0">
                <a:latin typeface="Meiryo UI" panose="020B0604030504040204" pitchFamily="34" charset="-128"/>
                <a:ea typeface="Meiryo UI" panose="020B0604030504040204" pitchFamily="34" charset="-128"/>
              </a:rPr>
              <a:t>: 0.36L</a:t>
            </a:r>
          </a:p>
          <a:p>
            <a:r>
              <a:rPr lang="ja-JP" altLang="en-US" sz="900" dirty="0">
                <a:latin typeface="Meiryo UI" panose="020B0604030504040204" pitchFamily="34" charset="-128"/>
                <a:ea typeface="Meiryo UI" panose="020B0604030504040204" pitchFamily="34" charset="-128"/>
              </a:rPr>
              <a:t>サ イ ズ </a:t>
            </a:r>
            <a:r>
              <a:rPr lang="en-US" altLang="ja-JP" sz="900" dirty="0">
                <a:latin typeface="Meiryo UI" panose="020B0604030504040204" pitchFamily="34" charset="-128"/>
                <a:ea typeface="Meiryo UI" panose="020B0604030504040204" pitchFamily="34" charset="-128"/>
              </a:rPr>
              <a:t>: 80×80×95</a:t>
            </a:r>
          </a:p>
          <a:p>
            <a:r>
              <a:rPr lang="ja-JP" altLang="en-US" sz="900" dirty="0">
                <a:latin typeface="Meiryo UI" panose="020B0604030504040204" pitchFamily="34" charset="-128"/>
                <a:ea typeface="Meiryo UI" panose="020B0604030504040204" pitchFamily="34" charset="-128"/>
              </a:rPr>
              <a:t>機   能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zh-TW" altLang="en-US" sz="900" dirty="0">
                <a:latin typeface="Meiryo UI" panose="020B0604030504040204" pitchFamily="34" charset="-128"/>
                <a:ea typeface="Meiryo UI" panose="020B0604030504040204" pitchFamily="34" charset="-128"/>
              </a:rPr>
              <a:t>保冷効力：</a:t>
            </a:r>
            <a:r>
              <a:rPr lang="en-US" altLang="zh-TW" sz="900" dirty="0">
                <a:latin typeface="Meiryo UI" panose="020B0604030504040204" pitchFamily="34" charset="-128"/>
                <a:ea typeface="Meiryo UI" panose="020B0604030504040204" pitchFamily="34" charset="-128"/>
              </a:rPr>
              <a:t>8</a:t>
            </a:r>
            <a:r>
              <a:rPr lang="zh-TW" altLang="en-US" sz="900" dirty="0">
                <a:latin typeface="Meiryo UI" panose="020B0604030504040204" pitchFamily="34" charset="-128"/>
                <a:ea typeface="Meiryo UI" panose="020B0604030504040204" pitchFamily="34" charset="-128"/>
              </a:rPr>
              <a:t>度以下</a:t>
            </a:r>
            <a:r>
              <a:rPr lang="en-US" altLang="zh-TW" sz="900" dirty="0">
                <a:latin typeface="Meiryo UI" panose="020B0604030504040204" pitchFamily="34" charset="-128"/>
                <a:ea typeface="Meiryo UI" panose="020B0604030504040204" pitchFamily="34" charset="-128"/>
              </a:rPr>
              <a:t>(1</a:t>
            </a:r>
            <a:r>
              <a:rPr lang="zh-TW" altLang="en-US" sz="900" dirty="0">
                <a:latin typeface="Meiryo UI" panose="020B0604030504040204" pitchFamily="34" charset="-128"/>
                <a:ea typeface="Meiryo UI" panose="020B0604030504040204" pitchFamily="34" charset="-128"/>
              </a:rPr>
              <a:t>時間</a:t>
            </a:r>
            <a:r>
              <a:rPr lang="en-US" altLang="zh-TW" sz="900" dirty="0">
                <a:latin typeface="Meiryo UI" panose="020B0604030504040204" pitchFamily="34" charset="-128"/>
                <a:ea typeface="Meiryo UI" panose="020B0604030504040204" pitchFamily="34" charset="-128"/>
              </a:rPr>
              <a:t>)</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大きくて便利な</a:t>
            </a:r>
            <a:r>
              <a:rPr lang="en-US" altLang="ja-JP" sz="1600" dirty="0">
                <a:latin typeface="Meiryo UI" panose="020B0604030504040204" pitchFamily="34" charset="-128"/>
                <a:ea typeface="Meiryo UI" panose="020B0604030504040204" pitchFamily="34" charset="-128"/>
              </a:rPr>
              <a:t>360ml</a:t>
            </a:r>
            <a:r>
              <a:rPr lang="ja-JP" altLang="en-US" sz="1600" dirty="0">
                <a:latin typeface="Meiryo UI" panose="020B0604030504040204" pitchFamily="34" charset="-128"/>
                <a:ea typeface="Meiryo UI" panose="020B0604030504040204" pitchFamily="34" charset="-128"/>
              </a:rPr>
              <a:t>サイズのサーモス真空断熱カップ</a:t>
            </a:r>
            <a:r>
              <a:rPr lang="en-US" altLang="ja-JP" sz="1600" dirty="0">
                <a:latin typeface="Meiryo UI" panose="020B0604030504040204" pitchFamily="34" charset="-128"/>
                <a:ea typeface="Meiryo UI" panose="020B0604030504040204" pitchFamily="34" charset="-128"/>
              </a:rPr>
              <a:t>2</a:t>
            </a:r>
            <a:r>
              <a:rPr lang="ja-JP" altLang="en-US" sz="1600" dirty="0">
                <a:latin typeface="Meiryo UI" panose="020B0604030504040204" pitchFamily="34" charset="-128"/>
                <a:ea typeface="Meiryo UI" panose="020B0604030504040204" pitchFamily="34" charset="-128"/>
              </a:rPr>
              <a:t>個セット。ステンレス製魔法びん構造で、保温・保冷効果抜群です。普段使いし易く、口当たり良い丸みを帯びた飲み口も特徴的。</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6" name="Picture 12">
            <a:extLst>
              <a:ext uri="{FF2B5EF4-FFF2-40B4-BE49-F238E27FC236}">
                <a16:creationId xmlns:a16="http://schemas.microsoft.com/office/drawing/2014/main" id="{63647A3F-06B5-1E46-BBD5-220DFE7FDF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5223" y="1323857"/>
            <a:ext cx="3729895" cy="3729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027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サーモス 真空断熱カップ </a:t>
            </a:r>
            <a:r>
              <a:rPr lang="en-US" altLang="ja-JP" sz="2000" dirty="0">
                <a:solidFill>
                  <a:schemeClr val="bg1"/>
                </a:solidFill>
                <a:latin typeface="Meiryo UI" panose="020B0604030504040204" pitchFamily="34" charset="-128"/>
                <a:ea typeface="Meiryo UI" panose="020B0604030504040204" pitchFamily="34" charset="-128"/>
              </a:rPr>
              <a:t>400ml</a:t>
            </a:r>
            <a:endParaRPr lang="ja-JP" altLang="en-US" sz="2000" dirty="0">
              <a:solidFill>
                <a:schemeClr val="bg1"/>
              </a:solidFill>
              <a:latin typeface="Meiryo UI" panose="020B0604030504040204" pitchFamily="34" charset="-128"/>
              <a:ea typeface="Meiryo UI" panose="020B0604030504040204" pitchFamily="34" charset="-128"/>
            </a:endParaRP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233014"/>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生産国 </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中国</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03856"/>
          </a:xfrm>
          <a:prstGeom prst="rect">
            <a:avLst/>
          </a:prstGeom>
          <a:noFill/>
        </p:spPr>
        <p:txBody>
          <a:bodyPr wrap="square" lIns="0" tIns="46800" rIns="0" spcCol="360000" rtlCol="0">
            <a:spAutoFit/>
          </a:bodyPr>
          <a:lstStyle/>
          <a:p>
            <a:pPr algn="just">
              <a:lnSpc>
                <a:spcPts val="2400"/>
              </a:lnSpc>
            </a:pPr>
            <a:r>
              <a:rPr lang="en-US" altLang="ja-JP" sz="1600" dirty="0">
                <a:latin typeface="Meiryo UI" panose="020B0604030504040204" pitchFamily="34" charset="-128"/>
                <a:ea typeface="Meiryo UI" panose="020B0604030504040204" pitchFamily="34" charset="-128"/>
              </a:rPr>
              <a:t>400ml</a:t>
            </a:r>
            <a:r>
              <a:rPr lang="ja-JP" altLang="en-US" sz="1600" dirty="0">
                <a:latin typeface="Meiryo UI" panose="020B0604030504040204" pitchFamily="34" charset="-128"/>
                <a:ea typeface="Meiryo UI" panose="020B0604030504040204" pitchFamily="34" charset="-128"/>
              </a:rPr>
              <a:t>サイズの真空断熱ステンレスカップです。保冷効果も高い上に口当たりも優しく、また食洗機対応可能なため非常に使い勝手の良いアイテムです。記念用や物販用にもおすすめです。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32" name="Picture 8">
            <a:extLst>
              <a:ext uri="{FF2B5EF4-FFF2-40B4-BE49-F238E27FC236}">
                <a16:creationId xmlns:a16="http://schemas.microsoft.com/office/drawing/2014/main" id="{3FA3492E-59CD-A2BC-0369-B8FB0F5129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8786" y="1411958"/>
            <a:ext cx="3560090" cy="3560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881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ファインチョイス ガーネット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5100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化粧箱</a:t>
            </a:r>
          </a:p>
          <a:p>
            <a:r>
              <a:rPr lang="ja-JP" altLang="en-US" sz="900" dirty="0">
                <a:latin typeface="Meiryo UI" panose="020B0604030504040204" pitchFamily="34" charset="-128"/>
                <a:ea typeface="Meiryo UI" panose="020B0604030504040204" pitchFamily="34" charset="-128"/>
              </a:rPr>
              <a:t>備考</a:t>
            </a:r>
            <a:r>
              <a:rPr lang="en-US" altLang="ja-JP" sz="900">
                <a:latin typeface="Meiryo UI" panose="020B0604030504040204" pitchFamily="34" charset="-128"/>
                <a:ea typeface="Meiryo UI" panose="020B0604030504040204" pitchFamily="34" charset="-128"/>
              </a:rPr>
              <a:t>:</a:t>
            </a:r>
            <a:r>
              <a:rPr lang="ja-JP" altLang="en-US" sz="90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箱サイズ：</a:t>
            </a:r>
            <a:r>
              <a:rPr lang="en-US" altLang="ja-JP" sz="900" dirty="0">
                <a:latin typeface="Meiryo UI" panose="020B0604030504040204" pitchFamily="34" charset="-128"/>
                <a:ea typeface="Meiryo UI" panose="020B0604030504040204" pitchFamily="34" charset="-128"/>
              </a:rPr>
              <a:t>266×190×20mm</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合計</a:t>
            </a:r>
            <a:r>
              <a:rPr lang="en-US" altLang="ja-JP" sz="900" dirty="0">
                <a:latin typeface="Meiryo UI" panose="020B0604030504040204" pitchFamily="34" charset="-128"/>
                <a:ea typeface="Meiryo UI" panose="020B0604030504040204" pitchFamily="34" charset="-128"/>
              </a:rPr>
              <a:t>3</a:t>
            </a:r>
            <a:r>
              <a:rPr lang="ja-JP" altLang="en-US" sz="900" dirty="0">
                <a:latin typeface="Meiryo UI" panose="020B0604030504040204" pitchFamily="34" charset="-128"/>
                <a:ea typeface="Meiryo UI" panose="020B0604030504040204" pitchFamily="34" charset="-128"/>
              </a:rPr>
              <a:t>万円以上にてお申し込みください</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他コースとの取り混ぜも可能です</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システム料は価格に含まれています</a:t>
            </a:r>
            <a:r>
              <a:rPr lang="en-US" altLang="ja-JP" sz="900" dirty="0">
                <a:latin typeface="Meiryo UI" panose="020B0604030504040204" pitchFamily="34" charset="-128"/>
                <a:ea typeface="Meiryo UI" panose="020B0604030504040204" pitchFamily="34" charset="-128"/>
              </a:rPr>
              <a:t>｡</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20142"/>
          </a:xfrm>
          <a:prstGeom prst="rect">
            <a:avLst/>
          </a:prstGeom>
          <a:noFill/>
        </p:spPr>
        <p:txBody>
          <a:bodyPr wrap="square" lIns="0" tIns="46800" rIns="0" spcCol="360000" rtlCol="0">
            <a:spAutoFit/>
          </a:bodyPr>
          <a:lstStyle/>
          <a:p>
            <a:pPr algn="just">
              <a:lnSpc>
                <a:spcPts val="2400"/>
              </a:lnSpc>
            </a:pPr>
            <a:r>
              <a:rPr lang="en-US" altLang="ja-JP" sz="1600" b="0" i="0" dirty="0">
                <a:solidFill>
                  <a:srgbClr val="333333"/>
                </a:solidFill>
                <a:effectLst/>
                <a:highlight>
                  <a:srgbClr val="FFFFFF"/>
                </a:highlight>
                <a:latin typeface="-apple-system"/>
              </a:rPr>
              <a:t>426</a:t>
            </a:r>
            <a:r>
              <a:rPr lang="ja-JP" altLang="en-US" sz="1600" b="0" i="0" dirty="0">
                <a:solidFill>
                  <a:srgbClr val="333333"/>
                </a:solidFill>
                <a:effectLst/>
                <a:highlight>
                  <a:srgbClr val="FFFFFF"/>
                </a:highlight>
                <a:latin typeface="-apple-system"/>
              </a:rPr>
              <a:t>ページ、約</a:t>
            </a:r>
            <a:r>
              <a:rPr lang="en-US" altLang="ja-JP" sz="1600" b="0" i="0" dirty="0">
                <a:solidFill>
                  <a:srgbClr val="333333"/>
                </a:solidFill>
                <a:effectLst/>
                <a:highlight>
                  <a:srgbClr val="FFFFFF"/>
                </a:highlight>
                <a:latin typeface="-apple-system"/>
              </a:rPr>
              <a:t>2,100</a:t>
            </a:r>
            <a:r>
              <a:rPr lang="ja-JP" altLang="en-US" sz="1600" b="0" i="0" dirty="0">
                <a:solidFill>
                  <a:srgbClr val="333333"/>
                </a:solidFill>
                <a:effectLst/>
                <a:highlight>
                  <a:srgbClr val="FFFFFF"/>
                </a:highlight>
                <a:latin typeface="-apple-system"/>
              </a:rPr>
              <a:t>点から自由に選べるカタログギフトです。有名人気ブランドアイテムや体験型・温泉型ギフト、またグルメ商品も約</a:t>
            </a:r>
            <a:r>
              <a:rPr lang="en-US" altLang="ja-JP" sz="1600" b="0" i="0" dirty="0">
                <a:solidFill>
                  <a:srgbClr val="333333"/>
                </a:solidFill>
                <a:effectLst/>
                <a:highlight>
                  <a:srgbClr val="FFFFFF"/>
                </a:highlight>
                <a:latin typeface="-apple-system"/>
              </a:rPr>
              <a:t>260</a:t>
            </a:r>
            <a:r>
              <a:rPr lang="ja-JP" altLang="en-US" sz="1600" b="0" i="0" dirty="0">
                <a:solidFill>
                  <a:srgbClr val="333333"/>
                </a:solidFill>
                <a:effectLst/>
                <a:highlight>
                  <a:srgbClr val="FFFFFF"/>
                </a:highlight>
                <a:latin typeface="-apple-system"/>
              </a:rPr>
              <a:t>点掲載しており、喜ばれること間違いなし！</a:t>
            </a: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6F0791A0-B94D-E7A4-3C93-8AC2F87D17D5}"/>
              </a:ext>
            </a:extLst>
          </p:cNvPr>
          <p:cNvPicPr>
            <a:picLocks noChangeAspect="1"/>
          </p:cNvPicPr>
          <p:nvPr/>
        </p:nvPicPr>
        <p:blipFill>
          <a:blip r:embed="rId5"/>
          <a:stretch>
            <a:fillRect/>
          </a:stretch>
        </p:blipFill>
        <p:spPr>
          <a:xfrm>
            <a:off x="753605" y="1451439"/>
            <a:ext cx="3599485" cy="3599485"/>
          </a:xfrm>
          <a:prstGeom prst="rect">
            <a:avLst/>
          </a:prstGeom>
        </p:spPr>
      </p:pic>
    </p:spTree>
    <p:extLst>
      <p:ext uri="{BB962C8B-B14F-4D97-AF65-F5344CB8AC3E}">
        <p14:creationId xmlns:p14="http://schemas.microsoft.com/office/powerpoint/2010/main" val="10719134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ごちそう紀行 つながり</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344479"/>
            <a:ext cx="4140913" cy="648512"/>
          </a:xfrm>
          <a:prstGeom prst="rect">
            <a:avLst/>
          </a:prstGeom>
          <a:noFill/>
        </p:spPr>
        <p:txBody>
          <a:bodyPr wrap="square" lIns="90000" tIns="46800" rIns="0" bIns="46800" rtlCol="0">
            <a:spAutoFit/>
          </a:bodyPr>
          <a:lstStyle/>
          <a:p>
            <a:r>
              <a:rPr lang="ja-JP" altLang="en-US" sz="900" spc="200" dirty="0">
                <a:latin typeface="Meiryo UI" panose="020B0604030504040204" pitchFamily="34" charset="-128"/>
                <a:ea typeface="Meiryo UI" panose="020B0604030504040204" pitchFamily="34" charset="-128"/>
              </a:rPr>
              <a:t>包装</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紙ケース</a:t>
            </a:r>
          </a:p>
          <a:p>
            <a:r>
              <a:rPr lang="ja-JP" altLang="en-US" sz="900" spc="200" dirty="0">
                <a:latin typeface="Meiryo UI" panose="020B0604030504040204" pitchFamily="34" charset="-128"/>
                <a:ea typeface="Meiryo UI" panose="020B0604030504040204" pitchFamily="34" charset="-128"/>
              </a:rPr>
              <a:t>備考</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 箱サイズ：</a:t>
            </a:r>
            <a:r>
              <a:rPr lang="en-US" altLang="ja-JP" sz="900" spc="200" dirty="0">
                <a:latin typeface="Meiryo UI" panose="020B0604030504040204" pitchFamily="34" charset="-128"/>
                <a:ea typeface="Meiryo UI" panose="020B0604030504040204" pitchFamily="34" charset="-128"/>
              </a:rPr>
              <a:t>260×185×3mm</a:t>
            </a:r>
            <a:r>
              <a:rPr lang="ja-JP" altLang="en-US" sz="900" spc="200" dirty="0">
                <a:latin typeface="Meiryo UI" panose="020B0604030504040204" pitchFamily="34" charset="-128"/>
                <a:ea typeface="Meiryo UI" panose="020B0604030504040204" pitchFamily="34" charset="-128"/>
              </a:rPr>
              <a:t>　 </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合計</a:t>
            </a:r>
            <a:r>
              <a:rPr lang="en-US" altLang="ja-JP" sz="900" spc="200" dirty="0">
                <a:latin typeface="Meiryo UI" panose="020B0604030504040204" pitchFamily="34" charset="-128"/>
                <a:ea typeface="Meiryo UI" panose="020B0604030504040204" pitchFamily="34" charset="-128"/>
              </a:rPr>
              <a:t>3</a:t>
            </a:r>
            <a:r>
              <a:rPr lang="ja-JP" altLang="en-US" sz="900" spc="200" dirty="0">
                <a:latin typeface="Meiryo UI" panose="020B0604030504040204" pitchFamily="34" charset="-128"/>
                <a:ea typeface="Meiryo UI" panose="020B0604030504040204" pitchFamily="34" charset="-128"/>
              </a:rPr>
              <a:t>万円以上でお申し込みください</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他コースとの取り混ぜも可能です</a:t>
            </a:r>
            <a:r>
              <a:rPr lang="en-US" altLang="ja-JP" sz="900" spc="200" dirty="0">
                <a:latin typeface="Meiryo UI" panose="020B0604030504040204" pitchFamily="34" charset="-128"/>
                <a:ea typeface="Meiryo UI" panose="020B0604030504040204" pitchFamily="34" charset="-128"/>
              </a:rPr>
              <a:t>｡ ※</a:t>
            </a:r>
            <a:r>
              <a:rPr lang="ja-JP" altLang="en-US" sz="900" spc="200" dirty="0">
                <a:latin typeface="Meiryo UI" panose="020B0604030504040204" pitchFamily="34" charset="-128"/>
                <a:ea typeface="Meiryo UI" panose="020B0604030504040204" pitchFamily="34" charset="-128"/>
              </a:rPr>
              <a:t>システム料は価格に含まれています</a:t>
            </a:r>
            <a:r>
              <a:rPr lang="en-US" altLang="ja-JP" sz="900" spc="200" dirty="0">
                <a:latin typeface="Meiryo UI" panose="020B0604030504040204" pitchFamily="34" charset="-128"/>
                <a:ea typeface="Meiryo UI" panose="020B0604030504040204" pitchFamily="34" charset="-128"/>
              </a:rPr>
              <a:t>｡</a:t>
            </a:r>
            <a:r>
              <a:rPr lang="ja-JP" altLang="en-US" sz="900" spc="200" dirty="0">
                <a:latin typeface="Meiryo UI" panose="020B0604030504040204" pitchFamily="34" charset="-128"/>
                <a:ea typeface="Meiryo UI" panose="020B0604030504040204" pitchFamily="34" charset="-128"/>
              </a:rPr>
              <a:t>出荷可能日を必ずご確認ください</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a:solidFill>
                  <a:schemeClr val="bg1"/>
                </a:solidFill>
                <a:latin typeface="Meiryo UI" panose="020B0604030504040204" pitchFamily="34" charset="-128"/>
                <a:ea typeface="Meiryo UI" panose="020B0604030504040204" pitchFamily="34" charset="-128"/>
              </a:rPr>
              <a:t>商品写真</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252614"/>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137198"/>
            <a:ext cx="447446" cy="230832"/>
          </a:xfrm>
          <a:prstGeom prst="rect">
            <a:avLst/>
          </a:prstGeom>
          <a:noFill/>
        </p:spPr>
        <p:txBody>
          <a:bodyPr wrap="square" rtlCol="0">
            <a:spAutoFit/>
          </a:bodyPr>
          <a:lstStyle/>
          <a:p>
            <a:r>
              <a:rPr lang="ja-JP" altLang="en-US" sz="900" dirty="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596079"/>
          </a:xfrm>
          <a:prstGeom prst="rect">
            <a:avLst/>
          </a:prstGeom>
          <a:noFill/>
        </p:spPr>
        <p:txBody>
          <a:bodyPr wrap="square" lIns="0" tIns="46800" rIns="0" spcCol="360000" rtlCol="0">
            <a:spAutoFit/>
          </a:bodyPr>
          <a:lstStyle/>
          <a:p>
            <a:pPr algn="just">
              <a:lnSpc>
                <a:spcPts val="2400"/>
              </a:lnSpc>
            </a:pPr>
            <a:r>
              <a:rPr lang="ja-JP" altLang="en-US" sz="1600" dirty="0">
                <a:latin typeface="Meiryo UI" panose="020B0604030504040204" pitchFamily="34" charset="-128"/>
                <a:ea typeface="Meiryo UI" panose="020B0604030504040204" pitchFamily="34" charset="-128"/>
              </a:rPr>
              <a:t>約</a:t>
            </a:r>
            <a:r>
              <a:rPr lang="en-US" altLang="ja-JP" sz="1600" dirty="0">
                <a:latin typeface="Meiryo UI" panose="020B0604030504040204" pitchFamily="34" charset="-128"/>
                <a:ea typeface="Meiryo UI" panose="020B0604030504040204" pitchFamily="34" charset="-128"/>
              </a:rPr>
              <a:t>60</a:t>
            </a:r>
            <a:r>
              <a:rPr lang="ja-JP" altLang="en-US" sz="1600" dirty="0">
                <a:latin typeface="Meiryo UI" panose="020B0604030504040204" pitchFamily="34" charset="-128"/>
                <a:ea typeface="Meiryo UI" panose="020B0604030504040204" pitchFamily="34" charset="-128"/>
              </a:rPr>
              <a:t>点と豊富な掲載商品数で、さりげなくも豪華でスマートなカタログギフトです。お慶び事や結婚式の引き出物、ゴルフコンペ等といったイベントの景品などにも人気のある商品です。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図 11">
            <a:extLst>
              <a:ext uri="{FF2B5EF4-FFF2-40B4-BE49-F238E27FC236}">
                <a16:creationId xmlns:a16="http://schemas.microsoft.com/office/drawing/2014/main" id="{C41DAAA7-AC13-B3AD-A1ED-595B73897F9A}"/>
              </a:ext>
            </a:extLst>
          </p:cNvPr>
          <p:cNvPicPr>
            <a:picLocks noChangeAspect="1"/>
          </p:cNvPicPr>
          <p:nvPr/>
        </p:nvPicPr>
        <p:blipFill>
          <a:blip r:embed="rId5"/>
          <a:stretch>
            <a:fillRect/>
          </a:stretch>
        </p:blipFill>
        <p:spPr>
          <a:xfrm>
            <a:off x="701440" y="1361038"/>
            <a:ext cx="3784680" cy="3784680"/>
          </a:xfrm>
          <a:prstGeom prst="rect">
            <a:avLst/>
          </a:prstGeom>
        </p:spPr>
      </p:pic>
    </p:spTree>
    <p:extLst>
      <p:ext uri="{BB962C8B-B14F-4D97-AF65-F5344CB8AC3E}">
        <p14:creationId xmlns:p14="http://schemas.microsoft.com/office/powerpoint/2010/main" val="42405016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プレミアムクリーンギフト</a:t>
            </a:r>
            <a:r>
              <a:rPr lang="en-US" altLang="ja-JP" sz="2000" dirty="0">
                <a:solidFill>
                  <a:schemeClr val="bg1"/>
                </a:solidFill>
                <a:latin typeface="Meiryo UI" panose="020B0604030504040204" pitchFamily="34" charset="-128"/>
                <a:ea typeface="Meiryo UI" panose="020B0604030504040204" pitchFamily="34" charset="-128"/>
              </a:rPr>
              <a:t>5</a:t>
            </a:r>
            <a:r>
              <a:rPr lang="ja-JP" altLang="en-US" sz="2000" dirty="0">
                <a:solidFill>
                  <a:schemeClr val="bg1"/>
                </a:solidFill>
                <a:latin typeface="Meiryo UI" panose="020B0604030504040204" pitchFamily="34" charset="-128"/>
                <a:ea typeface="Meiryo UI" panose="020B0604030504040204" pitchFamily="34" charset="-128"/>
              </a:rPr>
              <a:t>点セット</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787011"/>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持ち手付化粧箱入り</a:t>
            </a:r>
            <a:endParaRPr lang="en-US" altLang="ja-JP" sz="900" dirty="0">
              <a:latin typeface="Meiryo UI" panose="020B0604030504040204" pitchFamily="34" charset="-128"/>
              <a:ea typeface="Meiryo UI" panose="020B0604030504040204" pitchFamily="34" charset="-128"/>
            </a:endParaRP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●P&amp;G</a:t>
            </a:r>
            <a:r>
              <a:rPr lang="ja-JP" altLang="en-US" sz="900" dirty="0">
                <a:latin typeface="Meiryo UI" panose="020B0604030504040204" pitchFamily="34" charset="-128"/>
                <a:ea typeface="Meiryo UI" panose="020B0604030504040204" pitchFamily="34" charset="-128"/>
              </a:rPr>
              <a:t>除菌ジョイコンパクト逆さボトル</a:t>
            </a:r>
            <a:r>
              <a:rPr lang="en-US" altLang="ja-JP" sz="900" dirty="0">
                <a:latin typeface="Meiryo UI" panose="020B0604030504040204" pitchFamily="34" charset="-128"/>
                <a:ea typeface="Meiryo UI" panose="020B0604030504040204" pitchFamily="34" charset="-128"/>
              </a:rPr>
              <a:t>290ml(</a:t>
            </a:r>
            <a:r>
              <a:rPr lang="ja-JP" altLang="en-US" sz="900" dirty="0">
                <a:latin typeface="Meiryo UI" panose="020B0604030504040204" pitchFamily="34" charset="-128"/>
                <a:ea typeface="Meiryo UI" panose="020B0604030504040204" pitchFamily="34" charset="-128"/>
              </a:rPr>
              <a:t>さわやか微香</a:t>
            </a:r>
            <a:r>
              <a:rPr lang="en-US" altLang="ja-JP" sz="900" dirty="0">
                <a:latin typeface="Meiryo UI" panose="020B0604030504040204" pitchFamily="34" charset="-128"/>
                <a:ea typeface="Meiryo UI" panose="020B0604030504040204" pitchFamily="34" charset="-128"/>
              </a:rPr>
              <a:t>)×1 ●</a:t>
            </a:r>
            <a:r>
              <a:rPr lang="ja-JP" altLang="en-US" sz="900" dirty="0">
                <a:latin typeface="Meiryo UI" panose="020B0604030504040204" pitchFamily="34" charset="-128"/>
                <a:ea typeface="Meiryo UI" panose="020B0604030504040204" pitchFamily="34" charset="-128"/>
              </a:rPr>
              <a:t>ライオンルックバスタブクレンジング</a:t>
            </a:r>
            <a:r>
              <a:rPr lang="en-US" altLang="ja-JP" sz="900" dirty="0">
                <a:latin typeface="Meiryo UI" panose="020B0604030504040204" pitchFamily="34" charset="-128"/>
                <a:ea typeface="Meiryo UI" panose="020B0604030504040204" pitchFamily="34" charset="-128"/>
              </a:rPr>
              <a:t>500ml(</a:t>
            </a:r>
            <a:r>
              <a:rPr lang="ja-JP" altLang="en-US" sz="900" dirty="0">
                <a:latin typeface="Meiryo UI" panose="020B0604030504040204" pitchFamily="34" charset="-128"/>
                <a:ea typeface="Meiryo UI" panose="020B0604030504040204" pitchFamily="34" charset="-128"/>
              </a:rPr>
              <a:t>クリアシトラスの香り</a:t>
            </a:r>
            <a:r>
              <a:rPr lang="en-US" altLang="ja-JP" sz="900" dirty="0">
                <a:latin typeface="Meiryo UI" panose="020B0604030504040204" pitchFamily="34" charset="-128"/>
                <a:ea typeface="Meiryo UI" panose="020B0604030504040204" pitchFamily="34" charset="-128"/>
              </a:rPr>
              <a:t>)×1 ●</a:t>
            </a:r>
            <a:r>
              <a:rPr lang="ja-JP" altLang="en-US" sz="900" dirty="0">
                <a:latin typeface="Meiryo UI" panose="020B0604030504040204" pitchFamily="34" charset="-128"/>
                <a:ea typeface="Meiryo UI" panose="020B0604030504040204" pitchFamily="34" charset="-128"/>
              </a:rPr>
              <a:t>ライオントイレのルック除菌消臭</a:t>
            </a:r>
            <a:r>
              <a:rPr lang="en-US" altLang="ja-JP" sz="900" dirty="0">
                <a:latin typeface="Meiryo UI" panose="020B0604030504040204" pitchFamily="34" charset="-128"/>
                <a:ea typeface="Meiryo UI" panose="020B0604030504040204" pitchFamily="34" charset="-128"/>
              </a:rPr>
              <a:t>EX450ml×1 ●</a:t>
            </a:r>
            <a:r>
              <a:rPr lang="ja-JP" altLang="en-US" sz="900" dirty="0">
                <a:latin typeface="Meiryo UI" panose="020B0604030504040204" pitchFamily="34" charset="-128"/>
                <a:ea typeface="Meiryo UI" panose="020B0604030504040204" pitchFamily="34" charset="-128"/>
              </a:rPr>
              <a:t>フマキラーキッチン用アルコール除菌スプレー</a:t>
            </a:r>
            <a:r>
              <a:rPr lang="en-US" altLang="ja-JP" sz="900" dirty="0">
                <a:latin typeface="Meiryo UI" panose="020B0604030504040204" pitchFamily="34" charset="-128"/>
                <a:ea typeface="Meiryo UI" panose="020B0604030504040204" pitchFamily="34" charset="-128"/>
              </a:rPr>
              <a:t>400ml×1 ●</a:t>
            </a:r>
            <a:r>
              <a:rPr lang="ja-JP" altLang="en-US" sz="900" dirty="0">
                <a:latin typeface="Meiryo UI" panose="020B0604030504040204" pitchFamily="34" charset="-128"/>
                <a:ea typeface="Meiryo UI" panose="020B0604030504040204" pitchFamily="34" charset="-128"/>
              </a:rPr>
              <a:t>ウタマロクリーナー</a:t>
            </a:r>
            <a:r>
              <a:rPr lang="en-US" altLang="ja-JP" sz="900" dirty="0">
                <a:latin typeface="Meiryo UI" panose="020B0604030504040204" pitchFamily="34" charset="-128"/>
                <a:ea typeface="Meiryo UI" panose="020B0604030504040204" pitchFamily="34" charset="-128"/>
              </a:rPr>
              <a:t>400ml×1</a:t>
            </a: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1917193"/>
          </a:xfrm>
          <a:prstGeom prst="rect">
            <a:avLst/>
          </a:prstGeom>
          <a:noFill/>
        </p:spPr>
        <p:txBody>
          <a:bodyPr wrap="square" lIns="0" tIns="46800" rIns="0" spcCol="360000" rtlCol="0">
            <a:spAutoFit/>
          </a:bodyPr>
          <a:lstStyle/>
          <a:p>
            <a:pPr algn="just">
              <a:lnSpc>
                <a:spcPts val="2400"/>
              </a:lnSpc>
            </a:pPr>
            <a:r>
              <a:rPr lang="en-US" altLang="ja-JP" sz="1600" b="0" i="0" dirty="0">
                <a:solidFill>
                  <a:srgbClr val="333333"/>
                </a:solidFill>
                <a:effectLst/>
                <a:highlight>
                  <a:srgbClr val="FFFFFF"/>
                </a:highlight>
                <a:latin typeface="-apple-system"/>
              </a:rPr>
              <a:t>P&amp;G</a:t>
            </a:r>
            <a:r>
              <a:rPr lang="ja-JP" altLang="en-US" sz="1600" b="0" i="0" dirty="0">
                <a:solidFill>
                  <a:srgbClr val="333333"/>
                </a:solidFill>
                <a:effectLst/>
                <a:highlight>
                  <a:srgbClr val="FFFFFF"/>
                </a:highlight>
                <a:latin typeface="-apple-system"/>
              </a:rPr>
              <a:t>の食器用洗剤ジョイコンパクト逆さボトルや、ライオンのルックブラスバスタブクレンジング、トイレのリック除菌消臭</a:t>
            </a:r>
            <a:r>
              <a:rPr lang="en-US" altLang="ja-JP" sz="1600" b="0" i="0" dirty="0">
                <a:solidFill>
                  <a:srgbClr val="333333"/>
                </a:solidFill>
                <a:effectLst/>
                <a:highlight>
                  <a:srgbClr val="FFFFFF"/>
                </a:highlight>
                <a:latin typeface="-apple-system"/>
              </a:rPr>
              <a:t>EX</a:t>
            </a:r>
            <a:r>
              <a:rPr lang="ja-JP" altLang="en-US" sz="1600" b="0" i="0" dirty="0">
                <a:solidFill>
                  <a:srgbClr val="333333"/>
                </a:solidFill>
                <a:effectLst/>
                <a:highlight>
                  <a:srgbClr val="FFFFFF"/>
                </a:highlight>
                <a:latin typeface="-apple-system"/>
              </a:rPr>
              <a:t>など、日常的なお掃除に便利なアイテムの詰め合わせです。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2" name="Picture 2">
            <a:extLst>
              <a:ext uri="{FF2B5EF4-FFF2-40B4-BE49-F238E27FC236}">
                <a16:creationId xmlns:a16="http://schemas.microsoft.com/office/drawing/2014/main" id="{ED363028-B196-EDBC-B601-4DF8D06EA9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048" y="1489872"/>
            <a:ext cx="3314078" cy="3314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060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927CB9EF-4E63-C348-91C2-B4EE6CED9AEC}"/>
              </a:ext>
            </a:extLst>
          </p:cNvPr>
          <p:cNvPicPr>
            <a:picLocks noChangeAspect="1"/>
          </p:cNvPicPr>
          <p:nvPr/>
        </p:nvPicPr>
        <p:blipFill>
          <a:blip r:embed="rId3"/>
          <a:stretch>
            <a:fillRect/>
          </a:stretch>
        </p:blipFill>
        <p:spPr>
          <a:xfrm>
            <a:off x="5100223" y="4667627"/>
            <a:ext cx="722044" cy="795472"/>
          </a:xfrm>
          <a:prstGeom prst="rect">
            <a:avLst/>
          </a:prstGeom>
        </p:spPr>
      </p:pic>
      <p:pic>
        <p:nvPicPr>
          <p:cNvPr id="8" name="図 7">
            <a:extLst>
              <a:ext uri="{FF2B5EF4-FFF2-40B4-BE49-F238E27FC236}">
                <a16:creationId xmlns:a16="http://schemas.microsoft.com/office/drawing/2014/main" id="{14C963AD-CFA1-094F-903A-A75F17FBB6F3}"/>
              </a:ext>
            </a:extLst>
          </p:cNvPr>
          <p:cNvPicPr>
            <a:picLocks noChangeAspect="1"/>
          </p:cNvPicPr>
          <p:nvPr/>
        </p:nvPicPr>
        <p:blipFill>
          <a:blip r:embed="rId4"/>
          <a:stretch>
            <a:fillRect/>
          </a:stretch>
        </p:blipFill>
        <p:spPr>
          <a:xfrm>
            <a:off x="5096907" y="3119079"/>
            <a:ext cx="704222" cy="815944"/>
          </a:xfrm>
          <a:prstGeom prst="rect">
            <a:avLst/>
          </a:prstGeom>
        </p:spPr>
      </p:pic>
      <p:sp>
        <p:nvSpPr>
          <p:cNvPr id="3" name="テキスト ボックス 2">
            <a:extLst>
              <a:ext uri="{FF2B5EF4-FFF2-40B4-BE49-F238E27FC236}">
                <a16:creationId xmlns:a16="http://schemas.microsoft.com/office/drawing/2014/main" id="{4CA50E79-0AEB-4A45-90DE-1EBFEF4913AE}"/>
              </a:ext>
            </a:extLst>
          </p:cNvPr>
          <p:cNvSpPr txBox="1"/>
          <p:nvPr/>
        </p:nvSpPr>
        <p:spPr>
          <a:xfrm>
            <a:off x="1098699" y="596421"/>
            <a:ext cx="7750462"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カタログチョイス コットン</a:t>
            </a:r>
          </a:p>
        </p:txBody>
      </p:sp>
      <p:sp>
        <p:nvSpPr>
          <p:cNvPr id="54" name="テキスト ボックス 53">
            <a:extLst>
              <a:ext uri="{FF2B5EF4-FFF2-40B4-BE49-F238E27FC236}">
                <a16:creationId xmlns:a16="http://schemas.microsoft.com/office/drawing/2014/main" id="{DB95C43C-93E8-974D-BE0B-E4B52F6953E9}"/>
              </a:ext>
            </a:extLst>
          </p:cNvPr>
          <p:cNvSpPr txBox="1"/>
          <p:nvPr/>
        </p:nvSpPr>
        <p:spPr>
          <a:xfrm>
            <a:off x="485900" y="5252121"/>
            <a:ext cx="4140913" cy="648512"/>
          </a:xfrm>
          <a:prstGeom prst="rect">
            <a:avLst/>
          </a:prstGeom>
          <a:noFill/>
        </p:spPr>
        <p:txBody>
          <a:bodyPr wrap="square" lIns="90000" tIns="46800" rIns="0" bIns="46800" rtlCol="0">
            <a:spAutoFit/>
          </a:bodyPr>
          <a:lstStyle/>
          <a:p>
            <a:r>
              <a:rPr lang="ja-JP" altLang="en-US" sz="900" dirty="0">
                <a:latin typeface="Meiryo UI" panose="020B0604030504040204" pitchFamily="34" charset="-128"/>
                <a:ea typeface="Meiryo UI" panose="020B0604030504040204" pitchFamily="34" charset="-128"/>
              </a:rPr>
              <a:t>包装</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化粧箱入り</a:t>
            </a:r>
          </a:p>
          <a:p>
            <a:r>
              <a:rPr lang="ja-JP" altLang="en-US" sz="900" dirty="0">
                <a:latin typeface="Meiryo UI" panose="020B0604030504040204" pitchFamily="34" charset="-128"/>
                <a:ea typeface="Meiryo UI" panose="020B0604030504040204" pitchFamily="34" charset="-128"/>
              </a:rPr>
              <a:t>備考</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 </a:t>
            </a:r>
            <a:r>
              <a:rPr lang="en-US" altLang="ja-JP" sz="900" dirty="0">
                <a:latin typeface="Meiryo UI" panose="020B0604030504040204" pitchFamily="34" charset="-128"/>
                <a:ea typeface="Meiryo UI" panose="020B0604030504040204" pitchFamily="34" charset="-128"/>
              </a:rPr>
              <a:t>&lt;</a:t>
            </a:r>
            <a:r>
              <a:rPr lang="ja-JP" altLang="en-US" sz="900" dirty="0">
                <a:latin typeface="Meiryo UI" panose="020B0604030504040204" pitchFamily="34" charset="-128"/>
                <a:ea typeface="Meiryo UI" panose="020B0604030504040204" pitchFamily="34" charset="-128"/>
              </a:rPr>
              <a:t>セット内容</a:t>
            </a:r>
            <a:r>
              <a:rPr lang="en-US" altLang="ja-JP" sz="900" dirty="0">
                <a:latin typeface="Meiryo UI" panose="020B0604030504040204" pitchFamily="34" charset="-128"/>
                <a:ea typeface="Meiryo UI" panose="020B0604030504040204" pitchFamily="34" charset="-128"/>
              </a:rPr>
              <a:t>&gt; </a:t>
            </a:r>
            <a:r>
              <a:rPr lang="ja-JP" altLang="en-US" sz="900" dirty="0">
                <a:latin typeface="Meiryo UI" panose="020B0604030504040204" pitchFamily="34" charset="-128"/>
                <a:ea typeface="Meiryo UI" panose="020B0604030504040204" pitchFamily="34" charset="-128"/>
              </a:rPr>
              <a:t>カタログ･返信用ハガキ</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料金受取人払</a:t>
            </a:r>
            <a:r>
              <a:rPr lang="en-US" altLang="ja-JP" sz="900" dirty="0">
                <a:latin typeface="Meiryo UI" panose="020B0604030504040204" pitchFamily="34" charset="-128"/>
                <a:ea typeface="Meiryo UI" panose="020B0604030504040204" pitchFamily="34" charset="-128"/>
              </a:rPr>
              <a:t>) ※</a:t>
            </a:r>
            <a:r>
              <a:rPr lang="ja-JP" altLang="en-US" sz="900" dirty="0">
                <a:latin typeface="Meiryo UI" panose="020B0604030504040204" pitchFamily="34" charset="-128"/>
                <a:ea typeface="Meiryo UI" panose="020B0604030504040204" pitchFamily="34" charset="-128"/>
              </a:rPr>
              <a:t>各種取混ぜて、合計金額</a:t>
            </a:r>
            <a:r>
              <a:rPr lang="en-US" altLang="ja-JP" sz="900" dirty="0">
                <a:latin typeface="Meiryo UI" panose="020B0604030504040204" pitchFamily="34" charset="-128"/>
                <a:ea typeface="Meiryo UI" panose="020B0604030504040204" pitchFamily="34" charset="-128"/>
              </a:rPr>
              <a:t>30,000</a:t>
            </a:r>
            <a:r>
              <a:rPr lang="ja-JP" altLang="en-US" sz="900" dirty="0">
                <a:latin typeface="Meiryo UI" panose="020B0604030504040204" pitchFamily="34" charset="-128"/>
                <a:ea typeface="Meiryo UI" panose="020B0604030504040204" pitchFamily="34" charset="-128"/>
              </a:rPr>
              <a:t>円</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カタログ 掲載価格</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にてお申し込みください。 </a:t>
            </a:r>
            <a:r>
              <a:rPr lang="en-US" altLang="ja-JP" sz="900" dirty="0">
                <a:latin typeface="Meiryo UI" panose="020B0604030504040204" pitchFamily="34" charset="-128"/>
                <a:ea typeface="Meiryo UI" panose="020B0604030504040204" pitchFamily="34" charset="-128"/>
              </a:rPr>
              <a:t>※</a:t>
            </a:r>
            <a:r>
              <a:rPr lang="ja-JP" altLang="en-US" sz="900" dirty="0">
                <a:latin typeface="Meiryo UI" panose="020B0604030504040204" pitchFamily="34" charset="-128"/>
                <a:ea typeface="Meiryo UI" panose="020B0604030504040204" pitchFamily="34" charset="-128"/>
              </a:rPr>
              <a:t>価格にはシステム料</a:t>
            </a:r>
            <a:r>
              <a:rPr lang="en-US" altLang="ja-JP" sz="900" dirty="0">
                <a:latin typeface="Meiryo UI" panose="020B0604030504040204" pitchFamily="34" charset="-128"/>
                <a:ea typeface="Meiryo UI" panose="020B0604030504040204" pitchFamily="34" charset="-128"/>
              </a:rPr>
              <a:t>800</a:t>
            </a:r>
            <a:r>
              <a:rPr lang="ja-JP" altLang="en-US" sz="900" dirty="0">
                <a:latin typeface="Meiryo UI" panose="020B0604030504040204" pitchFamily="34" charset="-128"/>
                <a:ea typeface="Meiryo UI" panose="020B0604030504040204" pitchFamily="34" charset="-128"/>
              </a:rPr>
              <a:t>円が含まれています。</a:t>
            </a:r>
            <a:endParaRPr lang="en-US" altLang="ja-JP" sz="900" dirty="0">
              <a:latin typeface="Meiryo UI" panose="020B0604030504040204" pitchFamily="34" charset="-128"/>
              <a:ea typeface="Meiryo UI" panose="020B0604030504040204" pitchFamily="34" charset="-128"/>
            </a:endParaRPr>
          </a:p>
        </p:txBody>
      </p:sp>
      <p:sp>
        <p:nvSpPr>
          <p:cNvPr id="4" name="テキスト ボックス 3">
            <a:extLst>
              <a:ext uri="{FF2B5EF4-FFF2-40B4-BE49-F238E27FC236}">
                <a16:creationId xmlns:a16="http://schemas.microsoft.com/office/drawing/2014/main" id="{131A1040-38AB-0647-BD57-A8AE861D20F5}"/>
              </a:ext>
            </a:extLst>
          </p:cNvPr>
          <p:cNvSpPr txBox="1"/>
          <p:nvPr/>
        </p:nvSpPr>
        <p:spPr>
          <a:xfrm>
            <a:off x="8151628" y="4033284"/>
            <a:ext cx="184731" cy="369332"/>
          </a:xfrm>
          <a:prstGeom prst="rect">
            <a:avLst/>
          </a:prstGeom>
          <a:noFill/>
        </p:spPr>
        <p:txBody>
          <a:bodyPr wrap="none" rtlCol="0">
            <a:spAutoFit/>
          </a:bodyPr>
          <a:lstStyle/>
          <a:p>
            <a:endParaRPr kumimoji="1" lang="ja-JP" altLang="en-US"/>
          </a:p>
        </p:txBody>
      </p:sp>
      <p:sp>
        <p:nvSpPr>
          <p:cNvPr id="7" name="テキスト ボックス 6">
            <a:extLst>
              <a:ext uri="{FF2B5EF4-FFF2-40B4-BE49-F238E27FC236}">
                <a16:creationId xmlns:a16="http://schemas.microsoft.com/office/drawing/2014/main" id="{6E0DEE68-B29B-4E44-B075-EC371AE600A8}"/>
              </a:ext>
            </a:extLst>
          </p:cNvPr>
          <p:cNvSpPr txBox="1"/>
          <p:nvPr/>
        </p:nvSpPr>
        <p:spPr>
          <a:xfrm>
            <a:off x="9838660" y="3926958"/>
            <a:ext cx="184731" cy="369332"/>
          </a:xfrm>
          <a:prstGeom prst="rect">
            <a:avLst/>
          </a:prstGeom>
          <a:noFill/>
        </p:spPr>
        <p:txBody>
          <a:bodyPr wrap="none" rtlCol="0">
            <a:spAutoFit/>
          </a:bodyPr>
          <a:lstStyle/>
          <a:p>
            <a:endParaRPr kumimoji="1" lang="ja-JP" altLang="en-US"/>
          </a:p>
        </p:txBody>
      </p:sp>
      <p:sp>
        <p:nvSpPr>
          <p:cNvPr id="9" name="円/楕円 8">
            <a:extLst>
              <a:ext uri="{FF2B5EF4-FFF2-40B4-BE49-F238E27FC236}">
                <a16:creationId xmlns:a16="http://schemas.microsoft.com/office/drawing/2014/main" id="{5071E141-4680-1C45-8E9F-3E48DC46BD1C}"/>
              </a:ext>
            </a:extLst>
          </p:cNvPr>
          <p:cNvSpPr/>
          <p:nvPr/>
        </p:nvSpPr>
        <p:spPr>
          <a:xfrm>
            <a:off x="5035845" y="1268518"/>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accent4"/>
              </a:solidFill>
            </a:endParaRPr>
          </a:p>
        </p:txBody>
      </p:sp>
      <p:sp>
        <p:nvSpPr>
          <p:cNvPr id="43" name="テキスト ボックス 42">
            <a:extLst>
              <a:ext uri="{FF2B5EF4-FFF2-40B4-BE49-F238E27FC236}">
                <a16:creationId xmlns:a16="http://schemas.microsoft.com/office/drawing/2014/main" id="{C679F590-1798-F145-B307-DE0B7159F3E6}"/>
              </a:ext>
            </a:extLst>
          </p:cNvPr>
          <p:cNvSpPr txBox="1"/>
          <p:nvPr/>
        </p:nvSpPr>
        <p:spPr>
          <a:xfrm>
            <a:off x="5035210" y="1496155"/>
            <a:ext cx="739603" cy="323165"/>
          </a:xfrm>
          <a:prstGeom prst="rect">
            <a:avLst/>
          </a:prstGeom>
          <a:noFill/>
        </p:spPr>
        <p:txBody>
          <a:bodyPr wrap="square" rtlCol="0">
            <a:spAutoFit/>
          </a:bodyPr>
          <a:lstStyle/>
          <a:p>
            <a:pPr algn="ctr"/>
            <a:r>
              <a:rPr kumimoji="1" lang="ja-JP" altLang="en-US" sz="1500">
                <a:solidFill>
                  <a:schemeClr val="accent1">
                    <a:lumMod val="50000"/>
                  </a:schemeClr>
                </a:solidFill>
                <a:latin typeface="Meiryo UI" panose="020B0604030504040204" pitchFamily="34" charset="-128"/>
                <a:ea typeface="Meiryo UI" panose="020B0604030504040204" pitchFamily="34" charset="-128"/>
              </a:rPr>
              <a:t>特徴</a:t>
            </a:r>
          </a:p>
        </p:txBody>
      </p:sp>
      <p:sp>
        <p:nvSpPr>
          <p:cNvPr id="6" name="テキスト ボックス 5">
            <a:extLst>
              <a:ext uri="{FF2B5EF4-FFF2-40B4-BE49-F238E27FC236}">
                <a16:creationId xmlns:a16="http://schemas.microsoft.com/office/drawing/2014/main" id="{5949CA04-F994-CB41-A9F7-DB00BFD8F160}"/>
              </a:ext>
            </a:extLst>
          </p:cNvPr>
          <p:cNvSpPr txBox="1"/>
          <p:nvPr/>
        </p:nvSpPr>
        <p:spPr>
          <a:xfrm>
            <a:off x="9540949" y="3466214"/>
            <a:ext cx="184731" cy="369332"/>
          </a:xfrm>
          <a:prstGeom prst="rect">
            <a:avLst/>
          </a:prstGeom>
          <a:noFill/>
        </p:spPr>
        <p:txBody>
          <a:bodyPr wrap="none" rtlCol="0">
            <a:spAutoFit/>
          </a:bodyPr>
          <a:lstStyle/>
          <a:p>
            <a:endParaRPr kumimoji="1" lang="ja-JP" altLang="en-US"/>
          </a:p>
        </p:txBody>
      </p:sp>
      <p:sp>
        <p:nvSpPr>
          <p:cNvPr id="14" name="テキスト ボックス 13">
            <a:extLst>
              <a:ext uri="{FF2B5EF4-FFF2-40B4-BE49-F238E27FC236}">
                <a16:creationId xmlns:a16="http://schemas.microsoft.com/office/drawing/2014/main" id="{B93A13B1-A79F-5A48-AF90-DCA933A6F93C}"/>
              </a:ext>
            </a:extLst>
          </p:cNvPr>
          <p:cNvSpPr txBox="1"/>
          <p:nvPr/>
        </p:nvSpPr>
        <p:spPr>
          <a:xfrm>
            <a:off x="10086753" y="2473842"/>
            <a:ext cx="184731" cy="369332"/>
          </a:xfrm>
          <a:prstGeom prst="rect">
            <a:avLst/>
          </a:prstGeom>
          <a:noFill/>
        </p:spPr>
        <p:txBody>
          <a:bodyPr wrap="none" rtlCol="0">
            <a:spAutoFit/>
          </a:bodyPr>
          <a:lstStyle/>
          <a:p>
            <a:endParaRPr kumimoji="1" lang="ja-JP" altLang="en-US"/>
          </a:p>
        </p:txBody>
      </p:sp>
      <p:sp>
        <p:nvSpPr>
          <p:cNvPr id="71" name="テキスト ボックス 70">
            <a:extLst>
              <a:ext uri="{FF2B5EF4-FFF2-40B4-BE49-F238E27FC236}">
                <a16:creationId xmlns:a16="http://schemas.microsoft.com/office/drawing/2014/main" id="{9CB1C9CE-1452-7545-89C5-18AAC82727F2}"/>
              </a:ext>
            </a:extLst>
          </p:cNvPr>
          <p:cNvSpPr txBox="1"/>
          <p:nvPr/>
        </p:nvSpPr>
        <p:spPr>
          <a:xfrm>
            <a:off x="738099" y="3241645"/>
            <a:ext cx="3590620" cy="400110"/>
          </a:xfrm>
          <a:prstGeom prst="rect">
            <a:avLst/>
          </a:prstGeom>
          <a:noFill/>
        </p:spPr>
        <p:txBody>
          <a:bodyPr wrap="square" rtlCol="0">
            <a:spAutoFit/>
          </a:bodyPr>
          <a:lstStyle/>
          <a:p>
            <a:pPr algn="ctr"/>
            <a:r>
              <a:rPr lang="ja-JP" altLang="en-US" sz="2000" dirty="0">
                <a:solidFill>
                  <a:schemeClr val="bg1"/>
                </a:solidFill>
                <a:latin typeface="Meiryo UI" panose="020B0604030504040204" pitchFamily="34" charset="-128"/>
                <a:ea typeface="Meiryo UI" panose="020B0604030504040204" pitchFamily="34" charset="-128"/>
              </a:rPr>
              <a:t>商品写</a:t>
            </a:r>
          </a:p>
        </p:txBody>
      </p:sp>
      <p:sp>
        <p:nvSpPr>
          <p:cNvPr id="15" name="テキスト ボックス 14">
            <a:extLst>
              <a:ext uri="{FF2B5EF4-FFF2-40B4-BE49-F238E27FC236}">
                <a16:creationId xmlns:a16="http://schemas.microsoft.com/office/drawing/2014/main" id="{81947353-CE6B-5941-A69E-F8C69B4B7F8E}"/>
              </a:ext>
            </a:extLst>
          </p:cNvPr>
          <p:cNvSpPr txBox="1"/>
          <p:nvPr/>
        </p:nvSpPr>
        <p:spPr>
          <a:xfrm>
            <a:off x="-674557" y="1041816"/>
            <a:ext cx="184731" cy="369332"/>
          </a:xfrm>
          <a:prstGeom prst="rect">
            <a:avLst/>
          </a:prstGeom>
          <a:noFill/>
        </p:spPr>
        <p:txBody>
          <a:bodyPr wrap="none" rtlCol="0">
            <a:spAutoFit/>
          </a:bodyPr>
          <a:lstStyle/>
          <a:p>
            <a:endParaRPr kumimoji="1" lang="ja-JP" altLang="en-US"/>
          </a:p>
        </p:txBody>
      </p:sp>
      <p:sp>
        <p:nvSpPr>
          <p:cNvPr id="29" name="テキスト ボックス 28">
            <a:extLst>
              <a:ext uri="{FF2B5EF4-FFF2-40B4-BE49-F238E27FC236}">
                <a16:creationId xmlns:a16="http://schemas.microsoft.com/office/drawing/2014/main" id="{A694227E-35A0-BC45-B4B3-10C0BE19C792}"/>
              </a:ext>
            </a:extLst>
          </p:cNvPr>
          <p:cNvSpPr txBox="1"/>
          <p:nvPr/>
        </p:nvSpPr>
        <p:spPr>
          <a:xfrm>
            <a:off x="6223000" y="3441700"/>
            <a:ext cx="184731" cy="369332"/>
          </a:xfrm>
          <a:prstGeom prst="rect">
            <a:avLst/>
          </a:prstGeom>
          <a:noFill/>
        </p:spPr>
        <p:txBody>
          <a:bodyPr wrap="none" rtlCol="0">
            <a:spAutoFit/>
          </a:bodyPr>
          <a:lstStyle/>
          <a:p>
            <a:endParaRPr kumimoji="1" lang="ja-JP" altLang="en-US"/>
          </a:p>
        </p:txBody>
      </p:sp>
      <p:sp>
        <p:nvSpPr>
          <p:cNvPr id="30" name="テキスト ボックス 29">
            <a:extLst>
              <a:ext uri="{FF2B5EF4-FFF2-40B4-BE49-F238E27FC236}">
                <a16:creationId xmlns:a16="http://schemas.microsoft.com/office/drawing/2014/main" id="{168EF753-87BF-FA49-B3C8-FFADD62EDFAB}"/>
              </a:ext>
            </a:extLst>
          </p:cNvPr>
          <p:cNvSpPr txBox="1"/>
          <p:nvPr/>
        </p:nvSpPr>
        <p:spPr>
          <a:xfrm>
            <a:off x="5949950" y="3416300"/>
            <a:ext cx="184731" cy="369332"/>
          </a:xfrm>
          <a:prstGeom prst="rect">
            <a:avLst/>
          </a:prstGeom>
          <a:noFill/>
        </p:spPr>
        <p:txBody>
          <a:bodyPr wrap="none" rtlCol="0">
            <a:spAutoFit/>
          </a:bodyPr>
          <a:lstStyle/>
          <a:p>
            <a:endParaRPr kumimoji="1" lang="ja-JP" altLang="en-US"/>
          </a:p>
        </p:txBody>
      </p:sp>
      <p:sp>
        <p:nvSpPr>
          <p:cNvPr id="10" name="テキスト ボックス 9">
            <a:extLst>
              <a:ext uri="{FF2B5EF4-FFF2-40B4-BE49-F238E27FC236}">
                <a16:creationId xmlns:a16="http://schemas.microsoft.com/office/drawing/2014/main" id="{7324E41E-3866-E048-AA35-05280DE458D9}"/>
              </a:ext>
            </a:extLst>
          </p:cNvPr>
          <p:cNvSpPr txBox="1"/>
          <p:nvPr/>
        </p:nvSpPr>
        <p:spPr>
          <a:xfrm>
            <a:off x="9525000" y="3158067"/>
            <a:ext cx="184731" cy="369332"/>
          </a:xfrm>
          <a:prstGeom prst="rect">
            <a:avLst/>
          </a:prstGeom>
          <a:noFill/>
        </p:spPr>
        <p:txBody>
          <a:bodyPr wrap="none" rtlCol="0">
            <a:spAutoFit/>
          </a:bodyPr>
          <a:lstStyle/>
          <a:p>
            <a:endParaRPr kumimoji="1" lang="ja-JP" altLang="en-US"/>
          </a:p>
        </p:txBody>
      </p:sp>
      <p:sp>
        <p:nvSpPr>
          <p:cNvPr id="17" name="テキスト ボックス 16">
            <a:extLst>
              <a:ext uri="{FF2B5EF4-FFF2-40B4-BE49-F238E27FC236}">
                <a16:creationId xmlns:a16="http://schemas.microsoft.com/office/drawing/2014/main" id="{588061B6-B227-F945-9FD3-54E55A954891}"/>
              </a:ext>
            </a:extLst>
          </p:cNvPr>
          <p:cNvSpPr txBox="1"/>
          <p:nvPr/>
        </p:nvSpPr>
        <p:spPr>
          <a:xfrm>
            <a:off x="8390467" y="7332133"/>
            <a:ext cx="184731" cy="369332"/>
          </a:xfrm>
          <a:prstGeom prst="rect">
            <a:avLst/>
          </a:prstGeom>
          <a:noFill/>
        </p:spPr>
        <p:txBody>
          <a:bodyPr wrap="none" rtlCol="0">
            <a:spAutoFit/>
          </a:bodyPr>
          <a:lstStyle/>
          <a:p>
            <a:endParaRPr kumimoji="1" lang="ja-JP" altLang="en-US"/>
          </a:p>
        </p:txBody>
      </p:sp>
      <p:sp>
        <p:nvSpPr>
          <p:cNvPr id="18" name="テキスト ボックス 17">
            <a:extLst>
              <a:ext uri="{FF2B5EF4-FFF2-40B4-BE49-F238E27FC236}">
                <a16:creationId xmlns:a16="http://schemas.microsoft.com/office/drawing/2014/main" id="{B7B904E5-64B7-744A-9CEE-65B9899ED486}"/>
              </a:ext>
            </a:extLst>
          </p:cNvPr>
          <p:cNvSpPr txBox="1"/>
          <p:nvPr/>
        </p:nvSpPr>
        <p:spPr>
          <a:xfrm>
            <a:off x="8017933" y="-736600"/>
            <a:ext cx="184731" cy="369332"/>
          </a:xfrm>
          <a:prstGeom prst="rect">
            <a:avLst/>
          </a:prstGeom>
          <a:noFill/>
        </p:spPr>
        <p:txBody>
          <a:bodyPr wrap="none" rtlCol="0">
            <a:spAutoFit/>
          </a:bodyPr>
          <a:lstStyle/>
          <a:p>
            <a:endParaRPr kumimoji="1" lang="ja-JP" altLang="en-US"/>
          </a:p>
        </p:txBody>
      </p:sp>
      <p:cxnSp>
        <p:nvCxnSpPr>
          <p:cNvPr id="47" name="直線コネクタ 46">
            <a:extLst>
              <a:ext uri="{FF2B5EF4-FFF2-40B4-BE49-F238E27FC236}">
                <a16:creationId xmlns:a16="http://schemas.microsoft.com/office/drawing/2014/main" id="{06F736AD-50A3-9946-BE09-78B049790D86}"/>
              </a:ext>
            </a:extLst>
          </p:cNvPr>
          <p:cNvCxnSpPr>
            <a:cxnSpLocks/>
            <a:stCxn id="48" idx="3"/>
          </p:cNvCxnSpPr>
          <p:nvPr/>
        </p:nvCxnSpPr>
        <p:spPr>
          <a:xfrm>
            <a:off x="933347" y="5145172"/>
            <a:ext cx="3560089" cy="12701"/>
          </a:xfrm>
          <a:prstGeom prst="line">
            <a:avLst/>
          </a:prstGeom>
          <a:ln w="952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E2DC50B7-FC9D-9741-AB3D-886576F41BF6}"/>
              </a:ext>
            </a:extLst>
          </p:cNvPr>
          <p:cNvSpPr txBox="1"/>
          <p:nvPr/>
        </p:nvSpPr>
        <p:spPr>
          <a:xfrm>
            <a:off x="485901" y="5029756"/>
            <a:ext cx="447446" cy="230832"/>
          </a:xfrm>
          <a:prstGeom prst="rect">
            <a:avLst/>
          </a:prstGeom>
          <a:noFill/>
        </p:spPr>
        <p:txBody>
          <a:bodyPr wrap="square" rtlCol="0">
            <a:spAutoFit/>
          </a:bodyPr>
          <a:lstStyle/>
          <a:p>
            <a:r>
              <a:rPr lang="ja-JP" altLang="en-US" sz="900">
                <a:latin typeface="Meiryo UI" panose="020B0604030504040204" pitchFamily="34" charset="-128"/>
                <a:ea typeface="Meiryo UI" panose="020B0604030504040204" pitchFamily="34" charset="-128"/>
              </a:rPr>
              <a:t>仕様</a:t>
            </a:r>
          </a:p>
        </p:txBody>
      </p:sp>
      <p:sp>
        <p:nvSpPr>
          <p:cNvPr id="49" name="テキスト ボックス 48">
            <a:extLst>
              <a:ext uri="{FF2B5EF4-FFF2-40B4-BE49-F238E27FC236}">
                <a16:creationId xmlns:a16="http://schemas.microsoft.com/office/drawing/2014/main" id="{A01A4F1A-EF54-BF4E-99FC-739CD6DF617E}"/>
              </a:ext>
            </a:extLst>
          </p:cNvPr>
          <p:cNvSpPr txBox="1"/>
          <p:nvPr/>
        </p:nvSpPr>
        <p:spPr>
          <a:xfrm>
            <a:off x="296332" y="658339"/>
            <a:ext cx="855576" cy="276999"/>
          </a:xfrm>
          <a:prstGeom prst="rect">
            <a:avLst/>
          </a:prstGeom>
          <a:noFill/>
        </p:spPr>
        <p:txBody>
          <a:bodyPr wrap="square" rtlCol="0">
            <a:spAutoFit/>
          </a:bodyPr>
          <a:lstStyle/>
          <a:p>
            <a:pPr algn="ctr"/>
            <a:r>
              <a:rPr kumimoji="1" lang="en-US" altLang="ja-JP" sz="1200" dirty="0">
                <a:solidFill>
                  <a:schemeClr val="bg1"/>
                </a:solidFill>
                <a:latin typeface="Meiryo UI" panose="020B0604030504040204" pitchFamily="34" charset="-128"/>
                <a:ea typeface="Meiryo UI" panose="020B0604030504040204" pitchFamily="34" charset="-128"/>
              </a:rPr>
              <a:t>【</a:t>
            </a:r>
            <a:r>
              <a:rPr kumimoji="1" lang="ja-JP" altLang="en-US" sz="1200">
                <a:solidFill>
                  <a:schemeClr val="bg1"/>
                </a:solidFill>
                <a:latin typeface="Meiryo UI" panose="020B0604030504040204" pitchFamily="34" charset="-128"/>
                <a:ea typeface="Meiryo UI" panose="020B0604030504040204" pitchFamily="34" charset="-128"/>
              </a:rPr>
              <a:t>提案書</a:t>
            </a:r>
            <a:r>
              <a:rPr kumimoji="1" lang="en-US" altLang="ja-JP" sz="1200" dirty="0">
                <a:solidFill>
                  <a:schemeClr val="bg1"/>
                </a:solidFill>
                <a:latin typeface="Meiryo UI" panose="020B0604030504040204" pitchFamily="34" charset="-128"/>
                <a:ea typeface="Meiryo UI" panose="020B0604030504040204" pitchFamily="34" charset="-128"/>
              </a:rPr>
              <a:t>】</a:t>
            </a:r>
            <a:endParaRPr kumimoji="1" lang="ja-JP" altLang="en-US" sz="1200">
              <a:solidFill>
                <a:schemeClr val="bg1"/>
              </a:solidFill>
              <a:latin typeface="Meiryo UI" panose="020B0604030504040204" pitchFamily="34" charset="-128"/>
              <a:ea typeface="Meiryo UI" panose="020B0604030504040204" pitchFamily="34" charset="-128"/>
            </a:endParaRPr>
          </a:p>
        </p:txBody>
      </p:sp>
      <p:sp>
        <p:nvSpPr>
          <p:cNvPr id="52" name="テキスト ボックス 51">
            <a:extLst>
              <a:ext uri="{FF2B5EF4-FFF2-40B4-BE49-F238E27FC236}">
                <a16:creationId xmlns:a16="http://schemas.microsoft.com/office/drawing/2014/main" id="{666EFAC9-FA87-8F4E-97A7-2098EF99A221}"/>
              </a:ext>
            </a:extLst>
          </p:cNvPr>
          <p:cNvSpPr txBox="1"/>
          <p:nvPr/>
        </p:nvSpPr>
        <p:spPr>
          <a:xfrm>
            <a:off x="5932095" y="1422052"/>
            <a:ext cx="2917065" cy="2224969"/>
          </a:xfrm>
          <a:prstGeom prst="rect">
            <a:avLst/>
          </a:prstGeom>
          <a:noFill/>
        </p:spPr>
        <p:txBody>
          <a:bodyPr wrap="square" lIns="0" tIns="46800" rIns="0" spcCol="360000" rtlCol="0">
            <a:spAutoFit/>
          </a:bodyPr>
          <a:lstStyle/>
          <a:p>
            <a:pPr algn="just">
              <a:lnSpc>
                <a:spcPts val="2400"/>
              </a:lnSpc>
            </a:pPr>
            <a:r>
              <a:rPr lang="ja-JP" altLang="en-US" sz="1600" b="0" i="0" dirty="0">
                <a:solidFill>
                  <a:srgbClr val="333333"/>
                </a:solidFill>
                <a:effectLst/>
                <a:highlight>
                  <a:srgbClr val="FFFFFF"/>
                </a:highlight>
                <a:latin typeface="-apple-system"/>
              </a:rPr>
              <a:t>約</a:t>
            </a:r>
            <a:r>
              <a:rPr lang="en-US" altLang="ja-JP" sz="1600" b="0" i="0" dirty="0">
                <a:solidFill>
                  <a:srgbClr val="333333"/>
                </a:solidFill>
                <a:effectLst/>
                <a:highlight>
                  <a:srgbClr val="FFFFFF"/>
                </a:highlight>
                <a:latin typeface="-apple-system"/>
              </a:rPr>
              <a:t>520</a:t>
            </a:r>
            <a:r>
              <a:rPr lang="ja-JP" altLang="en-US" sz="1600" b="0" i="0" dirty="0">
                <a:solidFill>
                  <a:srgbClr val="333333"/>
                </a:solidFill>
                <a:effectLst/>
                <a:highlight>
                  <a:srgbClr val="FFFFFF"/>
                </a:highlight>
                <a:latin typeface="-apple-system"/>
              </a:rPr>
              <a:t>点の掲載点数の中から自由に選べるカタログギフト。その中でグルメも約</a:t>
            </a:r>
            <a:r>
              <a:rPr lang="en-US" altLang="ja-JP" sz="1600" b="0" i="0" dirty="0">
                <a:solidFill>
                  <a:srgbClr val="333333"/>
                </a:solidFill>
                <a:effectLst/>
                <a:highlight>
                  <a:srgbClr val="FFFFFF"/>
                </a:highlight>
                <a:latin typeface="-apple-system"/>
              </a:rPr>
              <a:t>100</a:t>
            </a:r>
            <a:r>
              <a:rPr lang="ja-JP" altLang="en-US" sz="1600" b="0" i="0" dirty="0">
                <a:solidFill>
                  <a:srgbClr val="333333"/>
                </a:solidFill>
                <a:effectLst/>
                <a:highlight>
                  <a:srgbClr val="FFFFFF"/>
                </a:highlight>
                <a:latin typeface="-apple-system"/>
              </a:rPr>
              <a:t>点ありますので、見ているだけでも楽しくなってきます。定番の贈答用商品として根強い人気があります。</a:t>
            </a:r>
            <a:endParaRPr lang="en-US" altLang="ja-JP" sz="1600" dirty="0">
              <a:latin typeface="Meiryo UI" panose="020B0604030504040204" pitchFamily="34" charset="-128"/>
              <a:ea typeface="Meiryo UI" panose="020B0604030504040204" pitchFamily="34" charset="-128"/>
            </a:endParaRPr>
          </a:p>
        </p:txBody>
      </p:sp>
      <p:sp>
        <p:nvSpPr>
          <p:cNvPr id="51" name="円/楕円 50">
            <a:extLst>
              <a:ext uri="{FF2B5EF4-FFF2-40B4-BE49-F238E27FC236}">
                <a16:creationId xmlns:a16="http://schemas.microsoft.com/office/drawing/2014/main" id="{29EEA60A-1EDB-A44B-893A-3A7C8D5D51EA}"/>
              </a:ext>
            </a:extLst>
          </p:cNvPr>
          <p:cNvSpPr/>
          <p:nvPr/>
        </p:nvSpPr>
        <p:spPr>
          <a:xfrm>
            <a:off x="5035845" y="534447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55C042B5-BEB6-154E-9A0F-527D7515FFDC}"/>
              </a:ext>
            </a:extLst>
          </p:cNvPr>
          <p:cNvSpPr txBox="1"/>
          <p:nvPr/>
        </p:nvSpPr>
        <p:spPr>
          <a:xfrm>
            <a:off x="5035210" y="5569140"/>
            <a:ext cx="739603"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お見積</a:t>
            </a:r>
          </a:p>
        </p:txBody>
      </p:sp>
      <p:cxnSp>
        <p:nvCxnSpPr>
          <p:cNvPr id="55" name="直線コネクタ 54">
            <a:extLst>
              <a:ext uri="{FF2B5EF4-FFF2-40B4-BE49-F238E27FC236}">
                <a16:creationId xmlns:a16="http://schemas.microsoft.com/office/drawing/2014/main" id="{E3841400-EED2-C34D-BCDD-C3006CC8563F}"/>
              </a:ext>
            </a:extLst>
          </p:cNvPr>
          <p:cNvCxnSpPr>
            <a:cxnSpLocks/>
          </p:cNvCxnSpPr>
          <p:nvPr/>
        </p:nvCxnSpPr>
        <p:spPr>
          <a:xfrm>
            <a:off x="5880100" y="3785632"/>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grpSp>
        <p:nvGrpSpPr>
          <p:cNvPr id="58" name="グループ化 57">
            <a:extLst>
              <a:ext uri="{FF2B5EF4-FFF2-40B4-BE49-F238E27FC236}">
                <a16:creationId xmlns:a16="http://schemas.microsoft.com/office/drawing/2014/main" id="{C8880407-59E8-D744-B368-C4DF6A8E994D}"/>
              </a:ext>
            </a:extLst>
          </p:cNvPr>
          <p:cNvGrpSpPr/>
          <p:nvPr/>
        </p:nvGrpSpPr>
        <p:grpSpPr>
          <a:xfrm>
            <a:off x="5042402" y="3830871"/>
            <a:ext cx="739603" cy="739603"/>
            <a:chOff x="5042402" y="3087009"/>
            <a:chExt cx="739603" cy="739603"/>
          </a:xfrm>
        </p:grpSpPr>
        <p:sp>
          <p:nvSpPr>
            <p:cNvPr id="59" name="円/楕円 58">
              <a:extLst>
                <a:ext uri="{FF2B5EF4-FFF2-40B4-BE49-F238E27FC236}">
                  <a16:creationId xmlns:a16="http://schemas.microsoft.com/office/drawing/2014/main" id="{C67052A6-1156-D442-9D47-A2227E7B96FF}"/>
                </a:ext>
              </a:extLst>
            </p:cNvPr>
            <p:cNvSpPr/>
            <p:nvPr/>
          </p:nvSpPr>
          <p:spPr>
            <a:xfrm>
              <a:off x="5042402" y="3087009"/>
              <a:ext cx="739603" cy="739603"/>
            </a:xfrm>
            <a:prstGeom prst="ellipse">
              <a:avLst/>
            </a:prstGeom>
            <a:solidFill>
              <a:schemeClr val="bg1"/>
            </a:solidFill>
            <a:ln w="190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テキスト ボックス 59">
              <a:extLst>
                <a:ext uri="{FF2B5EF4-FFF2-40B4-BE49-F238E27FC236}">
                  <a16:creationId xmlns:a16="http://schemas.microsoft.com/office/drawing/2014/main" id="{C46DE592-F853-384F-90D2-3DA64C10996F}"/>
                </a:ext>
              </a:extLst>
            </p:cNvPr>
            <p:cNvSpPr txBox="1"/>
            <p:nvPr/>
          </p:nvSpPr>
          <p:spPr>
            <a:xfrm>
              <a:off x="5135150" y="3321734"/>
              <a:ext cx="569710" cy="307777"/>
            </a:xfrm>
            <a:prstGeom prst="rect">
              <a:avLst/>
            </a:prstGeom>
            <a:noFill/>
          </p:spPr>
          <p:txBody>
            <a:bodyPr wrap="square" rtlCol="0">
              <a:spAutoFit/>
            </a:bodyPr>
            <a:lstStyle/>
            <a:p>
              <a:pPr algn="ctr"/>
              <a:r>
                <a:rPr kumimoji="1" lang="ja-JP" altLang="en-US" sz="1400">
                  <a:solidFill>
                    <a:schemeClr val="accent1">
                      <a:lumMod val="50000"/>
                    </a:schemeClr>
                  </a:solidFill>
                  <a:latin typeface="Meiryo UI" panose="020B0604030504040204" pitchFamily="34" charset="-128"/>
                  <a:ea typeface="Meiryo UI" panose="020B0604030504040204" pitchFamily="34" charset="-128"/>
                </a:rPr>
                <a:t>納期</a:t>
              </a:r>
            </a:p>
          </p:txBody>
        </p:sp>
      </p:grpSp>
      <p:cxnSp>
        <p:nvCxnSpPr>
          <p:cNvPr id="61" name="直線コネクタ 60">
            <a:extLst>
              <a:ext uri="{FF2B5EF4-FFF2-40B4-BE49-F238E27FC236}">
                <a16:creationId xmlns:a16="http://schemas.microsoft.com/office/drawing/2014/main" id="{44FD12B9-01EA-6045-91B8-6A6C4B42426B}"/>
              </a:ext>
            </a:extLst>
          </p:cNvPr>
          <p:cNvCxnSpPr>
            <a:cxnSpLocks/>
          </p:cNvCxnSpPr>
          <p:nvPr/>
        </p:nvCxnSpPr>
        <p:spPr>
          <a:xfrm>
            <a:off x="5880100" y="4987421"/>
            <a:ext cx="2969061" cy="0"/>
          </a:xfrm>
          <a:prstGeom prst="line">
            <a:avLst/>
          </a:prstGeom>
          <a:ln w="19050">
            <a:solidFill>
              <a:schemeClr val="bg2">
                <a:lumMod val="50000"/>
              </a:schemeClr>
            </a:solidFill>
            <a:prstDash val="solid"/>
          </a:ln>
        </p:spPr>
        <p:style>
          <a:lnRef idx="1">
            <a:schemeClr val="accent1"/>
          </a:lnRef>
          <a:fillRef idx="0">
            <a:schemeClr val="accent1"/>
          </a:fillRef>
          <a:effectRef idx="0">
            <a:schemeClr val="accent1"/>
          </a:effectRef>
          <a:fontRef idx="minor">
            <a:schemeClr val="tx1"/>
          </a:fontRef>
        </p:style>
      </p:cxnSp>
      <p:sp>
        <p:nvSpPr>
          <p:cNvPr id="62" name="テキスト ボックス 61">
            <a:extLst>
              <a:ext uri="{FF2B5EF4-FFF2-40B4-BE49-F238E27FC236}">
                <a16:creationId xmlns:a16="http://schemas.microsoft.com/office/drawing/2014/main" id="{43EEDBA3-5917-5749-A207-0D444DDE7256}"/>
              </a:ext>
            </a:extLst>
          </p:cNvPr>
          <p:cNvSpPr txBox="1"/>
          <p:nvPr/>
        </p:nvSpPr>
        <p:spPr>
          <a:xfrm>
            <a:off x="6071111" y="4206067"/>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納期スペース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63" name="テキスト ボックス 62">
            <a:extLst>
              <a:ext uri="{FF2B5EF4-FFF2-40B4-BE49-F238E27FC236}">
                <a16:creationId xmlns:a16="http://schemas.microsoft.com/office/drawing/2014/main" id="{7C84D0BA-2D0E-1A41-A9F4-073730B0C0B4}"/>
              </a:ext>
            </a:extLst>
          </p:cNvPr>
          <p:cNvSpPr txBox="1"/>
          <p:nvPr/>
        </p:nvSpPr>
        <p:spPr>
          <a:xfrm>
            <a:off x="6071111" y="5565834"/>
            <a:ext cx="2778049" cy="345672"/>
          </a:xfrm>
          <a:prstGeom prst="rect">
            <a:avLst/>
          </a:prstGeom>
          <a:noFill/>
        </p:spPr>
        <p:txBody>
          <a:bodyPr wrap="square" lIns="0" tIns="46800" rIns="0" spcCol="360000" rtlCol="0">
            <a:spAutoFit/>
          </a:bodyPr>
          <a:lstStyle/>
          <a:p>
            <a:pPr>
              <a:lnSpc>
                <a:spcPts val="2200"/>
              </a:lnSpc>
            </a:pPr>
            <a:r>
              <a:rPr lang="ja-JP" altLang="en-US" sz="1600">
                <a:solidFill>
                  <a:schemeClr val="bg2">
                    <a:lumMod val="75000"/>
                  </a:schemeClr>
                </a:solidFill>
                <a:latin typeface="Meiryo UI" panose="020B0604030504040204" pitchFamily="34" charset="-128"/>
                <a:ea typeface="Meiryo UI" panose="020B0604030504040204" pitchFamily="34" charset="-128"/>
              </a:rPr>
              <a:t>お見積りスペース</a:t>
            </a:r>
            <a:endParaRPr lang="en-US" altLang="ja-JP" sz="1600" dirty="0">
              <a:solidFill>
                <a:schemeClr val="bg2">
                  <a:lumMod val="75000"/>
                </a:schemeClr>
              </a:solidFill>
              <a:latin typeface="Meiryo UI" panose="020B0604030504040204" pitchFamily="34" charset="-128"/>
              <a:ea typeface="Meiryo UI" panose="020B0604030504040204" pitchFamily="34" charset="-128"/>
            </a:endParaRPr>
          </a:p>
        </p:txBody>
      </p:sp>
      <p:sp>
        <p:nvSpPr>
          <p:cNvPr id="2" name="テキスト ボックス 1">
            <a:extLst>
              <a:ext uri="{FF2B5EF4-FFF2-40B4-BE49-F238E27FC236}">
                <a16:creationId xmlns:a16="http://schemas.microsoft.com/office/drawing/2014/main" id="{8E281DBF-8DD7-8944-B461-C25086974C88}"/>
              </a:ext>
            </a:extLst>
          </p:cNvPr>
          <p:cNvSpPr txBox="1"/>
          <p:nvPr/>
        </p:nvSpPr>
        <p:spPr>
          <a:xfrm>
            <a:off x="8007178" y="-148281"/>
            <a:ext cx="184731" cy="369332"/>
          </a:xfrm>
          <a:prstGeom prst="rect">
            <a:avLst/>
          </a:prstGeom>
          <a:noFill/>
        </p:spPr>
        <p:txBody>
          <a:bodyPr wrap="none" rtlCol="0">
            <a:spAutoFit/>
          </a:bodyPr>
          <a:lstStyle/>
          <a:p>
            <a:endParaRPr kumimoji="1" lang="ja-JP" altLang="en-US"/>
          </a:p>
        </p:txBody>
      </p:sp>
      <p:pic>
        <p:nvPicPr>
          <p:cNvPr id="1028" name="Picture 4">
            <a:extLst>
              <a:ext uri="{FF2B5EF4-FFF2-40B4-BE49-F238E27FC236}">
                <a16:creationId xmlns:a16="http://schemas.microsoft.com/office/drawing/2014/main" id="{88035829-027F-C0F2-7656-54B72A5E2EF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3284" y="1411149"/>
            <a:ext cx="3511660" cy="3511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215191"/>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lumMod val="50000"/>
          </a:schemeClr>
        </a:solidFill>
      </a:spPr>
      <a:bodyPr rtlCol="0" anchor="ctr"/>
      <a:lstStyle>
        <a:defPPr algn="ctr">
          <a:defRPr kumimoji="1"/>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909</TotalTime>
  <Words>2948</Words>
  <Application>Microsoft Office PowerPoint</Application>
  <PresentationFormat>画面に合わせる (4:3)</PresentationFormat>
  <Paragraphs>421</Paragraphs>
  <Slides>31</Slides>
  <Notes>31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31</vt:i4>
      </vt:variant>
    </vt:vector>
  </HeadingPairs>
  <TitlesOfParts>
    <vt:vector size="38" baseType="lpstr">
      <vt:lpstr>-apple-system</vt:lpstr>
      <vt:lpstr>Meiryo UI</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Microsoft Office User</dc:creator>
  <cp:lastModifiedBy>KILAMEK119</cp:lastModifiedBy>
  <cp:revision>254</cp:revision>
  <cp:lastPrinted>2021-07-20T08:57:41Z</cp:lastPrinted>
  <dcterms:created xsi:type="dcterms:W3CDTF">2021-06-21T09:41:39Z</dcterms:created>
  <dcterms:modified xsi:type="dcterms:W3CDTF">2025-07-30T07:15:20Z</dcterms:modified>
</cp:coreProperties>
</file>