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74" r:id="rId2"/>
    <p:sldId id="260" r:id="rId3"/>
    <p:sldId id="291" r:id="rId4"/>
    <p:sldId id="276" r:id="rId5"/>
    <p:sldId id="280" r:id="rId6"/>
    <p:sldId id="279" r:id="rId7"/>
    <p:sldId id="272" r:id="rId8"/>
    <p:sldId id="290" r:id="rId9"/>
    <p:sldId id="278" r:id="rId10"/>
    <p:sldId id="288" r:id="rId11"/>
    <p:sldId id="285" r:id="rId12"/>
    <p:sldId id="283" r:id="rId13"/>
    <p:sldId id="284" r:id="rId14"/>
    <p:sldId id="257" r:id="rId15"/>
    <p:sldId id="266" r:id="rId16"/>
    <p:sldId id="275" r:id="rId17"/>
    <p:sldId id="287" r:id="rId18"/>
    <p:sldId id="259" r:id="rId19"/>
    <p:sldId id="295" r:id="rId20"/>
    <p:sldId id="293" r:id="rId21"/>
    <p:sldId id="292" r:id="rId22"/>
    <p:sldId id="289" r:id="rId23"/>
    <p:sldId id="262" r:id="rId24"/>
    <p:sldId id="277" r:id="rId25"/>
    <p:sldId id="267" r:id="rId26"/>
    <p:sldId id="281" r:id="rId27"/>
    <p:sldId id="256" r:id="rId28"/>
    <p:sldId id="286" r:id="rId29"/>
    <p:sldId id="270" r:id="rId30"/>
    <p:sldId id="296" r:id="rId31"/>
    <p:sldId id="297" r:id="rId32"/>
    <p:sldId id="298"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99" autoAdjust="0"/>
    <p:restoredTop sz="94656"/>
  </p:normalViewPr>
  <p:slideViewPr>
    <p:cSldViewPr snapToGrid="0" snapToObjects="1">
      <p:cViewPr varScale="1">
        <p:scale>
          <a:sx n="82" d="100"/>
          <a:sy n="82" d="100"/>
        </p:scale>
        <p:origin x="108" y="21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2025/7/30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2917733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bmp"/><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bmp"/><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jp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6.jp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bmp"/><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bmp"/><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bmp"/><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bmp"/><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ぬりえ帳セット（</a:t>
            </a:r>
            <a:r>
              <a:rPr lang="en-US" altLang="ja-JP" sz="2000" dirty="0">
                <a:solidFill>
                  <a:schemeClr val="bg1"/>
                </a:solidFill>
                <a:latin typeface="Meiryo UI" panose="020B0604030504040204" pitchFamily="34" charset="-128"/>
                <a:ea typeface="Meiryo UI" panose="020B0604030504040204" pitchFamily="34" charset="-128"/>
              </a:rPr>
              <a:t>12</a:t>
            </a:r>
            <a:r>
              <a:rPr lang="ja-JP" altLang="en-US" sz="2000" dirty="0">
                <a:solidFill>
                  <a:schemeClr val="bg1"/>
                </a:solidFill>
                <a:latin typeface="Meiryo UI" panose="020B0604030504040204" pitchFamily="34" charset="-128"/>
                <a:ea typeface="Meiryo UI" panose="020B0604030504040204" pitchFamily="34" charset="-128"/>
              </a:rPr>
              <a:t>色えんぴつ）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素材：間伐材（色鉛筆）、紙</a:t>
            </a:r>
          </a:p>
          <a:p>
            <a:r>
              <a:rPr lang="ja-JP" altLang="en-US" sz="900" dirty="0">
                <a:latin typeface="Meiryo UI" panose="020B0604030504040204" pitchFamily="34" charset="-128"/>
                <a:ea typeface="Meiryo UI" panose="020B0604030504040204" pitchFamily="34" charset="-128"/>
              </a:rPr>
              <a:t>サイズ：ぬりえ帳：</a:t>
            </a:r>
            <a:r>
              <a:rPr lang="en-US" altLang="ja-JP" sz="900" dirty="0">
                <a:latin typeface="Meiryo UI" panose="020B0604030504040204" pitchFamily="34" charset="-128"/>
                <a:ea typeface="Meiryo UI" panose="020B0604030504040204" pitchFamily="34" charset="-128"/>
              </a:rPr>
              <a:t>148×105×2</a:t>
            </a:r>
            <a:r>
              <a:rPr lang="ja-JP" altLang="en-US" sz="900" dirty="0">
                <a:latin typeface="Meiryo UI" panose="020B0604030504040204" pitchFamily="34" charset="-128"/>
                <a:ea typeface="Meiryo UI" panose="020B0604030504040204" pitchFamily="34" charset="-128"/>
              </a:rPr>
              <a:t>色鉛筆：</a:t>
            </a:r>
            <a:r>
              <a:rPr lang="en-US" altLang="ja-JP" sz="900" dirty="0">
                <a:latin typeface="Meiryo UI" panose="020B0604030504040204" pitchFamily="34" charset="-128"/>
                <a:ea typeface="Meiryo UI" panose="020B0604030504040204" pitchFamily="34" charset="-128"/>
              </a:rPr>
              <a:t>100×100</a:t>
            </a:r>
          </a:p>
          <a:p>
            <a:r>
              <a:rPr lang="ja-JP" altLang="en-US" sz="900" dirty="0">
                <a:latin typeface="Meiryo UI" panose="020B0604030504040204" pitchFamily="34" charset="-128"/>
                <a:ea typeface="Meiryo UI" panose="020B0604030504040204" pitchFamily="34" charset="-128"/>
              </a:rPr>
              <a:t>包装：ポリ袋入り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お子様が夢中になる！</a:t>
            </a:r>
            <a:r>
              <a:rPr lang="en-US" altLang="ja-JP" sz="1600" dirty="0"/>
              <a:t>12</a:t>
            </a:r>
            <a:r>
              <a:rPr lang="ja-JP" altLang="en-US" sz="1600" dirty="0"/>
              <a:t>本の色えんぴつと表裏含め</a:t>
            </a:r>
            <a:r>
              <a:rPr lang="en-US" altLang="ja-JP" sz="1600" dirty="0"/>
              <a:t>8</a:t>
            </a:r>
            <a:r>
              <a:rPr lang="ja-JP" altLang="en-US" sz="1600" dirty="0"/>
              <a:t>ページのぬりえ帳セット。表紙や柄のデザインカスタムは、注文数</a:t>
            </a:r>
            <a:r>
              <a:rPr lang="en-US" altLang="ja-JP" sz="1600" dirty="0"/>
              <a:t>1,000</a:t>
            </a:r>
            <a:r>
              <a:rPr lang="ja-JP" altLang="en-US" sz="1600" dirty="0"/>
              <a:t>枚より可能です。住宅展示場などでとても重宝します。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7" name="図 76">
            <a:extLst>
              <a:ext uri="{FF2B5EF4-FFF2-40B4-BE49-F238E27FC236}">
                <a16:creationId xmlns:a16="http://schemas.microsoft.com/office/drawing/2014/main" id="{296188F8-CCAD-3E27-BCB6-8D1906286937}"/>
              </a:ext>
            </a:extLst>
          </p:cNvPr>
          <p:cNvPicPr>
            <a:picLocks noChangeAspect="1"/>
          </p:cNvPicPr>
          <p:nvPr/>
        </p:nvPicPr>
        <p:blipFill>
          <a:blip r:embed="rId5"/>
          <a:stretch>
            <a:fillRect/>
          </a:stretch>
        </p:blipFill>
        <p:spPr>
          <a:xfrm>
            <a:off x="695831" y="1387233"/>
            <a:ext cx="3560089" cy="3560089"/>
          </a:xfrm>
          <a:prstGeom prst="rect">
            <a:avLst/>
          </a:prstGeom>
        </p:spPr>
      </p:pic>
    </p:spTree>
    <p:extLst>
      <p:ext uri="{BB962C8B-B14F-4D97-AF65-F5344CB8AC3E}">
        <p14:creationId xmlns:p14="http://schemas.microsoft.com/office/powerpoint/2010/main" val="411553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オーロラ感じて デザートスプーンペアセット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素材：ステンレス</a:t>
            </a:r>
          </a:p>
          <a:p>
            <a:r>
              <a:rPr lang="ja-JP" altLang="en-US" sz="900" dirty="0">
                <a:latin typeface="Meiryo UI" panose="020B0604030504040204" pitchFamily="34" charset="-128"/>
                <a:ea typeface="Meiryo UI" panose="020B0604030504040204" pitchFamily="34" charset="-128"/>
              </a:rPr>
              <a:t>サイズ：全長約</a:t>
            </a:r>
            <a:r>
              <a:rPr lang="en-US" altLang="ja-JP" sz="900" dirty="0">
                <a:latin typeface="Meiryo UI" panose="020B0604030504040204" pitchFamily="34" charset="-128"/>
                <a:ea typeface="Meiryo UI" panose="020B0604030504040204" pitchFamily="34" charset="-128"/>
              </a:rPr>
              <a:t>12.7cm</a:t>
            </a:r>
          </a:p>
          <a:p>
            <a:r>
              <a:rPr lang="ja-JP" altLang="en-US" sz="900" dirty="0">
                <a:latin typeface="Meiryo UI" panose="020B0604030504040204" pitchFamily="34" charset="-128"/>
                <a:ea typeface="Meiryo UI" panose="020B0604030504040204" pitchFamily="34" charset="-128"/>
              </a:rPr>
              <a:t>包装：化粧箱入り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ステンレス製で、角度によって様々な色に見えるデザートスプーンのペアセットです。柄の部分にオリジナルデザインの名入れも可能なため、販促用やノベルティ用などにもおすすめです。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BC352867-1562-F31B-8CD4-746F7F13CC0F}"/>
              </a:ext>
            </a:extLst>
          </p:cNvPr>
          <p:cNvPicPr>
            <a:picLocks noChangeAspect="1"/>
          </p:cNvPicPr>
          <p:nvPr/>
        </p:nvPicPr>
        <p:blipFill>
          <a:blip r:embed="rId5"/>
          <a:stretch>
            <a:fillRect/>
          </a:stretch>
        </p:blipFill>
        <p:spPr>
          <a:xfrm>
            <a:off x="723292" y="1330274"/>
            <a:ext cx="3601679" cy="3601679"/>
          </a:xfrm>
          <a:prstGeom prst="rect">
            <a:avLst/>
          </a:prstGeom>
        </p:spPr>
      </p:pic>
    </p:spTree>
    <p:extLst>
      <p:ext uri="{BB962C8B-B14F-4D97-AF65-F5344CB8AC3E}">
        <p14:creationId xmlns:p14="http://schemas.microsoft.com/office/powerpoint/2010/main" val="233438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ぬりえコースター（</a:t>
            </a:r>
            <a:r>
              <a:rPr lang="en-US" altLang="ja-JP" sz="2000" dirty="0">
                <a:solidFill>
                  <a:schemeClr val="bg1"/>
                </a:solidFill>
                <a:latin typeface="Meiryo UI" panose="020B0604030504040204" pitchFamily="34" charset="-128"/>
                <a:ea typeface="Meiryo UI" panose="020B0604030504040204" pitchFamily="34" charset="-128"/>
              </a:rPr>
              <a:t>12</a:t>
            </a:r>
            <a:r>
              <a:rPr lang="ja-JP" altLang="en-US" sz="2000" dirty="0">
                <a:solidFill>
                  <a:schemeClr val="bg1"/>
                </a:solidFill>
                <a:latin typeface="Meiryo UI" panose="020B0604030504040204" pitchFamily="34" charset="-128"/>
                <a:ea typeface="Meiryo UI" panose="020B0604030504040204" pitchFamily="34" charset="-128"/>
              </a:rPr>
              <a:t>色クレヨン）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カラー展開：ナチュラル（コルク地）</a:t>
            </a:r>
          </a:p>
          <a:p>
            <a:r>
              <a:rPr lang="ja-JP" altLang="en-US" sz="900" dirty="0">
                <a:latin typeface="Meiryo UI" panose="020B0604030504040204" pitchFamily="34" charset="-128"/>
                <a:ea typeface="Meiryo UI" panose="020B0604030504040204" pitchFamily="34" charset="-128"/>
              </a:rPr>
              <a:t>素材：パラフィン（クレヨン）コルク材</a:t>
            </a:r>
          </a:p>
          <a:p>
            <a:r>
              <a:rPr lang="ja-JP" altLang="en-US" sz="900" dirty="0">
                <a:latin typeface="Meiryo UI" panose="020B0604030504040204" pitchFamily="34" charset="-128"/>
                <a:ea typeface="Meiryo UI" panose="020B0604030504040204" pitchFamily="34" charset="-128"/>
              </a:rPr>
              <a:t>サイズ：コルク：</a:t>
            </a:r>
            <a:r>
              <a:rPr lang="en-US" altLang="ja-JP" sz="900" dirty="0">
                <a:latin typeface="Meiryo UI" panose="020B0604030504040204" pitchFamily="34" charset="-128"/>
                <a:ea typeface="Meiryo UI" panose="020B0604030504040204" pitchFamily="34" charset="-128"/>
              </a:rPr>
              <a:t>90×90×3</a:t>
            </a:r>
            <a:r>
              <a:rPr lang="ja-JP" altLang="en-US" sz="900" dirty="0">
                <a:latin typeface="Meiryo UI" panose="020B0604030504040204" pitchFamily="34" charset="-128"/>
                <a:ea typeface="Meiryo UI" panose="020B0604030504040204" pitchFamily="34" charset="-128"/>
              </a:rPr>
              <a:t>　クレヨン：</a:t>
            </a:r>
            <a:r>
              <a:rPr lang="en-US" altLang="ja-JP" sz="900" dirty="0">
                <a:latin typeface="Meiryo UI" panose="020B0604030504040204" pitchFamily="34" charset="-128"/>
                <a:ea typeface="Meiryo UI" panose="020B0604030504040204" pitchFamily="34" charset="-128"/>
              </a:rPr>
              <a:t>97×92×10</a:t>
            </a:r>
          </a:p>
          <a:p>
            <a:r>
              <a:rPr lang="ja-JP" altLang="en-US" sz="900" dirty="0">
                <a:latin typeface="Meiryo UI" panose="020B0604030504040204" pitchFamily="34" charset="-128"/>
                <a:ea typeface="Meiryo UI" panose="020B0604030504040204" pitchFamily="34" charset="-128"/>
              </a:rPr>
              <a:t>包装：ポリ袋入り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塗り絵ができるコルクコースターと</a:t>
            </a:r>
            <a:r>
              <a:rPr lang="en-US" altLang="ja-JP" sz="1600" dirty="0"/>
              <a:t>12</a:t>
            </a:r>
            <a:r>
              <a:rPr lang="ja-JP" altLang="en-US" sz="1600" dirty="0"/>
              <a:t>色クレヨンのセット。塗り絵を楽しんだ後はマイコースターとして毎日愛用できます。</a:t>
            </a:r>
            <a:r>
              <a:rPr lang="en-US" altLang="ja-JP" sz="1600" dirty="0"/>
              <a:t>500</a:t>
            </a:r>
            <a:r>
              <a:rPr lang="ja-JP" altLang="en-US" sz="1600" dirty="0"/>
              <a:t>枚からのオーダーで丸型やオリジナル絵柄への変更が可能です。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7DF3D13-5F13-E121-BC04-6E9A37DAEC8D}"/>
              </a:ext>
            </a:extLst>
          </p:cNvPr>
          <p:cNvPicPr>
            <a:picLocks noChangeAspect="1"/>
          </p:cNvPicPr>
          <p:nvPr/>
        </p:nvPicPr>
        <p:blipFill>
          <a:blip r:embed="rId5"/>
          <a:stretch>
            <a:fillRect/>
          </a:stretch>
        </p:blipFill>
        <p:spPr>
          <a:xfrm>
            <a:off x="689577" y="1343530"/>
            <a:ext cx="3612573" cy="3612573"/>
          </a:xfrm>
          <a:prstGeom prst="rect">
            <a:avLst/>
          </a:prstGeom>
        </p:spPr>
      </p:pic>
    </p:spTree>
    <p:extLst>
      <p:ext uri="{BB962C8B-B14F-4D97-AF65-F5344CB8AC3E}">
        <p14:creationId xmlns:p14="http://schemas.microsoft.com/office/powerpoint/2010/main" val="528637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ホワイトボード型ミニノート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カラー展開：ブラック</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ホワイト</a:t>
            </a:r>
          </a:p>
          <a:p>
            <a:r>
              <a:rPr lang="ja-JP" altLang="en-US" sz="900" dirty="0">
                <a:latin typeface="Meiryo UI" panose="020B0604030504040204" pitchFamily="34" charset="-128"/>
                <a:ea typeface="Meiryo UI" panose="020B0604030504040204" pitchFamily="34" charset="-128"/>
              </a:rPr>
              <a:t>素材：紙、</a:t>
            </a:r>
            <a:r>
              <a:rPr lang="en-US" altLang="ja-JP" sz="900" dirty="0">
                <a:latin typeface="Meiryo UI" panose="020B0604030504040204" pitchFamily="34" charset="-128"/>
                <a:ea typeface="Meiryo UI" panose="020B0604030504040204" pitchFamily="34" charset="-128"/>
              </a:rPr>
              <a:t>PP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/100×140×11(mm)</a:t>
            </a:r>
            <a:r>
              <a:rPr lang="ja-JP" altLang="en-US" sz="900" dirty="0">
                <a:latin typeface="Meiryo UI" panose="020B0604030504040204" pitchFamily="34" charset="-128"/>
                <a:ea typeface="Meiryo UI" panose="020B0604030504040204" pitchFamily="34" charset="-128"/>
              </a:rPr>
              <a:t>、マーカー</a:t>
            </a:r>
            <a:r>
              <a:rPr lang="en-US" altLang="ja-JP" sz="900" dirty="0">
                <a:latin typeface="Meiryo UI" panose="020B0604030504040204" pitchFamily="34" charset="-128"/>
                <a:ea typeface="Meiryo UI" panose="020B0604030504040204" pitchFamily="34" charset="-128"/>
              </a:rPr>
              <a:t>/114〈mm)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備考：ホワイトボード</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(6</a:t>
            </a:r>
            <a:r>
              <a:rPr lang="ja-JP" altLang="en-US" sz="900" dirty="0">
                <a:latin typeface="Meiryo UI" panose="020B0604030504040204" pitchFamily="34" charset="-128"/>
                <a:ea typeface="Meiryo UI" panose="020B0604030504040204" pitchFamily="34" charset="-128"/>
              </a:rPr>
              <a:t>ページ</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、クリアシート</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枚、ホワイトボード専用マーカー</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本、取説付</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ミニノート型のホワイトボードです。会議やミーティングに非常に便利な上、ホワイトボードフィルムが</a:t>
            </a:r>
            <a:r>
              <a:rPr lang="en-US" altLang="ja-JP" sz="1600" dirty="0"/>
              <a:t>3</a:t>
            </a:r>
            <a:r>
              <a:rPr lang="ja-JP" altLang="en-US" sz="1600" dirty="0"/>
              <a:t>枚セットになっており、消したくない内容はフィルムを被せて保存することが可能。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DB7002F-E585-FEFC-4613-ACD513ECA902}"/>
              </a:ext>
            </a:extLst>
          </p:cNvPr>
          <p:cNvPicPr>
            <a:picLocks noChangeAspect="1"/>
          </p:cNvPicPr>
          <p:nvPr/>
        </p:nvPicPr>
        <p:blipFill>
          <a:blip r:embed="rId5"/>
          <a:stretch>
            <a:fillRect/>
          </a:stretch>
        </p:blipFill>
        <p:spPr>
          <a:xfrm>
            <a:off x="766499" y="1451472"/>
            <a:ext cx="3574934" cy="3574934"/>
          </a:xfrm>
          <a:prstGeom prst="rect">
            <a:avLst/>
          </a:prstGeom>
        </p:spPr>
      </p:pic>
    </p:spTree>
    <p:extLst>
      <p:ext uri="{BB962C8B-B14F-4D97-AF65-F5344CB8AC3E}">
        <p14:creationId xmlns:p14="http://schemas.microsoft.com/office/powerpoint/2010/main" val="461923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ぬりえ帳セット（</a:t>
            </a:r>
            <a:r>
              <a:rPr lang="en-US" altLang="ja-JP" sz="2000" dirty="0">
                <a:solidFill>
                  <a:schemeClr val="bg1"/>
                </a:solidFill>
                <a:latin typeface="Meiryo UI" panose="020B0604030504040204" pitchFamily="34" charset="-128"/>
                <a:ea typeface="Meiryo UI" panose="020B0604030504040204" pitchFamily="34" charset="-128"/>
              </a:rPr>
              <a:t>12</a:t>
            </a:r>
            <a:r>
              <a:rPr lang="ja-JP" altLang="en-US" sz="2000" dirty="0">
                <a:solidFill>
                  <a:schemeClr val="bg1"/>
                </a:solidFill>
                <a:latin typeface="Meiryo UI" panose="020B0604030504040204" pitchFamily="34" charset="-128"/>
                <a:ea typeface="Meiryo UI" panose="020B0604030504040204" pitchFamily="34" charset="-128"/>
              </a:rPr>
              <a:t>色クレヨン）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素材：パラフィン（クレヨン）、紙</a:t>
            </a:r>
          </a:p>
          <a:p>
            <a:r>
              <a:rPr lang="ja-JP" altLang="en-US" sz="900" dirty="0">
                <a:latin typeface="Meiryo UI" panose="020B0604030504040204" pitchFamily="34" charset="-128"/>
                <a:ea typeface="Meiryo UI" panose="020B0604030504040204" pitchFamily="34" charset="-128"/>
              </a:rPr>
              <a:t>サイズ：ぬりえ帳：</a:t>
            </a:r>
            <a:r>
              <a:rPr lang="en-US" altLang="ja-JP" sz="900" dirty="0">
                <a:latin typeface="Meiryo UI" panose="020B0604030504040204" pitchFamily="34" charset="-128"/>
                <a:ea typeface="Meiryo UI" panose="020B0604030504040204" pitchFamily="34" charset="-128"/>
              </a:rPr>
              <a:t>148×105×2</a:t>
            </a:r>
            <a:r>
              <a:rPr lang="ja-JP" altLang="en-US" sz="900" dirty="0">
                <a:latin typeface="Meiryo UI" panose="020B0604030504040204" pitchFamily="34" charset="-128"/>
                <a:ea typeface="Meiryo UI" panose="020B0604030504040204" pitchFamily="34" charset="-128"/>
              </a:rPr>
              <a:t>クレヨン：</a:t>
            </a:r>
            <a:r>
              <a:rPr lang="en-US" altLang="ja-JP" sz="900" dirty="0">
                <a:latin typeface="Meiryo UI" panose="020B0604030504040204" pitchFamily="34" charset="-128"/>
                <a:ea typeface="Meiryo UI" panose="020B0604030504040204" pitchFamily="34" charset="-128"/>
              </a:rPr>
              <a:t>97×92×10</a:t>
            </a:r>
          </a:p>
          <a:p>
            <a:r>
              <a:rPr lang="ja-JP" altLang="en-US" sz="900" dirty="0">
                <a:latin typeface="Meiryo UI" panose="020B0604030504040204" pitchFamily="34" charset="-128"/>
                <a:ea typeface="Meiryo UI" panose="020B0604030504040204" pitchFamily="34" charset="-128"/>
              </a:rPr>
              <a:t>包装：ポリ袋入り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お子様に大人気！表裏含め</a:t>
            </a:r>
            <a:r>
              <a:rPr lang="en-US" altLang="ja-JP" sz="1600" dirty="0"/>
              <a:t>8</a:t>
            </a:r>
            <a:r>
              <a:rPr lang="ja-JP" altLang="en-US" sz="1600" dirty="0"/>
              <a:t>ページのぬりえ帳と</a:t>
            </a:r>
            <a:r>
              <a:rPr lang="en-US" altLang="ja-JP" sz="1600" dirty="0"/>
              <a:t>12</a:t>
            </a:r>
            <a:r>
              <a:rPr lang="ja-JP" altLang="en-US" sz="1600" dirty="0"/>
              <a:t>色クレヨンがセットになったアイテムです。ぬりえ帳の表紙や柄のデザインカスタムは、オーダー数</a:t>
            </a:r>
            <a:r>
              <a:rPr lang="en-US" altLang="ja-JP" sz="1600" dirty="0"/>
              <a:t>1,000</a:t>
            </a:r>
            <a:r>
              <a:rPr lang="ja-JP" altLang="en-US" sz="1600" dirty="0"/>
              <a:t>枚より承ります。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3" name="図 72">
            <a:extLst>
              <a:ext uri="{FF2B5EF4-FFF2-40B4-BE49-F238E27FC236}">
                <a16:creationId xmlns:a16="http://schemas.microsoft.com/office/drawing/2014/main" id="{DC557DB3-E002-87C4-ADEA-AD7AB0E3F6AE}"/>
              </a:ext>
            </a:extLst>
          </p:cNvPr>
          <p:cNvPicPr>
            <a:picLocks noChangeAspect="1"/>
          </p:cNvPicPr>
          <p:nvPr/>
        </p:nvPicPr>
        <p:blipFill>
          <a:blip r:embed="rId5"/>
          <a:stretch>
            <a:fillRect/>
          </a:stretch>
        </p:blipFill>
        <p:spPr>
          <a:xfrm>
            <a:off x="734490" y="1401894"/>
            <a:ext cx="3576274" cy="3576274"/>
          </a:xfrm>
          <a:prstGeom prst="rect">
            <a:avLst/>
          </a:prstGeom>
        </p:spPr>
      </p:pic>
    </p:spTree>
    <p:extLst>
      <p:ext uri="{BB962C8B-B14F-4D97-AF65-F5344CB8AC3E}">
        <p14:creationId xmlns:p14="http://schemas.microsoft.com/office/powerpoint/2010/main" val="1991269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スムースフリース</a:t>
            </a:r>
            <a:r>
              <a:rPr lang="en-US" altLang="ja-JP" sz="2000" dirty="0">
                <a:solidFill>
                  <a:schemeClr val="bg1"/>
                </a:solidFill>
                <a:latin typeface="Meiryo UI" panose="020B0604030504040204" pitchFamily="34" charset="-128"/>
                <a:ea typeface="Meiryo UI" panose="020B0604030504040204" pitchFamily="34" charset="-128"/>
              </a:rPr>
              <a:t>2</a:t>
            </a:r>
            <a:r>
              <a:rPr lang="en" altLang="ja-JP" sz="2000" dirty="0">
                <a:solidFill>
                  <a:schemeClr val="bg1"/>
                </a:solidFill>
                <a:latin typeface="Meiryo UI" panose="020B0604030504040204" pitchFamily="34" charset="-128"/>
                <a:ea typeface="Meiryo UI" panose="020B0604030504040204" pitchFamily="34" charset="-128"/>
              </a:rPr>
              <a:t>WAY</a:t>
            </a:r>
            <a:r>
              <a:rPr lang="ja-JP" altLang="en-US" sz="2000">
                <a:solidFill>
                  <a:schemeClr val="bg1"/>
                </a:solidFill>
                <a:latin typeface="Meiryo UI" panose="020B0604030504040204" pitchFamily="34" charset="-128"/>
                <a:ea typeface="Meiryo UI" panose="020B0604030504040204" pitchFamily="34" charset="-128"/>
              </a:rPr>
              <a:t>ネックウォーマー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270×240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付属品：取説付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　</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 </a:t>
            </a:r>
            <a:endParaRPr lang="en"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考：レッド・ネイビー・ブラック・アイボリー</a:t>
            </a:r>
            <a:endParaRPr lang="en"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外側は名入れプリントが綺麗なスムース素材、内側は柔らかい肌触りで暖かさを感じるフリース素材を使ったネックウォーマー。コードを絞ると帽子としても利用できて、大変便利です。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ABC1305-55D7-4F6F-36B2-45C8E24010AD}"/>
              </a:ext>
            </a:extLst>
          </p:cNvPr>
          <p:cNvPicPr>
            <a:picLocks noChangeAspect="1"/>
          </p:cNvPicPr>
          <p:nvPr/>
        </p:nvPicPr>
        <p:blipFill>
          <a:blip r:embed="rId5"/>
          <a:stretch>
            <a:fillRect/>
          </a:stretch>
        </p:blipFill>
        <p:spPr>
          <a:xfrm>
            <a:off x="709736" y="1400512"/>
            <a:ext cx="3560089" cy="3560089"/>
          </a:xfrm>
          <a:prstGeom prst="rect">
            <a:avLst/>
          </a:prstGeom>
        </p:spPr>
      </p:pic>
    </p:spTree>
    <p:extLst>
      <p:ext uri="{BB962C8B-B14F-4D97-AF65-F5344CB8AC3E}">
        <p14:creationId xmlns:p14="http://schemas.microsoft.com/office/powerpoint/2010/main" val="295661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ボトル入</a:t>
            </a:r>
            <a:r>
              <a:rPr lang="en-US" altLang="ja-JP" sz="2000" dirty="0">
                <a:solidFill>
                  <a:schemeClr val="bg1"/>
                </a:solidFill>
                <a:latin typeface="Meiryo UI" panose="020B0604030504040204" pitchFamily="34" charset="-128"/>
                <a:ea typeface="Meiryo UI" panose="020B0604030504040204" pitchFamily="34" charset="-128"/>
              </a:rPr>
              <a:t>ICE</a:t>
            </a:r>
            <a:r>
              <a:rPr lang="ja-JP" altLang="en-US" sz="2000" dirty="0">
                <a:solidFill>
                  <a:schemeClr val="bg1"/>
                </a:solidFill>
                <a:latin typeface="Meiryo UI" panose="020B0604030504040204" pitchFamily="34" charset="-128"/>
                <a:ea typeface="Meiryo UI" panose="020B0604030504040204" pitchFamily="34" charset="-128"/>
              </a:rPr>
              <a:t>タオル</a:t>
            </a:r>
            <a:r>
              <a:rPr lang="en-US" altLang="ja-JP" sz="2000" dirty="0">
                <a:solidFill>
                  <a:schemeClr val="bg1"/>
                </a:solidFill>
                <a:latin typeface="Meiryo UI" panose="020B0604030504040204" pitchFamily="34" charset="-128"/>
                <a:ea typeface="Meiryo UI" panose="020B0604030504040204" pitchFamily="34" charset="-128"/>
              </a:rPr>
              <a:t>(RPET)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pPr>
              <a:tabLst>
                <a:tab pos="450850" algn="l"/>
                <a:tab pos="631825" algn="l"/>
              </a:tabLst>
            </a:pPr>
            <a:r>
              <a:rPr lang="ja-JP" altLang="en-US" sz="1000" dirty="0">
                <a:latin typeface="Meiryo UI" panose="020B0604030504040204" pitchFamily="50" charset="-128"/>
                <a:ea typeface="Meiryo UI" panose="020B0604030504040204" pitchFamily="50" charset="-128"/>
              </a:rPr>
              <a:t>素材：</a:t>
            </a:r>
            <a:r>
              <a:rPr lang="en-US" altLang="ja-JP" sz="1000" b="0" i="0" dirty="0">
                <a:solidFill>
                  <a:srgbClr val="333333"/>
                </a:solidFill>
                <a:effectLst/>
                <a:latin typeface="Meiryo UI" panose="020B0604030504040204" pitchFamily="50" charset="-128"/>
                <a:ea typeface="Meiryo UI" panose="020B0604030504040204" pitchFamily="50" charset="-128"/>
              </a:rPr>
              <a:t>RPET</a:t>
            </a:r>
            <a:r>
              <a:rPr lang="ja-JP" altLang="en-US" sz="1000" b="0" i="0" dirty="0">
                <a:solidFill>
                  <a:srgbClr val="333333"/>
                </a:solidFill>
                <a:effectLst/>
                <a:latin typeface="Meiryo UI" panose="020B0604030504040204" pitchFamily="50" charset="-128"/>
                <a:ea typeface="Meiryo UI" panose="020B0604030504040204" pitchFamily="50" charset="-128"/>
              </a:rPr>
              <a:t>・</a:t>
            </a:r>
            <a:r>
              <a:rPr lang="en-US" altLang="ja-JP" sz="1000" b="0" i="0" dirty="0">
                <a:solidFill>
                  <a:srgbClr val="333333"/>
                </a:solidFill>
                <a:effectLst/>
                <a:latin typeface="Meiryo UI" panose="020B0604030504040204" pitchFamily="50" charset="-128"/>
                <a:ea typeface="Meiryo UI" panose="020B0604030504040204" pitchFamily="50" charset="-128"/>
              </a:rPr>
              <a:t>PET</a:t>
            </a:r>
            <a:r>
              <a:rPr lang="ja-JP" altLang="en-US" sz="1000" b="0" i="0" dirty="0">
                <a:solidFill>
                  <a:srgbClr val="333333"/>
                </a:solidFill>
                <a:effectLst/>
                <a:latin typeface="Meiryo UI" panose="020B0604030504040204" pitchFamily="50" charset="-128"/>
                <a:ea typeface="Meiryo UI" panose="020B0604030504040204" pitchFamily="50" charset="-128"/>
              </a:rPr>
              <a:t>・</a:t>
            </a:r>
            <a:r>
              <a:rPr lang="en-US" altLang="ja-JP" sz="1000" b="0" i="0" dirty="0">
                <a:solidFill>
                  <a:srgbClr val="333333"/>
                </a:solidFill>
                <a:effectLst/>
                <a:latin typeface="Meiryo UI" panose="020B0604030504040204" pitchFamily="50" charset="-128"/>
                <a:ea typeface="Meiryo UI" panose="020B0604030504040204" pitchFamily="50" charset="-128"/>
              </a:rPr>
              <a:t>PP</a:t>
            </a:r>
          </a:p>
          <a:p>
            <a:pPr>
              <a:tabLst>
                <a:tab pos="450850" algn="l"/>
                <a:tab pos="631825" algn="l"/>
              </a:tabLst>
            </a:pPr>
            <a:r>
              <a:rPr lang="ja-JP" altLang="en-US" sz="1000" spc="200" dirty="0">
                <a:latin typeface="Meiryo UI" panose="020B0604030504040204" pitchFamily="50" charset="-128"/>
                <a:ea typeface="Meiryo UI" panose="020B0604030504040204" pitchFamily="50" charset="-128"/>
              </a:rPr>
              <a:t>サイズ</a:t>
            </a:r>
            <a:r>
              <a:rPr lang="ja-JP" altLang="en-US" sz="1000" dirty="0">
                <a:latin typeface="Meiryo UI" panose="020B0604030504040204" pitchFamily="50" charset="-128"/>
                <a:ea typeface="Meiryo UI" panose="020B0604030504040204" pitchFamily="50" charset="-128"/>
              </a:rPr>
              <a:t>：</a:t>
            </a:r>
            <a:r>
              <a:rPr lang="ja-JP" altLang="en-US" sz="1000" b="0" i="0" dirty="0">
                <a:solidFill>
                  <a:srgbClr val="333333"/>
                </a:solidFill>
                <a:effectLst/>
                <a:latin typeface="Meiryo UI" panose="020B0604030504040204" pitchFamily="50" charset="-128"/>
                <a:ea typeface="Meiryo UI" panose="020B0604030504040204" pitchFamily="50" charset="-128"/>
              </a:rPr>
              <a:t>タオル </a:t>
            </a:r>
            <a:r>
              <a:rPr lang="en-US" altLang="ja-JP" sz="1000" b="0" i="0" dirty="0">
                <a:solidFill>
                  <a:srgbClr val="333333"/>
                </a:solidFill>
                <a:effectLst/>
                <a:latin typeface="Meiryo UI" panose="020B0604030504040204" pitchFamily="50" charset="-128"/>
                <a:ea typeface="Meiryo UI" panose="020B0604030504040204" pitchFamily="50" charset="-128"/>
              </a:rPr>
              <a:t>300×800mm</a:t>
            </a:r>
            <a:r>
              <a:rPr lang="ja-JP" altLang="en-US" sz="1000" b="0" i="0" dirty="0">
                <a:solidFill>
                  <a:srgbClr val="333333"/>
                </a:solidFill>
                <a:effectLst/>
                <a:latin typeface="Meiryo UI" panose="020B0604030504040204" pitchFamily="50" charset="-128"/>
                <a:ea typeface="Meiryo UI" panose="020B0604030504040204" pitchFamily="50" charset="-128"/>
              </a:rPr>
              <a:t>　ボトル </a:t>
            </a:r>
            <a:r>
              <a:rPr lang="en-US" altLang="ja-JP" sz="1000" b="0" i="0" dirty="0">
                <a:solidFill>
                  <a:srgbClr val="333333"/>
                </a:solidFill>
                <a:effectLst/>
                <a:latin typeface="Meiryo UI" panose="020B0604030504040204" pitchFamily="50" charset="-128"/>
                <a:ea typeface="Meiryo UI" panose="020B0604030504040204" pitchFamily="50" charset="-128"/>
              </a:rPr>
              <a:t>Φ65×160mm</a:t>
            </a:r>
          </a:p>
          <a:p>
            <a:pPr>
              <a:tabLst>
                <a:tab pos="450850" algn="l"/>
                <a:tab pos="631825" algn="l"/>
              </a:tabLst>
            </a:pPr>
            <a:r>
              <a:rPr lang="ja-JP" altLang="en-US" sz="1000" dirty="0">
                <a:latin typeface="Meiryo UI" panose="020B0604030504040204" pitchFamily="50" charset="-128"/>
                <a:ea typeface="Meiryo UI" panose="020B0604030504040204" pitchFamily="50" charset="-128"/>
              </a:rPr>
              <a:t>包装：</a:t>
            </a:r>
            <a:r>
              <a:rPr lang="en-US" altLang="ja-JP" sz="1000" dirty="0">
                <a:latin typeface="Meiryo UI" panose="020B0604030504040204" pitchFamily="50" charset="-128"/>
                <a:ea typeface="Meiryo UI" panose="020B0604030504040204" pitchFamily="50" charset="-128"/>
              </a:rPr>
              <a:t>	</a:t>
            </a:r>
            <a:r>
              <a:rPr lang="ja-JP" altLang="en-US" sz="1000" b="0" i="0" dirty="0">
                <a:solidFill>
                  <a:srgbClr val="333333"/>
                </a:solidFill>
                <a:effectLst/>
                <a:latin typeface="Meiryo UI" panose="020B0604030504040204" pitchFamily="50" charset="-128"/>
                <a:ea typeface="Meiryo UI" panose="020B0604030504040204" pitchFamily="50" charset="-128"/>
              </a:rPr>
              <a:t>箱入 箱サイズ／</a:t>
            </a:r>
            <a:r>
              <a:rPr lang="en-US" altLang="ja-JP" sz="1000" b="0" i="0" dirty="0">
                <a:solidFill>
                  <a:srgbClr val="333333"/>
                </a:solidFill>
                <a:effectLst/>
                <a:latin typeface="Meiryo UI" panose="020B0604030504040204" pitchFamily="50" charset="-128"/>
                <a:ea typeface="Meiryo UI" panose="020B0604030504040204" pitchFamily="50" charset="-128"/>
              </a:rPr>
              <a:t>168×73×73mm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52867"/>
            <a:ext cx="3560089" cy="5006"/>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46221"/>
          </a:xfrm>
          <a:prstGeom prst="rect">
            <a:avLst/>
          </a:prstGeom>
          <a:noFill/>
        </p:spPr>
        <p:txBody>
          <a:bodyPr wrap="square" rtlCol="0">
            <a:spAutoFit/>
          </a:bodyPr>
          <a:lstStyle/>
          <a:p>
            <a:r>
              <a:rPr lang="ja-JP" altLang="en-US" sz="10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濡らすとひんやりとした心地良さを感じさせてくれる専用ボトル入りのタオルです。素材はリサイクルペットを原料としていますので地球に優しい点も高ポイント。</a:t>
            </a:r>
            <a:r>
              <a:rPr lang="en-US" altLang="ja-JP" sz="1600" b="0" i="0" dirty="0">
                <a:solidFill>
                  <a:srgbClr val="333333"/>
                </a:solidFill>
                <a:effectLst/>
                <a:latin typeface="-apple-system"/>
              </a:rPr>
              <a:t>2</a:t>
            </a:r>
            <a:r>
              <a:rPr lang="ja-JP" altLang="en-US" sz="1600" b="0" i="0" dirty="0">
                <a:solidFill>
                  <a:srgbClr val="333333"/>
                </a:solidFill>
                <a:effectLst/>
                <a:latin typeface="-apple-system"/>
              </a:rPr>
              <a:t>色展開からお選びください。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2A89522-6DF5-C19B-D884-70271ACE43E7}"/>
              </a:ext>
            </a:extLst>
          </p:cNvPr>
          <p:cNvPicPr>
            <a:picLocks noChangeAspect="1"/>
          </p:cNvPicPr>
          <p:nvPr/>
        </p:nvPicPr>
        <p:blipFill>
          <a:blip r:embed="rId5"/>
          <a:stretch>
            <a:fillRect/>
          </a:stretch>
        </p:blipFill>
        <p:spPr>
          <a:xfrm>
            <a:off x="710621" y="1390460"/>
            <a:ext cx="3560089" cy="3560089"/>
          </a:xfrm>
          <a:prstGeom prst="rect">
            <a:avLst/>
          </a:prstGeom>
        </p:spPr>
      </p:pic>
    </p:spTree>
    <p:extLst>
      <p:ext uri="{BB962C8B-B14F-4D97-AF65-F5344CB8AC3E}">
        <p14:creationId xmlns:p14="http://schemas.microsoft.com/office/powerpoint/2010/main" val="3444917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New </a:t>
            </a:r>
            <a:r>
              <a:rPr lang="ja-JP" altLang="en-US" sz="2000" dirty="0">
                <a:solidFill>
                  <a:schemeClr val="bg1"/>
                </a:solidFill>
                <a:latin typeface="Meiryo UI" panose="020B0604030504040204" pitchFamily="34" charset="-128"/>
                <a:ea typeface="Meiryo UI" panose="020B0604030504040204" pitchFamily="34" charset="-128"/>
              </a:rPr>
              <a:t>ナップサック</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460×365mm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ちょっとしたお出かけ用やシューズ入れなどに最適なシンプルですっきりとした使い勝手の良いナップサック。カラーバリエーションはブルー、イエロー、ブラック、グリーンの</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色展開。</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172093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アクリルバッジ</a:t>
            </a:r>
            <a:r>
              <a:rPr lang="en-US" altLang="ja-JP" sz="2000" dirty="0">
                <a:solidFill>
                  <a:schemeClr val="bg1"/>
                </a:solidFill>
                <a:latin typeface="Meiryo UI" panose="020B0604030504040204" pitchFamily="34" charset="-128"/>
                <a:ea typeface="Meiryo UI" panose="020B0604030504040204" pitchFamily="34" charset="-128"/>
              </a:rPr>
              <a:t>(S) </a:t>
            </a:r>
            <a:r>
              <a:rPr lang="ja-JP" altLang="en-US" sz="2000" dirty="0">
                <a:solidFill>
                  <a:schemeClr val="bg1"/>
                </a:solidFill>
                <a:latin typeface="Meiryo UI" panose="020B0604030504040204" pitchFamily="34" charset="-128"/>
                <a:ea typeface="Meiryo UI" panose="020B0604030504040204" pitchFamily="34" charset="-128"/>
              </a:rPr>
              <a:t>クリア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 他</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40×40×3(mm)</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PP</a:t>
            </a:r>
            <a:r>
              <a:rPr lang="ja-JP" altLang="en-US" sz="1000" dirty="0">
                <a:latin typeface="Meiryo UI" panose="020B0604030504040204" pitchFamily="34" charset="-128"/>
                <a:ea typeface="Meiryo UI" panose="020B0604030504040204" pitchFamily="34" charset="-128"/>
              </a:rPr>
              <a:t>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サイズのアクリルバッグ。洋服やバッグなど、好きなところに自由に取り付けが可能です。鮮明なフルカラーデザインに加え、どんな形状にも切り抜けて、オリジナルグッズ用として人気です。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6FA8CBEE-8B5E-5E82-13EE-0F498080A261}"/>
              </a:ext>
            </a:extLst>
          </p:cNvPr>
          <p:cNvPicPr>
            <a:picLocks noChangeAspect="1"/>
          </p:cNvPicPr>
          <p:nvPr/>
        </p:nvPicPr>
        <p:blipFill>
          <a:blip r:embed="rId5"/>
          <a:stretch>
            <a:fillRect/>
          </a:stretch>
        </p:blipFill>
        <p:spPr>
          <a:xfrm>
            <a:off x="724591" y="1409173"/>
            <a:ext cx="3604127" cy="3604127"/>
          </a:xfrm>
          <a:prstGeom prst="rect">
            <a:avLst/>
          </a:prstGeom>
        </p:spPr>
      </p:pic>
    </p:spTree>
    <p:extLst>
      <p:ext uri="{BB962C8B-B14F-4D97-AF65-F5344CB8AC3E}">
        <p14:creationId xmlns:p14="http://schemas.microsoft.com/office/powerpoint/2010/main" val="4414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4</a:t>
            </a:r>
            <a:r>
              <a:rPr lang="ja-JP" altLang="en-US" sz="2000" dirty="0">
                <a:solidFill>
                  <a:schemeClr val="bg1"/>
                </a:solidFill>
                <a:latin typeface="Meiryo UI" panose="020B0604030504040204" pitchFamily="34" charset="-128"/>
                <a:ea typeface="Meiryo UI" panose="020B0604030504040204" pitchFamily="34" charset="-128"/>
              </a:rPr>
              <a:t>色ボールペン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サイズ：最大径</a:t>
            </a:r>
            <a:r>
              <a:rPr lang="en-US" altLang="ja-JP" sz="900" dirty="0">
                <a:latin typeface="Meiryo UI" panose="020B0604030504040204" pitchFamily="34" charset="-128"/>
                <a:ea typeface="Meiryo UI" panose="020B0604030504040204" pitchFamily="34" charset="-128"/>
              </a:rPr>
              <a:t>φ16mm</a:t>
            </a:r>
            <a:r>
              <a:rPr lang="ja-JP" altLang="en-US" sz="900" dirty="0">
                <a:latin typeface="Meiryo UI" panose="020B0604030504040204" pitchFamily="34" charset="-128"/>
                <a:ea typeface="Meiryo UI" panose="020B0604030504040204" pitchFamily="34" charset="-128"/>
              </a:rPr>
              <a:t>　全長</a:t>
            </a:r>
            <a:r>
              <a:rPr lang="en-US" altLang="ja-JP" sz="900" dirty="0">
                <a:latin typeface="Meiryo UI" panose="020B0604030504040204" pitchFamily="34" charset="-128"/>
                <a:ea typeface="Meiryo UI" panose="020B0604030504040204" pitchFamily="34" charset="-128"/>
              </a:rPr>
              <a:t>145mm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12g</a:t>
            </a:r>
          </a:p>
          <a:p>
            <a:r>
              <a:rPr lang="ja-JP" altLang="en-US" sz="900" dirty="0">
                <a:latin typeface="Meiryo UI" panose="020B0604030504040204" pitchFamily="34" charset="-128"/>
                <a:ea typeface="Meiryo UI" panose="020B0604030504040204" pitchFamily="34" charset="-128"/>
              </a:rPr>
              <a:t>機能：ノック式多色ペン・黒</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赤</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青</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緑</a:t>
            </a:r>
            <a:r>
              <a:rPr lang="en-US" altLang="ja-JP" sz="900" dirty="0">
                <a:latin typeface="Meiryo UI" panose="020B0604030504040204" pitchFamily="34" charset="-128"/>
                <a:ea typeface="Meiryo UI" panose="020B0604030504040204" pitchFamily="34" charset="-128"/>
              </a:rPr>
              <a:t>1.0?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1970</a:t>
            </a:r>
            <a:r>
              <a:rPr lang="ja-JP" altLang="en-US" sz="1600" dirty="0"/>
              <a:t>年代からのロングセラー商品で</a:t>
            </a:r>
            <a:r>
              <a:rPr lang="en-US" altLang="ja-JP" sz="1600" dirty="0"/>
              <a:t>Made in</a:t>
            </a:r>
            <a:r>
              <a:rPr lang="ja-JP" altLang="en-US" sz="1600" dirty="0"/>
              <a:t>フランスの元祖多色ボールペンです。インクは定番カラーの赤黒緑青の４色。上部のリングにネックストラップを付けて使用も可能です。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8" name="図 67">
            <a:extLst>
              <a:ext uri="{FF2B5EF4-FFF2-40B4-BE49-F238E27FC236}">
                <a16:creationId xmlns:a16="http://schemas.microsoft.com/office/drawing/2014/main" id="{296ECE14-4373-1408-BDC3-A8FF74088445}"/>
              </a:ext>
            </a:extLst>
          </p:cNvPr>
          <p:cNvPicPr>
            <a:picLocks noChangeAspect="1"/>
          </p:cNvPicPr>
          <p:nvPr/>
        </p:nvPicPr>
        <p:blipFill>
          <a:blip r:embed="rId5"/>
          <a:stretch>
            <a:fillRect/>
          </a:stretch>
        </p:blipFill>
        <p:spPr>
          <a:xfrm>
            <a:off x="701928" y="1434753"/>
            <a:ext cx="3586818" cy="3586818"/>
          </a:xfrm>
          <a:prstGeom prst="rect">
            <a:avLst/>
          </a:prstGeom>
        </p:spPr>
      </p:pic>
    </p:spTree>
    <p:extLst>
      <p:ext uri="{BB962C8B-B14F-4D97-AF65-F5344CB8AC3E}">
        <p14:creationId xmlns:p14="http://schemas.microsoft.com/office/powerpoint/2010/main" val="2067983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リサイクル</a:t>
            </a:r>
            <a:r>
              <a:rPr lang="en" altLang="ja-JP" sz="2000" dirty="0">
                <a:solidFill>
                  <a:schemeClr val="bg1"/>
                </a:solidFill>
                <a:latin typeface="Meiryo UI" panose="020B0604030504040204" pitchFamily="34" charset="-128"/>
                <a:ea typeface="Meiryo UI" panose="020B0604030504040204" pitchFamily="34" charset="-128"/>
              </a:rPr>
              <a:t>A5</a:t>
            </a:r>
            <a:r>
              <a:rPr lang="ja-JP" altLang="en-US" sz="2000">
                <a:solidFill>
                  <a:schemeClr val="bg1"/>
                </a:solidFill>
                <a:latin typeface="Meiryo UI" panose="020B0604030504040204" pitchFamily="34" charset="-128"/>
                <a:ea typeface="Meiryo UI" panose="020B0604030504040204" pitchFamily="34" charset="-128"/>
              </a:rPr>
              <a:t>リングノート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材：再生紙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80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スチール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152×210×8mm </a:t>
            </a:r>
            <a:r>
              <a:rPr lang="ja-JP" altLang="en-US" sz="900">
                <a:latin typeface="Meiryo UI" panose="020B0604030504040204" pitchFamily="34" charset="-128"/>
                <a:ea typeface="Meiryo UI" panose="020B0604030504040204" pitchFamily="34" charset="-128"/>
              </a:rPr>
              <a:t>（包装形態：</a:t>
            </a:r>
            <a:r>
              <a:rPr lang="en"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考：再生紙使用（</a:t>
            </a:r>
            <a:r>
              <a:rPr lang="en" altLang="ja-JP" sz="900" dirty="0">
                <a:latin typeface="Meiryo UI" panose="020B0604030504040204" pitchFamily="34" charset="-128"/>
                <a:ea typeface="Meiryo UI" panose="020B0604030504040204" pitchFamily="34" charset="-128"/>
              </a:rPr>
              <a:t>R</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マーク（本体裏面）</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ナチュラル</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地球環境に優しい再生紙を使用した</a:t>
            </a:r>
            <a:r>
              <a:rPr lang="en" altLang="ja-JP" sz="1600" dirty="0">
                <a:latin typeface="Meiryo UI" panose="020B0604030504040204" pitchFamily="34" charset="-128"/>
                <a:ea typeface="Meiryo UI" panose="020B0604030504040204" pitchFamily="34" charset="-128"/>
              </a:rPr>
              <a:t>A5</a:t>
            </a:r>
            <a:r>
              <a:rPr lang="ja-JP" altLang="en-US" sz="1600">
                <a:latin typeface="Meiryo UI" panose="020B0604030504040204" pitchFamily="34" charset="-128"/>
                <a:ea typeface="Meiryo UI" panose="020B0604030504040204" pitchFamily="34" charset="-128"/>
              </a:rPr>
              <a:t>サイズのリサイクルリングメモです。とてもシンプルなデザインで、どんなオリジナル名入れでもマッチしますので、ノベルティ用などにおすすめです。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5282C57-B388-3F48-83B3-C3DB55C815D0}"/>
              </a:ext>
            </a:extLst>
          </p:cNvPr>
          <p:cNvPicPr>
            <a:picLocks noChangeAspect="1"/>
          </p:cNvPicPr>
          <p:nvPr/>
        </p:nvPicPr>
        <p:blipFill>
          <a:blip r:embed="rId5"/>
          <a:stretch>
            <a:fillRect/>
          </a:stretch>
        </p:blipFill>
        <p:spPr>
          <a:xfrm>
            <a:off x="850246" y="1624416"/>
            <a:ext cx="3175000" cy="3175000"/>
          </a:xfrm>
          <a:prstGeom prst="rect">
            <a:avLst/>
          </a:prstGeom>
        </p:spPr>
      </p:pic>
    </p:spTree>
    <p:extLst>
      <p:ext uri="{BB962C8B-B14F-4D97-AF65-F5344CB8AC3E}">
        <p14:creationId xmlns:p14="http://schemas.microsoft.com/office/powerpoint/2010/main" val="233300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ぬりえ色紙（</a:t>
            </a:r>
            <a:r>
              <a:rPr lang="en-US" altLang="ja-JP" sz="2000" dirty="0">
                <a:solidFill>
                  <a:schemeClr val="bg1"/>
                </a:solidFill>
                <a:latin typeface="Meiryo UI" panose="020B0604030504040204" pitchFamily="34" charset="-128"/>
                <a:ea typeface="Meiryo UI" panose="020B0604030504040204" pitchFamily="34" charset="-128"/>
              </a:rPr>
              <a:t>12</a:t>
            </a:r>
            <a:r>
              <a:rPr lang="ja-JP" altLang="en-US" sz="2000" dirty="0">
                <a:solidFill>
                  <a:schemeClr val="bg1"/>
                </a:solidFill>
                <a:latin typeface="Meiryo UI" panose="020B0604030504040204" pitchFamily="34" charset="-128"/>
                <a:ea typeface="Meiryo UI" panose="020B0604030504040204" pitchFamily="34" charset="-128"/>
              </a:rPr>
              <a:t>色えんぴつ）</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素材：間伐材（色鉛筆）、紙</a:t>
            </a:r>
          </a:p>
          <a:p>
            <a:r>
              <a:rPr lang="ja-JP" altLang="en-US" sz="900" dirty="0">
                <a:latin typeface="Meiryo UI" panose="020B0604030504040204" pitchFamily="34" charset="-128"/>
                <a:ea typeface="Meiryo UI" panose="020B0604030504040204" pitchFamily="34" charset="-128"/>
              </a:rPr>
              <a:t>サイズ：色紙：</a:t>
            </a:r>
            <a:r>
              <a:rPr lang="en-US" altLang="ja-JP" sz="900" dirty="0">
                <a:latin typeface="Meiryo UI" panose="020B0604030504040204" pitchFamily="34" charset="-128"/>
                <a:ea typeface="Meiryo UI" panose="020B0604030504040204" pitchFamily="34" charset="-128"/>
              </a:rPr>
              <a:t>135×120</a:t>
            </a:r>
            <a:r>
              <a:rPr lang="ja-JP" altLang="en-US" sz="900" dirty="0">
                <a:latin typeface="Meiryo UI" panose="020B0604030504040204" pitchFamily="34" charset="-128"/>
                <a:ea typeface="Meiryo UI" panose="020B0604030504040204" pitchFamily="34" charset="-128"/>
              </a:rPr>
              <a:t>色鉛筆：</a:t>
            </a:r>
            <a:r>
              <a:rPr lang="en-US" altLang="ja-JP" sz="900" dirty="0">
                <a:latin typeface="Meiryo UI" panose="020B0604030504040204" pitchFamily="34" charset="-128"/>
                <a:ea typeface="Meiryo UI" panose="020B0604030504040204" pitchFamily="34" charset="-128"/>
              </a:rPr>
              <a:t>100×100</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42g</a:t>
            </a:r>
          </a:p>
          <a:p>
            <a:r>
              <a:rPr lang="ja-JP" altLang="en-US" sz="900" dirty="0">
                <a:latin typeface="Meiryo UI" panose="020B0604030504040204" pitchFamily="34" charset="-128"/>
                <a:ea typeface="Meiryo UI" panose="020B0604030504040204" pitchFamily="34" charset="-128"/>
              </a:rPr>
              <a:t>包装：ポリ袋入り</a:t>
            </a:r>
          </a:p>
          <a:p>
            <a:r>
              <a:rPr lang="ja-JP" altLang="en-US" sz="900" dirty="0">
                <a:latin typeface="Meiryo UI" panose="020B0604030504040204" pitchFamily="34" charset="-128"/>
                <a:ea typeface="Meiryo UI" panose="020B0604030504040204" pitchFamily="34" charset="-128"/>
              </a:rPr>
              <a:t>備考：オプション：色紙スタンド＋＠</a:t>
            </a:r>
            <a:r>
              <a:rPr lang="en-US" altLang="ja-JP" sz="900" dirty="0">
                <a:latin typeface="Meiryo UI" panose="020B0604030504040204" pitchFamily="34" charset="-128"/>
                <a:ea typeface="Meiryo UI" panose="020B0604030504040204" pitchFamily="34" charset="-128"/>
              </a:rPr>
              <a:t>50</a:t>
            </a:r>
            <a:r>
              <a:rPr lang="ja-JP" altLang="en-US" sz="900" dirty="0">
                <a:latin typeface="Meiryo UI" panose="020B0604030504040204" pitchFamily="34" charset="-128"/>
                <a:ea typeface="Meiryo UI" panose="020B0604030504040204" pitchFamily="34" charset="-128"/>
              </a:rPr>
              <a:t>円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en-US" altLang="ja-JP" sz="1600" dirty="0"/>
              <a:t>12</a:t>
            </a:r>
            <a:r>
              <a:rPr lang="ja-JP" altLang="en-US" sz="1600" dirty="0"/>
              <a:t>色の色えんぴつとぬりえ用色紙のギフトセット。お子様が自由な発想で色を塗ったりお絵描きをして楽しむことができます。</a:t>
            </a:r>
            <a:r>
              <a:rPr lang="en-US" altLang="ja-JP" sz="1600" dirty="0"/>
              <a:t>500</a:t>
            </a:r>
            <a:r>
              <a:rPr lang="ja-JP" altLang="en-US" sz="1600" dirty="0"/>
              <a:t>枚から色紙のオリジナルデザイン対応が可能です。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dirty="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5" name="図 84">
            <a:extLst>
              <a:ext uri="{FF2B5EF4-FFF2-40B4-BE49-F238E27FC236}">
                <a16:creationId xmlns:a16="http://schemas.microsoft.com/office/drawing/2014/main" id="{9E04F7F4-3CFB-2E82-95C6-3D20A7C51428}"/>
              </a:ext>
            </a:extLst>
          </p:cNvPr>
          <p:cNvPicPr>
            <a:picLocks noChangeAspect="1"/>
          </p:cNvPicPr>
          <p:nvPr/>
        </p:nvPicPr>
        <p:blipFill>
          <a:blip r:embed="rId5"/>
          <a:stretch>
            <a:fillRect/>
          </a:stretch>
        </p:blipFill>
        <p:spPr>
          <a:xfrm>
            <a:off x="714540" y="1371901"/>
            <a:ext cx="3638550" cy="3638550"/>
          </a:xfrm>
          <a:prstGeom prst="rect">
            <a:avLst/>
          </a:prstGeom>
        </p:spPr>
      </p:pic>
    </p:spTree>
    <p:extLst>
      <p:ext uri="{BB962C8B-B14F-4D97-AF65-F5344CB8AC3E}">
        <p14:creationId xmlns:p14="http://schemas.microsoft.com/office/powerpoint/2010/main" val="2585629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ライトキャンバスティッシュポーチ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130×100</a:t>
            </a:r>
            <a:r>
              <a:rPr lang="en" altLang="ja-JP" sz="900" dirty="0">
                <a:latin typeface="Meiryo UI" panose="020B0604030504040204" pitchFamily="34" charset="-128"/>
                <a:ea typeface="Meiryo UI" panose="020B0604030504040204" pitchFamily="34" charset="-128"/>
              </a:rPr>
              <a:t>mm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ティッシュが取り出しやすいようしなやかなキャンバス素材を使用した、ポケットティッシュケース付きポーチです。カラーバリエーションは全</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色。名入れデザインに合わせてお選び下さい。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2" name="図 21">
            <a:extLst>
              <a:ext uri="{FF2B5EF4-FFF2-40B4-BE49-F238E27FC236}">
                <a16:creationId xmlns:a16="http://schemas.microsoft.com/office/drawing/2014/main" id="{6F3B6A2A-D451-8646-9866-B0736B6A93FC}"/>
              </a:ext>
            </a:extLst>
          </p:cNvPr>
          <p:cNvPicPr>
            <a:picLocks noChangeAspect="1"/>
          </p:cNvPicPr>
          <p:nvPr/>
        </p:nvPicPr>
        <p:blipFill>
          <a:blip r:embed="rId5"/>
          <a:stretch>
            <a:fillRect/>
          </a:stretch>
        </p:blipFill>
        <p:spPr>
          <a:xfrm>
            <a:off x="741790" y="1427258"/>
            <a:ext cx="3617580" cy="3501172"/>
          </a:xfrm>
          <a:prstGeom prst="rect">
            <a:avLst/>
          </a:prstGeom>
        </p:spPr>
      </p:pic>
    </p:spTree>
    <p:extLst>
      <p:ext uri="{BB962C8B-B14F-4D97-AF65-F5344CB8AC3E}">
        <p14:creationId xmlns:p14="http://schemas.microsoft.com/office/powerpoint/2010/main" val="2421513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カラフルプラボトル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色指定不可</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ポリカーボネート・ポリエチレン</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l-GR" altLang="ja-JP" sz="900" b="0" i="0" dirty="0">
                <a:solidFill>
                  <a:srgbClr val="333333"/>
                </a:solidFill>
                <a:effectLst/>
                <a:latin typeface="-apple-system"/>
              </a:rPr>
              <a:t>φ60×180</a:t>
            </a:r>
            <a:r>
              <a:rPr lang="en-US" altLang="ja-JP" sz="900" b="0" i="0" dirty="0">
                <a:solidFill>
                  <a:srgbClr val="333333"/>
                </a:solidFill>
                <a:effectLst/>
                <a:latin typeface="-apple-system"/>
              </a:rPr>
              <a:t>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350ml</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化粧箱入</a:t>
            </a:r>
            <a:endParaRPr lang="en-US" altLang="ja-JP" sz="900" spc="2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すっきりとしたスポーティなフォルムがさりげなくオシャレなプラボトルです。名入れプリントが可能ですのでスポーツイベントのオリジナルグッズやノベルティアイテムとしてもおすすめです。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4129956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オリジナルステッカー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サイズ：はがきサイズ</a:t>
            </a:r>
          </a:p>
          <a:p>
            <a:r>
              <a:rPr lang="ja-JP" altLang="en-US" sz="900" dirty="0">
                <a:latin typeface="Meiryo UI" panose="020B0604030504040204" pitchFamily="34" charset="-128"/>
                <a:ea typeface="Meiryo UI" panose="020B0604030504040204" pitchFamily="34" charset="-128"/>
              </a:rPr>
              <a:t>備考：印刷：オフセット印刷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ハガキ程度のサイズを、一つのデザインにカットするシングルタイプから、色々なデザインのシールを複数レイアウトするマルチタイプまでご要望に沿ったオリジナルステッカーを製作します。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82F00EED-820E-5A3E-95E6-8809B92ADF19}"/>
              </a:ext>
            </a:extLst>
          </p:cNvPr>
          <p:cNvPicPr>
            <a:picLocks noChangeAspect="1"/>
          </p:cNvPicPr>
          <p:nvPr/>
        </p:nvPicPr>
        <p:blipFill>
          <a:blip r:embed="rId5"/>
          <a:stretch>
            <a:fillRect/>
          </a:stretch>
        </p:blipFill>
        <p:spPr>
          <a:xfrm>
            <a:off x="700580" y="1398589"/>
            <a:ext cx="3588832" cy="3588832"/>
          </a:xfrm>
          <a:prstGeom prst="rect">
            <a:avLst/>
          </a:prstGeom>
        </p:spPr>
      </p:pic>
    </p:spTree>
    <p:extLst>
      <p:ext uri="{BB962C8B-B14F-4D97-AF65-F5344CB8AC3E}">
        <p14:creationId xmlns:p14="http://schemas.microsoft.com/office/powerpoint/2010/main" val="2588860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和柄ひょうのう</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柄指定不可</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ポリプロピレン・</a:t>
            </a:r>
            <a:r>
              <a:rPr lang="en-US" altLang="ja-JP" sz="900" b="0" i="0" dirty="0">
                <a:solidFill>
                  <a:srgbClr val="333333"/>
                </a:solidFill>
                <a:effectLst/>
                <a:latin typeface="-apple-system"/>
              </a:rPr>
              <a:t>PVC</a:t>
            </a:r>
            <a:r>
              <a:rPr lang="ja-JP" altLang="en-US" sz="900" b="0" i="0" dirty="0">
                <a:solidFill>
                  <a:srgbClr val="333333"/>
                </a:solidFill>
                <a:effectLst/>
                <a:latin typeface="-apple-system"/>
              </a:rPr>
              <a:t>・ポリエステル・アルミ</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l-GR" altLang="ja-JP" sz="900" b="0" i="0" dirty="0">
                <a:solidFill>
                  <a:srgbClr val="333333"/>
                </a:solidFill>
                <a:effectLst/>
                <a:latin typeface="-apple-system"/>
              </a:rPr>
              <a:t>φ145×40</a:t>
            </a:r>
            <a:r>
              <a:rPr lang="en-US" altLang="ja-JP" sz="900" b="0" i="0" dirty="0">
                <a:solidFill>
                  <a:srgbClr val="333333"/>
                </a:solidFill>
                <a:effectLst/>
                <a:latin typeface="-apple-system"/>
              </a:rPr>
              <a:t>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350ml</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ポリ袋入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カラフルでポップながらどこか懐かしさを感じさせる和柄デザインがとってもオシャレなひょうのうです。名入れプリントも可能ですので、オリジナルグッズやノベルティアイテムとしてもおすすめ。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019422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昇華 マグカップ</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大</a:t>
            </a:r>
            <a:r>
              <a:rPr lang="en-US" altLang="ja-JP" sz="2000" dirty="0">
                <a:solidFill>
                  <a:schemeClr val="bg1"/>
                </a:solidFill>
                <a:latin typeface="Meiryo UI" panose="020B0604030504040204" pitchFamily="34" charset="-128"/>
                <a:ea typeface="Meiryo UI" panose="020B0604030504040204" pitchFamily="34" charset="-128"/>
              </a:rPr>
              <a:t>) </a:t>
            </a:r>
            <a:r>
              <a:rPr lang="ja-JP" altLang="en-US" sz="2000" dirty="0">
                <a:solidFill>
                  <a:schemeClr val="bg1"/>
                </a:solidFill>
                <a:latin typeface="Meiryo UI" panose="020B0604030504040204" pitchFamily="34" charset="-128"/>
                <a:ea typeface="Meiryo UI" panose="020B0604030504040204" pitchFamily="34" charset="-128"/>
              </a:rPr>
              <a:t>ワイド範囲</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スト－ンウェア</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82</a:t>
            </a:r>
            <a:r>
              <a:rPr lang="el-GR" altLang="ja-JP" sz="900" b="0" i="0" dirty="0">
                <a:solidFill>
                  <a:srgbClr val="333333"/>
                </a:solidFill>
                <a:effectLst/>
                <a:latin typeface="-apple-system"/>
              </a:rPr>
              <a:t>Φ×</a:t>
            </a:r>
            <a:r>
              <a:rPr lang="en-US" altLang="ja-JP" sz="900" b="0" i="0" dirty="0">
                <a:solidFill>
                  <a:srgbClr val="333333"/>
                </a:solidFill>
                <a:effectLst/>
                <a:latin typeface="-apple-system"/>
              </a:rPr>
              <a:t>H95mm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350ml</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315g</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取説</a:t>
            </a:r>
            <a:r>
              <a:rPr lang="en-US" altLang="ja-JP" sz="900" b="0" i="0" dirty="0">
                <a:solidFill>
                  <a:srgbClr val="333333"/>
                </a:solidFill>
                <a:effectLst/>
                <a:latin typeface="-apple-system"/>
              </a:rPr>
              <a:t>1</a:t>
            </a:r>
            <a:r>
              <a:rPr lang="ja-JP" altLang="en-US" sz="900" b="0" i="0" dirty="0">
                <a:solidFill>
                  <a:srgbClr val="333333"/>
                </a:solidFill>
                <a:effectLst/>
                <a:latin typeface="-apple-system"/>
              </a:rPr>
              <a:t>枚同梱</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zh-TW" sz="900" b="0" i="0" dirty="0">
                <a:solidFill>
                  <a:srgbClr val="333333"/>
                </a:solidFill>
                <a:effectLst/>
                <a:latin typeface="-apple-system"/>
              </a:rPr>
              <a:t>1</a:t>
            </a:r>
            <a:r>
              <a:rPr lang="zh-TW" altLang="en-US" sz="900" b="0" i="0" dirty="0">
                <a:solidFill>
                  <a:srgbClr val="333333"/>
                </a:solidFill>
                <a:effectLst/>
                <a:latin typeface="-apple-system"/>
              </a:rPr>
              <a:t>個箱梱包</a:t>
            </a:r>
            <a:r>
              <a:rPr lang="en-US" altLang="zh-TW" sz="900" b="0" i="0" dirty="0">
                <a:solidFill>
                  <a:srgbClr val="333333"/>
                </a:solidFill>
                <a:effectLst/>
                <a:latin typeface="-apple-system"/>
              </a:rPr>
              <a:t>(</a:t>
            </a:r>
            <a:r>
              <a:rPr lang="zh-TW" altLang="en-US" sz="900" b="0" i="0" dirty="0">
                <a:solidFill>
                  <a:srgbClr val="333333"/>
                </a:solidFill>
                <a:effectLst/>
                <a:latin typeface="-apple-system"/>
              </a:rPr>
              <a:t>紙箱</a:t>
            </a:r>
            <a:r>
              <a:rPr lang="en-US" altLang="zh-TW" sz="900" b="0" i="0" dirty="0">
                <a:solidFill>
                  <a:srgbClr val="333333"/>
                </a:solidFill>
                <a:effectLst/>
                <a:latin typeface="-apple-system"/>
              </a:rPr>
              <a:t>)</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食品衛生法による厚生省告示第</a:t>
            </a:r>
            <a:r>
              <a:rPr lang="en-US" altLang="ja-JP" sz="900" b="0" i="0" dirty="0">
                <a:solidFill>
                  <a:srgbClr val="333333"/>
                </a:solidFill>
                <a:effectLst/>
                <a:latin typeface="-apple-system"/>
              </a:rPr>
              <a:t>370</a:t>
            </a:r>
            <a:r>
              <a:rPr lang="ja-JP" altLang="en-US" sz="900" b="0" i="0" dirty="0">
                <a:solidFill>
                  <a:srgbClr val="333333"/>
                </a:solidFill>
                <a:effectLst/>
                <a:latin typeface="-apple-system"/>
              </a:rPr>
              <a:t>号に適合</a:t>
            </a:r>
            <a:endParaRPr lang="en-US" altLang="ja-JP" sz="900" spc="2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ストーンウェア素材のシンプルな定番マグカップ。フルカラープリントが大きくできるこちらの印刷可能範囲は、横</a:t>
            </a:r>
            <a:r>
              <a:rPr lang="en-US" altLang="ja-JP" sz="1600" b="0" i="0" dirty="0">
                <a:solidFill>
                  <a:srgbClr val="333333"/>
                </a:solidFill>
                <a:effectLst/>
                <a:latin typeface="-apple-system"/>
              </a:rPr>
              <a:t>210×</a:t>
            </a:r>
            <a:r>
              <a:rPr lang="ja-JP" altLang="en-US" sz="1600" b="0" i="0" dirty="0">
                <a:solidFill>
                  <a:srgbClr val="333333"/>
                </a:solidFill>
                <a:effectLst/>
                <a:latin typeface="-apple-system"/>
              </a:rPr>
              <a:t>高さ</a:t>
            </a:r>
            <a:r>
              <a:rPr lang="en-US" altLang="ja-JP" sz="1600" b="0" i="0" dirty="0">
                <a:solidFill>
                  <a:srgbClr val="333333"/>
                </a:solidFill>
                <a:effectLst/>
                <a:latin typeface="-apple-system"/>
              </a:rPr>
              <a:t>95mm</a:t>
            </a:r>
            <a:r>
              <a:rPr lang="ja-JP" altLang="en-US" sz="1600" b="0" i="0" dirty="0">
                <a:solidFill>
                  <a:srgbClr val="333333"/>
                </a:solidFill>
                <a:effectLst/>
                <a:latin typeface="-apple-system"/>
              </a:rPr>
              <a:t>。上下の余白はなくフチまで綺麗に名入れ製作可能です。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317941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ソーラーライトホイッスル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・鉄</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73×35×14mm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/76×45×21mm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電源</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ソーラー</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太陽光で充電するタイプですので電源要らずの上、ライトとホイッスル機能が一緒になっていて非常に便利です。名入れプリント可能ですので、オリジナルグッズやノベルティアイテムにおすすめ。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905237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オリジナルレギュラーカラー風船 </a:t>
            </a:r>
            <a:r>
              <a:rPr lang="en-US" altLang="ja-JP" sz="2000" dirty="0">
                <a:solidFill>
                  <a:schemeClr val="bg1"/>
                </a:solidFill>
                <a:latin typeface="Meiryo UI" panose="020B0604030504040204" pitchFamily="34" charset="-128"/>
                <a:ea typeface="Meiryo UI" panose="020B0604030504040204" pitchFamily="34" charset="-128"/>
              </a:rPr>
              <a:t>9</a:t>
            </a:r>
            <a:r>
              <a:rPr lang="ja-JP" altLang="en-US" sz="2000" dirty="0">
                <a:solidFill>
                  <a:schemeClr val="bg1"/>
                </a:solidFill>
                <a:latin typeface="Meiryo UI" panose="020B0604030504040204" pitchFamily="34" charset="-128"/>
                <a:ea typeface="Meiryo UI" panose="020B0604030504040204" pitchFamily="34" charset="-128"/>
              </a:rPr>
              <a:t>インチ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素材：天然ゴム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100×45mm</a:t>
            </a:r>
            <a:r>
              <a:rPr lang="ja-JP" altLang="en-US" sz="900" dirty="0">
                <a:latin typeface="Meiryo UI" panose="020B0604030504040204" pitchFamily="34" charset="-128"/>
                <a:ea typeface="Meiryo UI" panose="020B0604030504040204" pitchFamily="34" charset="-128"/>
              </a:rPr>
              <a:t>（膨らましサイズ：約</a:t>
            </a:r>
            <a:r>
              <a:rPr lang="en-US" altLang="ja-JP" sz="900" dirty="0">
                <a:latin typeface="Meiryo UI" panose="020B0604030504040204" pitchFamily="34" charset="-128"/>
                <a:ea typeface="Meiryo UI" panose="020B0604030504040204" pitchFamily="34" charset="-128"/>
              </a:rPr>
              <a:t>230mm</a:t>
            </a:r>
            <a:r>
              <a:rPr lang="ja-JP" altLang="en-US" sz="900" dirty="0">
                <a:latin typeface="Meiryo UI" panose="020B0604030504040204" pitchFamily="34" charset="-128"/>
                <a:ea typeface="Meiryo UI" panose="020B0604030504040204" pitchFamily="34" charset="-128"/>
              </a:rPr>
              <a:t>）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定番の色を取り揃えた</a:t>
            </a:r>
            <a:r>
              <a:rPr lang="en-US" altLang="ja-JP" sz="1600" dirty="0"/>
              <a:t>9</a:t>
            </a:r>
            <a:r>
              <a:rPr lang="ja-JP" altLang="en-US" sz="1600" dirty="0"/>
              <a:t>インチ（約</a:t>
            </a:r>
            <a:r>
              <a:rPr lang="en-US" altLang="ja-JP" sz="1600" dirty="0"/>
              <a:t>22.8cm</a:t>
            </a:r>
            <a:r>
              <a:rPr lang="ja-JP" altLang="en-US" sz="1600" dirty="0"/>
              <a:t>）のカラーバルーンです。単色と混合色でもお求めいただくことができます。こちらの商品は</a:t>
            </a:r>
            <a:r>
              <a:rPr lang="en-US" altLang="ja-JP" sz="1600" dirty="0"/>
              <a:t>1</a:t>
            </a:r>
            <a:r>
              <a:rPr lang="ja-JP" altLang="en-US" sz="1600" dirty="0"/>
              <a:t>色のオリジナルプリントを片面か両面に対応しています。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2D0F83BC-F3DE-0D7D-E31D-D48F84D9D490}"/>
              </a:ext>
            </a:extLst>
          </p:cNvPr>
          <p:cNvPicPr>
            <a:picLocks noChangeAspect="1"/>
          </p:cNvPicPr>
          <p:nvPr/>
        </p:nvPicPr>
        <p:blipFill>
          <a:blip r:embed="rId5"/>
          <a:stretch>
            <a:fillRect/>
          </a:stretch>
        </p:blipFill>
        <p:spPr>
          <a:xfrm>
            <a:off x="730212" y="1462492"/>
            <a:ext cx="3560089" cy="3560089"/>
          </a:xfrm>
          <a:prstGeom prst="rect">
            <a:avLst/>
          </a:prstGeom>
        </p:spPr>
      </p:pic>
    </p:spTree>
    <p:extLst>
      <p:ext uri="{BB962C8B-B14F-4D97-AF65-F5344CB8AC3E}">
        <p14:creationId xmlns:p14="http://schemas.microsoft.com/office/powerpoint/2010/main" val="4133815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a:t>
            </a:r>
            <a:r>
              <a:rPr lang="en-US" altLang="ja-JP" sz="2000" dirty="0">
                <a:solidFill>
                  <a:schemeClr val="bg1"/>
                </a:solidFill>
                <a:latin typeface="Meiryo UI" panose="020B0604030504040204" pitchFamily="34" charset="-128"/>
                <a:ea typeface="Meiryo UI" panose="020B0604030504040204" pitchFamily="34" charset="-128"/>
              </a:rPr>
              <a:t>L</a:t>
            </a:r>
            <a:r>
              <a:rPr lang="ja-JP" altLang="en-US" sz="2000" dirty="0">
                <a:solidFill>
                  <a:schemeClr val="bg1"/>
                </a:solidFill>
                <a:latin typeface="Meiryo UI" panose="020B0604030504040204" pitchFamily="34" charset="-128"/>
                <a:ea typeface="Meiryo UI" panose="020B0604030504040204" pitchFamily="34" charset="-128"/>
              </a:rPr>
              <a:t>字ファスナーフラットポーチ</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サイズ：本体／約</a:t>
            </a:r>
            <a:r>
              <a:rPr lang="en-US" altLang="ja-JP" sz="900" dirty="0">
                <a:latin typeface="Meiryo UI" panose="020B0604030504040204" pitchFamily="34" charset="-128"/>
                <a:ea typeface="Meiryo UI" panose="020B0604030504040204" pitchFamily="34" charset="-128"/>
              </a:rPr>
              <a:t>W170×H150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持ち手／約</a:t>
            </a:r>
            <a:r>
              <a:rPr lang="en-US" altLang="ja-JP" sz="900" dirty="0">
                <a:latin typeface="Meiryo UI" panose="020B0604030504040204" pitchFamily="34" charset="-128"/>
                <a:ea typeface="Meiryo UI" panose="020B0604030504040204" pitchFamily="34" charset="-128"/>
              </a:rPr>
              <a:t>W15×H250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ファスナーが</a:t>
            </a:r>
            <a:r>
              <a:rPr lang="en-US" altLang="ja-JP" sz="1600" dirty="0"/>
              <a:t>L</a:t>
            </a:r>
            <a:r>
              <a:rPr lang="ja-JP" altLang="en-US" sz="1600" dirty="0"/>
              <a:t>字に開き物の出し入れがしやすい、ストラップ付きのフラットポーチ。アクリルグッズなどの小物類の収納＆持ち運びにピッタリな</a:t>
            </a:r>
            <a:r>
              <a:rPr lang="en-US" altLang="ja-JP" sz="1600" dirty="0"/>
              <a:t>S</a:t>
            </a:r>
            <a:r>
              <a:rPr lang="ja-JP" altLang="en-US" sz="1600" dirty="0"/>
              <a:t>サイズは推し活グッズとしても重宝します。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8" name="図 27">
            <a:extLst>
              <a:ext uri="{FF2B5EF4-FFF2-40B4-BE49-F238E27FC236}">
                <a16:creationId xmlns:a16="http://schemas.microsoft.com/office/drawing/2014/main" id="{84AAF6B7-C1AC-D54A-49C1-CDE46B9EE0D1}"/>
              </a:ext>
            </a:extLst>
          </p:cNvPr>
          <p:cNvPicPr>
            <a:picLocks noChangeAspect="1"/>
          </p:cNvPicPr>
          <p:nvPr/>
        </p:nvPicPr>
        <p:blipFill>
          <a:blip r:embed="rId5"/>
          <a:stretch>
            <a:fillRect/>
          </a:stretch>
        </p:blipFill>
        <p:spPr>
          <a:xfrm>
            <a:off x="725839" y="1364565"/>
            <a:ext cx="3651960" cy="3651960"/>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ダイカットキーホルダー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アクリル</a:t>
            </a:r>
            <a:r>
              <a:rPr lang="en-US" altLang="ja-JP" sz="900" b="0" i="0" dirty="0">
                <a:solidFill>
                  <a:srgbClr val="333333"/>
                </a:solidFill>
                <a:effectLst/>
                <a:latin typeface="-apple-system"/>
              </a:rPr>
              <a:t>(3mm</a:t>
            </a:r>
            <a:r>
              <a:rPr lang="ja-JP" altLang="en-US" sz="900" b="0" i="0" dirty="0">
                <a:solidFill>
                  <a:srgbClr val="333333"/>
                </a:solidFill>
                <a:effectLst/>
                <a:latin typeface="-apple-system"/>
              </a:rPr>
              <a:t>厚</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・スチール</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3×66×41mm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ボールチェーン付 </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ボールチェーンはセットはされていません。</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包装袋</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これ以上ないくらいにシンプルなデザインだからこそオリジナルデザインの特注プリントがよく映える、ボールチェーン付きダイカットキーホルダーです。物販用などにおすすめです。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78670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フロストスクエアミラー</a:t>
            </a:r>
            <a:r>
              <a:rPr lang="en-US"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PS､</a:t>
            </a:r>
            <a:r>
              <a:rPr lang="ja-JP" altLang="en-US" sz="900">
                <a:latin typeface="Meiryo UI" panose="020B0604030504040204" pitchFamily="34" charset="-128"/>
                <a:ea typeface="Meiryo UI" panose="020B0604030504040204" pitchFamily="34" charset="-128"/>
              </a:rPr>
              <a:t>ガラス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125×166×8mm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考：フロストレッド・フロストブラック・フロストホワイト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透け感のあるフロストな見た目がオシャレなスクエアタイプの</a:t>
            </a:r>
            <a:r>
              <a:rPr lang="en-US" altLang="ja-JP" sz="1600" dirty="0">
                <a:latin typeface="Meiryo UI" panose="020B0604030504040204" pitchFamily="34" charset="-128"/>
                <a:ea typeface="Meiryo UI" panose="020B0604030504040204" pitchFamily="34" charset="-128"/>
              </a:rPr>
              <a:t>L</a:t>
            </a:r>
            <a:r>
              <a:rPr lang="ja-JP" altLang="en-US" sz="1600">
                <a:latin typeface="Meiryo UI" panose="020B0604030504040204" pitchFamily="34" charset="-128"/>
                <a:ea typeface="Meiryo UI" panose="020B0604030504040204" pitchFamily="34" charset="-128"/>
              </a:rPr>
              <a:t>サイズミラーです。カバー部分にはフルカラーのオリジナルプリントが可能ですので、特に女性向けのノベルティグッズにおすすめ！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DD2DEAE0-257B-E640-9CFC-42B305E9216B}"/>
              </a:ext>
            </a:extLst>
          </p:cNvPr>
          <p:cNvPicPr>
            <a:picLocks noChangeAspect="1"/>
          </p:cNvPicPr>
          <p:nvPr/>
        </p:nvPicPr>
        <p:blipFill>
          <a:blip r:embed="rId5"/>
          <a:stretch>
            <a:fillRect/>
          </a:stretch>
        </p:blipFill>
        <p:spPr>
          <a:xfrm>
            <a:off x="423555" y="1397841"/>
            <a:ext cx="4145797" cy="3615520"/>
          </a:xfrm>
          <a:prstGeom prst="rect">
            <a:avLst/>
          </a:prstGeom>
        </p:spPr>
      </p:pic>
    </p:spTree>
    <p:extLst>
      <p:ext uri="{BB962C8B-B14F-4D97-AF65-F5344CB8AC3E}">
        <p14:creationId xmlns:p14="http://schemas.microsoft.com/office/powerpoint/2010/main" val="1961891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2WAY</a:t>
            </a:r>
            <a:r>
              <a:rPr lang="ja-JP" altLang="en-US" sz="2000" dirty="0">
                <a:solidFill>
                  <a:schemeClr val="bg1"/>
                </a:solidFill>
                <a:latin typeface="Meiryo UI" panose="020B0604030504040204" pitchFamily="34" charset="-128"/>
                <a:ea typeface="Meiryo UI" panose="020B0604030504040204" pitchFamily="34" charset="-128"/>
              </a:rPr>
              <a:t>反射バッグ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色アソート</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ブルー・グリーン・オレンジ</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不織布</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435×335×2(mm)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48g</a:t>
            </a:r>
          </a:p>
          <a:p>
            <a:r>
              <a:rPr lang="ja-JP" altLang="en-US" sz="900" dirty="0">
                <a:latin typeface="Meiryo UI" panose="020B0604030504040204" pitchFamily="34" charset="-128"/>
                <a:ea typeface="Meiryo UI" panose="020B0604030504040204" pitchFamily="34" charset="-128"/>
              </a:rPr>
              <a:t>包装：ポリ袋入り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ナップサック、手提げバッグの二刀流として、様々なシーンで活用出来ます。交通安全用品として反射テープ付きなので、車のヘッドライト等に反射し夜間の事故防止に心強い味方です。</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dirty="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E2DE4ACF-95A7-914F-6E8B-2FF0D8FA442B}"/>
              </a:ext>
            </a:extLst>
          </p:cNvPr>
          <p:cNvPicPr>
            <a:picLocks noChangeAspect="1"/>
          </p:cNvPicPr>
          <p:nvPr/>
        </p:nvPicPr>
        <p:blipFill>
          <a:blip r:embed="rId5"/>
          <a:stretch>
            <a:fillRect/>
          </a:stretch>
        </p:blipFill>
        <p:spPr>
          <a:xfrm>
            <a:off x="709736" y="1409114"/>
            <a:ext cx="3560089" cy="3560089"/>
          </a:xfrm>
          <a:prstGeom prst="rect">
            <a:avLst/>
          </a:prstGeom>
        </p:spPr>
      </p:pic>
    </p:spTree>
    <p:extLst>
      <p:ext uri="{BB962C8B-B14F-4D97-AF65-F5344CB8AC3E}">
        <p14:creationId xmlns:p14="http://schemas.microsoft.com/office/powerpoint/2010/main" val="3952875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ナップサック</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ポリエステル</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10067"/>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カラー展開：</a:t>
            </a:r>
            <a:r>
              <a:rPr lang="en-US" altLang="ja-JP" sz="1000" dirty="0">
                <a:latin typeface="Meiryo UI" panose="020B0604030504040204" pitchFamily="34" charset="-128"/>
                <a:ea typeface="Meiryo UI" panose="020B0604030504040204" pitchFamily="34" charset="-128"/>
              </a:rPr>
              <a:t>5</a:t>
            </a:r>
            <a:r>
              <a:rPr lang="ja-JP" altLang="en-US" sz="1000" dirty="0">
                <a:latin typeface="Meiryo UI" panose="020B0604030504040204" pitchFamily="34" charset="-128"/>
                <a:ea typeface="Meiryo UI" panose="020B0604030504040204" pitchFamily="34" charset="-128"/>
              </a:rPr>
              <a:t>色</a:t>
            </a:r>
          </a:p>
          <a:p>
            <a:r>
              <a:rPr lang="ja-JP" altLang="en-US" sz="1000" dirty="0">
                <a:latin typeface="Meiryo UI" panose="020B0604030504040204" pitchFamily="34" charset="-128"/>
                <a:ea typeface="Meiryo UI" panose="020B0604030504040204" pitchFamily="34" charset="-128"/>
              </a:rPr>
              <a:t>素材：ポリエステル</a:t>
            </a:r>
          </a:p>
          <a:p>
            <a:r>
              <a:rPr lang="ja-JP" altLang="en-US" sz="1000" dirty="0">
                <a:latin typeface="Meiryo UI" panose="020B0604030504040204" pitchFamily="34" charset="-128"/>
                <a:ea typeface="Meiryo UI" panose="020B0604030504040204" pitchFamily="34" charset="-128"/>
              </a:rPr>
              <a:t>サイズ：Ｗ</a:t>
            </a:r>
            <a:r>
              <a:rPr lang="en-US" altLang="ja-JP" sz="1000" dirty="0">
                <a:latin typeface="Meiryo UI" panose="020B0604030504040204" pitchFamily="34" charset="-128"/>
                <a:ea typeface="Meiryo UI" panose="020B0604030504040204" pitchFamily="34" charset="-128"/>
              </a:rPr>
              <a:t>40cm×</a:t>
            </a:r>
            <a:r>
              <a:rPr lang="ja-JP" altLang="en-US" sz="1000" dirty="0">
                <a:latin typeface="Meiryo UI" panose="020B0604030504040204" pitchFamily="34" charset="-128"/>
                <a:ea typeface="Meiryo UI" panose="020B0604030504040204" pitchFamily="34" charset="-128"/>
              </a:rPr>
              <a:t>Ｈ</a:t>
            </a:r>
            <a:r>
              <a:rPr lang="en-US" altLang="ja-JP" sz="1000" dirty="0">
                <a:latin typeface="Meiryo UI" panose="020B0604030504040204" pitchFamily="34" charset="-128"/>
                <a:ea typeface="Meiryo UI" panose="020B0604030504040204" pitchFamily="34" charset="-128"/>
              </a:rPr>
              <a:t>50cm</a:t>
            </a:r>
          </a:p>
          <a:p>
            <a:r>
              <a:rPr lang="ja-JP" altLang="en-US" sz="1000" dirty="0">
                <a:latin typeface="Meiryo UI" panose="020B0604030504040204" pitchFamily="34" charset="-128"/>
                <a:ea typeface="Meiryo UI" panose="020B0604030504040204" pitchFamily="34" charset="-128"/>
              </a:rPr>
              <a:t>備考：</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縫製品の為、表示サイズと多少前後いたしますのでご了承ください。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持ち手が付いた、手提げ袋にもなるポリエステル製のナップサック。サイズ調整が可能で子供から大人まで幅広く使用できます。スポーツイベントのノベルティや部活動のチームバッグに最適です。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5463075-28B9-8BC6-D576-57A6F953A8C2}"/>
              </a:ext>
            </a:extLst>
          </p:cNvPr>
          <p:cNvPicPr>
            <a:picLocks noChangeAspect="1"/>
          </p:cNvPicPr>
          <p:nvPr/>
        </p:nvPicPr>
        <p:blipFill>
          <a:blip r:embed="rId5"/>
          <a:stretch>
            <a:fillRect/>
          </a:stretch>
        </p:blipFill>
        <p:spPr>
          <a:xfrm>
            <a:off x="731965" y="1437854"/>
            <a:ext cx="3507317" cy="3507317"/>
          </a:xfrm>
          <a:prstGeom prst="rect">
            <a:avLst/>
          </a:prstGeom>
        </p:spPr>
      </p:pic>
    </p:spTree>
    <p:extLst>
      <p:ext uri="{BB962C8B-B14F-4D97-AF65-F5344CB8AC3E}">
        <p14:creationId xmlns:p14="http://schemas.microsoft.com/office/powerpoint/2010/main" val="1511086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反射板キーホルダーほし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PS</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60×63×7mm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反射板をそのまま可愛い星型のキーホルダーにしたアイテムです。ヘッドライトの光などを効果的に反射してくれますので、バッグなどに取り付けておけば夜道も安心して歩けます。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B2C5DC84-540E-B63A-746A-510958CAB90D}"/>
              </a:ext>
            </a:extLst>
          </p:cNvPr>
          <p:cNvPicPr>
            <a:picLocks noChangeAspect="1"/>
          </p:cNvPicPr>
          <p:nvPr/>
        </p:nvPicPr>
        <p:blipFill>
          <a:blip r:embed="rId5"/>
          <a:stretch>
            <a:fillRect/>
          </a:stretch>
        </p:blipFill>
        <p:spPr>
          <a:xfrm>
            <a:off x="778505" y="1447078"/>
            <a:ext cx="3471496" cy="3471496"/>
          </a:xfrm>
          <a:prstGeom prst="rect">
            <a:avLst/>
          </a:prstGeom>
        </p:spPr>
      </p:pic>
    </p:spTree>
    <p:extLst>
      <p:ext uri="{BB962C8B-B14F-4D97-AF65-F5344CB8AC3E}">
        <p14:creationId xmlns:p14="http://schemas.microsoft.com/office/powerpoint/2010/main" val="3483610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カラフルアートセット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カラー展開：単色</a:t>
            </a:r>
          </a:p>
          <a:p>
            <a:r>
              <a:rPr lang="ja-JP" altLang="en-US" sz="900" dirty="0">
                <a:latin typeface="Meiryo UI" panose="020B0604030504040204" pitchFamily="34" charset="-128"/>
                <a:ea typeface="Meiryo UI" panose="020B0604030504040204" pitchFamily="34" charset="-128"/>
              </a:rPr>
              <a:t>素材：材質：</a:t>
            </a:r>
            <a:r>
              <a:rPr lang="en-US" altLang="ja-JP" sz="900" dirty="0">
                <a:latin typeface="Meiryo UI" panose="020B0604030504040204" pitchFamily="34" charset="-128"/>
                <a:ea typeface="Meiryo UI" panose="020B0604030504040204" pitchFamily="34" charset="-128"/>
              </a:rPr>
              <a:t>PVC</a:t>
            </a:r>
            <a:r>
              <a:rPr lang="ja-JP" altLang="en-US" sz="900" dirty="0">
                <a:latin typeface="Meiryo UI" panose="020B0604030504040204" pitchFamily="34" charset="-128"/>
                <a:ea typeface="Meiryo UI" panose="020B0604030504040204" pitchFamily="34" charset="-128"/>
              </a:rPr>
              <a:t>･紙</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33×240×150mm</a:t>
            </a:r>
          </a:p>
          <a:p>
            <a:r>
              <a:rPr lang="ja-JP" altLang="en-US" sz="900" dirty="0">
                <a:latin typeface="Meiryo UI" panose="020B0604030504040204" pitchFamily="34" charset="-128"/>
                <a:ea typeface="Meiryo UI" panose="020B0604030504040204" pitchFamily="34" charset="-128"/>
              </a:rPr>
              <a:t>包装：包装袋</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色鉛筆</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色･液体のり･鉛筆削り･クリップ</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個･クレヨン</a:t>
            </a:r>
            <a:r>
              <a:rPr lang="en-US" altLang="ja-JP" sz="900" dirty="0">
                <a:latin typeface="Meiryo UI" panose="020B0604030504040204" pitchFamily="34" charset="-128"/>
                <a:ea typeface="Meiryo UI" panose="020B0604030504040204" pitchFamily="34" charset="-128"/>
              </a:rPr>
              <a:t>12</a:t>
            </a:r>
            <a:r>
              <a:rPr lang="ja-JP" altLang="en-US" sz="900" dirty="0">
                <a:latin typeface="Meiryo UI" panose="020B0604030504040204" pitchFamily="34" charset="-128"/>
                <a:ea typeface="Meiryo UI" panose="020B0604030504040204" pitchFamily="34" charset="-128"/>
              </a:rPr>
              <a:t>色･消しゴム･水性カラーペン</a:t>
            </a:r>
            <a:r>
              <a:rPr lang="en-US" altLang="ja-JP" sz="900" dirty="0">
                <a:latin typeface="Meiryo UI" panose="020B0604030504040204" pitchFamily="34" charset="-128"/>
                <a:ea typeface="Meiryo UI" panose="020B0604030504040204" pitchFamily="34" charset="-128"/>
              </a:rPr>
              <a:t>6</a:t>
            </a:r>
            <a:r>
              <a:rPr lang="ja-JP" altLang="en-US" sz="900" dirty="0">
                <a:latin typeface="Meiryo UI" panose="020B0604030504040204" pitchFamily="34" charset="-128"/>
                <a:ea typeface="Meiryo UI" panose="020B0604030504040204" pitchFamily="34" charset="-128"/>
              </a:rPr>
              <a:t>色･パステル</a:t>
            </a:r>
            <a:r>
              <a:rPr lang="en-US" altLang="ja-JP" sz="900" dirty="0">
                <a:latin typeface="Meiryo UI" panose="020B0604030504040204" pitchFamily="34" charset="-128"/>
                <a:ea typeface="Meiryo UI" panose="020B0604030504040204" pitchFamily="34" charset="-128"/>
              </a:rPr>
              <a:t>8</a:t>
            </a:r>
            <a:r>
              <a:rPr lang="ja-JP" altLang="en-US" sz="900" dirty="0">
                <a:latin typeface="Meiryo UI" panose="020B0604030504040204" pitchFamily="34" charset="-128"/>
                <a:ea typeface="Meiryo UI" panose="020B0604030504040204" pitchFamily="34" charset="-128"/>
              </a:rPr>
              <a:t>色 。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色鉛筆</a:t>
            </a:r>
            <a:r>
              <a:rPr lang="en-US" altLang="ja-JP" sz="1600" dirty="0"/>
              <a:t>10</a:t>
            </a:r>
            <a:r>
              <a:rPr lang="ja-JP" altLang="en-US" sz="1600" dirty="0"/>
              <a:t>色、クレヨン</a:t>
            </a:r>
            <a:r>
              <a:rPr lang="en-US" altLang="ja-JP" sz="1600" dirty="0"/>
              <a:t>12</a:t>
            </a:r>
            <a:r>
              <a:rPr lang="ja-JP" altLang="en-US" sz="1600" dirty="0"/>
              <a:t>色、水性カラーペン</a:t>
            </a:r>
            <a:r>
              <a:rPr lang="en-US" altLang="ja-JP" sz="1600" dirty="0"/>
              <a:t>6</a:t>
            </a:r>
            <a:r>
              <a:rPr lang="ja-JP" altLang="en-US" sz="1600" dirty="0"/>
              <a:t>色、パステル</a:t>
            </a:r>
            <a:r>
              <a:rPr lang="en-US" altLang="ja-JP" sz="1600" dirty="0"/>
              <a:t>8</a:t>
            </a:r>
            <a:r>
              <a:rPr lang="ja-JP" altLang="en-US" sz="1600" dirty="0"/>
              <a:t>色に加え、消しゴムや液体のり、クリップなども入ったアートセット。創造力を養うには非常に有効なお得セットです。</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2EB20FCB-6A63-747F-24EC-F4FE3E1D57E2}"/>
              </a:ext>
            </a:extLst>
          </p:cNvPr>
          <p:cNvPicPr>
            <a:picLocks noChangeAspect="1"/>
          </p:cNvPicPr>
          <p:nvPr/>
        </p:nvPicPr>
        <p:blipFill>
          <a:blip r:embed="rId5"/>
          <a:stretch>
            <a:fillRect/>
          </a:stretch>
        </p:blipFill>
        <p:spPr>
          <a:xfrm>
            <a:off x="724120" y="1422052"/>
            <a:ext cx="3607704" cy="3607704"/>
          </a:xfrm>
          <a:prstGeom prst="rect">
            <a:avLst/>
          </a:prstGeom>
        </p:spPr>
      </p:pic>
    </p:spTree>
    <p:extLst>
      <p:ext uri="{BB962C8B-B14F-4D97-AF65-F5344CB8AC3E}">
        <p14:creationId xmlns:p14="http://schemas.microsoft.com/office/powerpoint/2010/main" val="2154264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マルチに使える</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立つポーチ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素材：イソプレンゴム・ポリエステル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175×85×75mm</a:t>
            </a:r>
          </a:p>
          <a:p>
            <a:r>
              <a:rPr lang="ja-JP" altLang="en-US" sz="900" dirty="0">
                <a:latin typeface="Meiryo UI" panose="020B0604030504040204" pitchFamily="34" charset="-128"/>
                <a:ea typeface="Meiryo UI" panose="020B0604030504040204" pitchFamily="34" charset="-128"/>
              </a:rPr>
              <a:t>包装：透明ケース</a:t>
            </a:r>
          </a:p>
          <a:p>
            <a:r>
              <a:rPr lang="ja-JP" altLang="en-US" sz="900" dirty="0">
                <a:latin typeface="Meiryo UI" panose="020B0604030504040204" pitchFamily="34" charset="-128"/>
                <a:ea typeface="Meiryo UI" panose="020B0604030504040204" pitchFamily="34" charset="-128"/>
              </a:rPr>
              <a:t>生産国：中国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持ち運びに便利な手頃サイズの上、ステーショナリー入れとして立てて使うこともできる、見た目も可愛らしいポーチです。オリジナル名入れも格安で可能ですのでお気軽にご相談ください。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458D05C0-0605-A8BA-5505-4594E8108886}"/>
              </a:ext>
            </a:extLst>
          </p:cNvPr>
          <p:cNvPicPr>
            <a:picLocks noChangeAspect="1"/>
          </p:cNvPicPr>
          <p:nvPr/>
        </p:nvPicPr>
        <p:blipFill>
          <a:blip r:embed="rId5"/>
          <a:stretch>
            <a:fillRect/>
          </a:stretch>
        </p:blipFill>
        <p:spPr>
          <a:xfrm>
            <a:off x="738026" y="1411959"/>
            <a:ext cx="3560089" cy="3560089"/>
          </a:xfrm>
          <a:prstGeom prst="rect">
            <a:avLst/>
          </a:prstGeom>
        </p:spPr>
      </p:pic>
    </p:spTree>
    <p:extLst>
      <p:ext uri="{BB962C8B-B14F-4D97-AF65-F5344CB8AC3E}">
        <p14:creationId xmlns:p14="http://schemas.microsoft.com/office/powerpoint/2010/main" val="174439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デイリーユースミニノート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紙</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60</a:t>
            </a:r>
            <a:r>
              <a:rPr lang="ja-JP" altLang="en-US" sz="900" b="0" i="0" dirty="0">
                <a:solidFill>
                  <a:srgbClr val="333333"/>
                </a:solidFill>
                <a:effectLst/>
                <a:latin typeface="-apple-system"/>
              </a:rPr>
              <a:t>枚</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ポリエステル 他</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105×138×10mm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OPP</a:t>
            </a:r>
            <a:r>
              <a:rPr lang="ja-JP" altLang="en-US" sz="900" b="0" i="0" dirty="0">
                <a:solidFill>
                  <a:srgbClr val="333333"/>
                </a:solidFill>
                <a:effectLst/>
                <a:latin typeface="-apple-system"/>
              </a:rPr>
              <a:t>袋</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ノベルティ用として人気が高く、どんな用途にも利用できる</a:t>
            </a:r>
            <a:r>
              <a:rPr lang="en-US" altLang="ja-JP" sz="1600" b="0" i="0" dirty="0">
                <a:solidFill>
                  <a:srgbClr val="333333"/>
                </a:solidFill>
                <a:effectLst/>
                <a:latin typeface="-apple-system"/>
              </a:rPr>
              <a:t>5mm</a:t>
            </a:r>
            <a:r>
              <a:rPr lang="ja-JP" altLang="en-US" sz="1600" b="0" i="0" dirty="0">
                <a:solidFill>
                  <a:srgbClr val="333333"/>
                </a:solidFill>
                <a:effectLst/>
                <a:latin typeface="-apple-system"/>
              </a:rPr>
              <a:t>方眼のミニノートです。カラーバリエーションはホワイト、ブラック、ネイビー、ブルー、レッドの</a:t>
            </a:r>
            <a:r>
              <a:rPr lang="en-US" altLang="ja-JP" sz="1600" b="0" i="0" dirty="0">
                <a:solidFill>
                  <a:srgbClr val="333333"/>
                </a:solidFill>
                <a:effectLst/>
                <a:latin typeface="-apple-system"/>
              </a:rPr>
              <a:t>5</a:t>
            </a:r>
            <a:r>
              <a:rPr lang="ja-JP" altLang="en-US" sz="1600" b="0" i="0" dirty="0">
                <a:solidFill>
                  <a:srgbClr val="333333"/>
                </a:solidFill>
                <a:effectLst/>
                <a:latin typeface="-apple-system"/>
              </a:rPr>
              <a:t>色からお選びいただけます。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4AB74DF2-F9A8-D042-708B-36437D8BF4E6}"/>
              </a:ext>
            </a:extLst>
          </p:cNvPr>
          <p:cNvPicPr>
            <a:picLocks noChangeAspect="1"/>
          </p:cNvPicPr>
          <p:nvPr/>
        </p:nvPicPr>
        <p:blipFill>
          <a:blip r:embed="rId5"/>
          <a:stretch>
            <a:fillRect/>
          </a:stretch>
        </p:blipFill>
        <p:spPr>
          <a:xfrm>
            <a:off x="669354" y="1440887"/>
            <a:ext cx="3560089" cy="3560089"/>
          </a:xfrm>
          <a:prstGeom prst="rect">
            <a:avLst/>
          </a:prstGeom>
        </p:spPr>
      </p:pic>
    </p:spTree>
    <p:extLst>
      <p:ext uri="{BB962C8B-B14F-4D97-AF65-F5344CB8AC3E}">
        <p14:creationId xmlns:p14="http://schemas.microsoft.com/office/powerpoint/2010/main" val="2637727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ぬりエコバック</a:t>
            </a:r>
            <a:r>
              <a:rPr lang="en-US" altLang="ja-JP" sz="2000" dirty="0">
                <a:solidFill>
                  <a:schemeClr val="bg1"/>
                </a:solidFill>
                <a:latin typeface="Meiryo UI" panose="020B0604030504040204" pitchFamily="34" charset="-128"/>
                <a:ea typeface="Meiryo UI" panose="020B0604030504040204" pitchFamily="34" charset="-128"/>
              </a:rPr>
              <a:t>B(12</a:t>
            </a:r>
            <a:r>
              <a:rPr lang="ja-JP" altLang="en-US" sz="2000" dirty="0">
                <a:solidFill>
                  <a:schemeClr val="bg1"/>
                </a:solidFill>
                <a:latin typeface="Meiryo UI" panose="020B0604030504040204" pitchFamily="34" charset="-128"/>
                <a:ea typeface="Meiryo UI" panose="020B0604030504040204" pitchFamily="34" charset="-128"/>
              </a:rPr>
              <a:t>色</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色アソート</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どうぶつ・くるま</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素材：不織布・パラフィン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220×220×80mm</a:t>
            </a:r>
          </a:p>
          <a:p>
            <a:r>
              <a:rPr lang="ja-JP" altLang="en-US" sz="900" dirty="0">
                <a:latin typeface="Meiryo UI" panose="020B0604030504040204" pitchFamily="34" charset="-128"/>
                <a:ea typeface="Meiryo UI" panose="020B0604030504040204" pitchFamily="34" charset="-128"/>
              </a:rPr>
              <a:t>包装：ポリ袋入り</a:t>
            </a:r>
            <a:r>
              <a:rPr lang="en-US" altLang="ja-JP" sz="900" dirty="0">
                <a:latin typeface="Meiryo UI" panose="020B0604030504040204" pitchFamily="34" charset="-128"/>
                <a:ea typeface="Meiryo UI" panose="020B0604030504040204" pitchFamily="34" charset="-128"/>
              </a:rPr>
              <a:t>,150×120×30mm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付属の</a:t>
            </a:r>
            <a:r>
              <a:rPr lang="en-US" altLang="ja-JP" sz="1600" dirty="0"/>
              <a:t>12</a:t>
            </a:r>
            <a:r>
              <a:rPr lang="ja-JP" altLang="en-US" sz="1600" dirty="0"/>
              <a:t>色クレヨンで自由に塗り絵を楽しめるエコトートバッグ。モデルルームやショールームで配布すれば、お子が塗り絵に集中してくれるので、ご夫婦揃っての商談がスムーズに行えます。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1E89FD89-E7B3-2864-0F70-961B85AC0EF1}"/>
              </a:ext>
            </a:extLst>
          </p:cNvPr>
          <p:cNvPicPr>
            <a:picLocks noChangeAspect="1"/>
          </p:cNvPicPr>
          <p:nvPr/>
        </p:nvPicPr>
        <p:blipFill>
          <a:blip r:embed="rId5"/>
          <a:stretch>
            <a:fillRect/>
          </a:stretch>
        </p:blipFill>
        <p:spPr>
          <a:xfrm>
            <a:off x="688204" y="1378772"/>
            <a:ext cx="3655217" cy="3655217"/>
          </a:xfrm>
          <a:prstGeom prst="rect">
            <a:avLst/>
          </a:prstGeom>
        </p:spPr>
      </p:pic>
    </p:spTree>
    <p:extLst>
      <p:ext uri="{BB962C8B-B14F-4D97-AF65-F5344CB8AC3E}">
        <p14:creationId xmlns:p14="http://schemas.microsoft.com/office/powerpoint/2010/main" val="3363357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 BODY SHEETS PROTECT SKIN 10</a:t>
            </a:r>
            <a:r>
              <a:rPr lang="ja-JP" altLang="en-US" sz="2000" dirty="0">
                <a:solidFill>
                  <a:schemeClr val="bg1"/>
                </a:solidFill>
                <a:latin typeface="Meiryo UI" panose="020B0604030504040204" pitchFamily="34" charset="-128"/>
                <a:ea typeface="Meiryo UI" panose="020B0604030504040204" pitchFamily="34" charset="-128"/>
              </a:rPr>
              <a:t>枚入 シトロネラの香り</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素材：水、エタノール、</a:t>
            </a:r>
            <a:r>
              <a:rPr lang="en-US" altLang="ja-JP" sz="900" dirty="0">
                <a:latin typeface="Meiryo UI" panose="020B0604030504040204" pitchFamily="34" charset="-128"/>
                <a:ea typeface="Meiryo UI" panose="020B0604030504040204" pitchFamily="34" charset="-128"/>
              </a:rPr>
              <a:t>BG</a:t>
            </a:r>
            <a:r>
              <a:rPr lang="ja-JP" altLang="en-US" sz="900" dirty="0">
                <a:latin typeface="Meiryo UI" panose="020B0604030504040204" pitchFamily="34" charset="-128"/>
                <a:ea typeface="Meiryo UI" panose="020B0604030504040204" pitchFamily="34" charset="-128"/>
              </a:rPr>
              <a:t>、ペンチレングリコール、メントール、ヒアルロン酸ヒドロキシプロピルトリモニウム、シロバナムシヨケギク花エキス（除虫菊エキス）、フェノキシエタノール、クエン酸、クエン酸、</a:t>
            </a:r>
            <a:r>
              <a:rPr lang="en-US" altLang="ja-JP" sz="900" dirty="0">
                <a:latin typeface="Meiryo UI" panose="020B0604030504040204" pitchFamily="34" charset="-128"/>
                <a:ea typeface="Meiryo UI" panose="020B0604030504040204" pitchFamily="34" charset="-128"/>
              </a:rPr>
              <a:t>Na</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EDTA-2Na</a:t>
            </a:r>
            <a:r>
              <a:rPr lang="ja-JP" altLang="en-US" sz="900" dirty="0">
                <a:latin typeface="Meiryo UI" panose="020B0604030504040204" pitchFamily="34" charset="-128"/>
                <a:ea typeface="Meiryo UI" panose="020B0604030504040204" pitchFamily="34" charset="-128"/>
              </a:rPr>
              <a:t>、（Ｃ</a:t>
            </a:r>
            <a:r>
              <a:rPr lang="en-US" altLang="ja-JP" sz="900" dirty="0">
                <a:latin typeface="Meiryo UI" panose="020B0604030504040204" pitchFamily="34" charset="-128"/>
                <a:ea typeface="Meiryo UI" panose="020B0604030504040204" pitchFamily="34" charset="-128"/>
              </a:rPr>
              <a:t>12?14</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s-</a:t>
            </a:r>
            <a:r>
              <a:rPr lang="ja-JP" altLang="en-US" sz="900" dirty="0">
                <a:latin typeface="Meiryo UI" panose="020B0604030504040204" pitchFamily="34" charset="-128"/>
                <a:ea typeface="Meiryo UI" panose="020B0604030504040204" pitchFamily="34" charset="-128"/>
              </a:rPr>
              <a:t>パレス</a:t>
            </a:r>
            <a:r>
              <a:rPr lang="en-US" altLang="ja-JP" sz="900" dirty="0">
                <a:latin typeface="Meiryo UI" panose="020B0604030504040204" pitchFamily="34" charset="-128"/>
                <a:ea typeface="Meiryo UI" panose="020B0604030504040204" pitchFamily="34" charset="-128"/>
              </a:rPr>
              <a:t>-12</a:t>
            </a:r>
            <a:r>
              <a:rPr lang="ja-JP" altLang="en-US" sz="900" dirty="0">
                <a:latin typeface="Meiryo UI" panose="020B0604030504040204" pitchFamily="34" charset="-128"/>
                <a:ea typeface="Meiryo UI" panose="020B0604030504040204" pitchFamily="34" charset="-128"/>
              </a:rPr>
              <a:t>、香料</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90×140×17mm</a:t>
            </a:r>
            <a:r>
              <a:rPr lang="ja-JP" altLang="en-US" sz="900" dirty="0">
                <a:latin typeface="Meiryo UI" panose="020B0604030504040204" pitchFamily="34" charset="-128"/>
                <a:ea typeface="Meiryo UI" panose="020B0604030504040204" pitchFamily="34" charset="-128"/>
              </a:rPr>
              <a:t>（原紙サイズ：約</a:t>
            </a:r>
            <a:r>
              <a:rPr lang="en-US" altLang="ja-JP" sz="900" dirty="0">
                <a:latin typeface="Meiryo UI" panose="020B0604030504040204" pitchFamily="34" charset="-128"/>
                <a:ea typeface="Meiryo UI" panose="020B0604030504040204" pitchFamily="34" charset="-128"/>
              </a:rPr>
              <a:t>150×200mm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備考：枚数：</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枚入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名入れできるフラップ部分が大きいボディーシート。蚊取り線香の材料でお馴染の、人への毒性が低く殺虫の即効性が高い、除虫菊エキス配合。保湿効果もあり、夏のキャンプなどのお供にも最適です。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478A187-52F7-1F6D-3832-AC9779710D0B}"/>
              </a:ext>
            </a:extLst>
          </p:cNvPr>
          <p:cNvPicPr>
            <a:picLocks noChangeAspect="1"/>
          </p:cNvPicPr>
          <p:nvPr/>
        </p:nvPicPr>
        <p:blipFill>
          <a:blip r:embed="rId5"/>
          <a:stretch>
            <a:fillRect/>
          </a:stretch>
        </p:blipFill>
        <p:spPr>
          <a:xfrm>
            <a:off x="738344" y="1334510"/>
            <a:ext cx="3723542" cy="3723542"/>
          </a:xfrm>
          <a:prstGeom prst="rect">
            <a:avLst/>
          </a:prstGeom>
        </p:spPr>
      </p:pic>
    </p:spTree>
    <p:extLst>
      <p:ext uri="{BB962C8B-B14F-4D97-AF65-F5344CB8AC3E}">
        <p14:creationId xmlns:p14="http://schemas.microsoft.com/office/powerpoint/2010/main" val="3462113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うでピタバルーン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材：ナイロン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：注入後サイズ：約</a:t>
            </a:r>
            <a:r>
              <a:rPr lang="en-US" altLang="ja-JP" sz="900" dirty="0">
                <a:latin typeface="Meiryo UI" panose="020B0604030504040204" pitchFamily="34" charset="-128"/>
                <a:ea typeface="Meiryo UI" panose="020B0604030504040204" pitchFamily="34" charset="-128"/>
              </a:rPr>
              <a:t>16×26cm</a:t>
            </a:r>
          </a:p>
          <a:p>
            <a:r>
              <a:rPr lang="ja-JP" altLang="en-US" sz="90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100</a:t>
            </a:r>
            <a:r>
              <a:rPr lang="ja-JP" altLang="en-US" sz="900">
                <a:latin typeface="Meiryo UI" panose="020B0604030504040204" pitchFamily="34" charset="-128"/>
                <a:ea typeface="Meiryo UI" panose="020B0604030504040204" pitchFamily="34" charset="-128"/>
              </a:rPr>
              <a:t>個につきハンドポンプ</a:t>
            </a:r>
            <a:r>
              <a:rPr lang="en-US" altLang="ja-JP" sz="900" dirty="0">
                <a:latin typeface="Meiryo UI" panose="020B0604030504040204" pitchFamily="34" charset="-128"/>
                <a:ea typeface="Meiryo UI" panose="020B0604030504040204" pitchFamily="34" charset="-128"/>
              </a:rPr>
              <a:t>1</a:t>
            </a:r>
            <a:r>
              <a:rPr lang="ja-JP" altLang="en-US" sz="900">
                <a:latin typeface="Meiryo UI" panose="020B0604030504040204" pitchFamily="34" charset="-128"/>
                <a:ea typeface="Meiryo UI" panose="020B0604030504040204" pitchFamily="34" charset="-128"/>
              </a:rPr>
              <a:t>個付属</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生産国：日本製</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考：いぬ、うさぎ、くま、コアラ、ねこ、パンダ</a:t>
            </a:r>
            <a:endParaRPr lang="en-US" altLang="ja-JP" sz="900" dirty="0">
              <a:latin typeface="Meiryo UI" panose="020B0604030504040204" pitchFamily="34" charset="-128"/>
              <a:ea typeface="Meiryo UI" panose="020B0604030504040204" pitchFamily="34" charset="-128"/>
            </a:endParaRPr>
          </a:p>
          <a:p>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「うでピタバルーン」は各種</a:t>
            </a:r>
            <a:r>
              <a:rPr lang="en-US" altLang="ja-JP" sz="900" dirty="0">
                <a:latin typeface="Meiryo UI" panose="020B0604030504040204" pitchFamily="34" charset="-128"/>
                <a:ea typeface="Meiryo UI" panose="020B0604030504040204" pitchFamily="34" charset="-128"/>
              </a:rPr>
              <a:t>10</a:t>
            </a:r>
            <a:r>
              <a:rPr lang="ja-JP" altLang="en-US" sz="900">
                <a:latin typeface="Meiryo UI" panose="020B0604030504040204" pitchFamily="34" charset="-128"/>
                <a:ea typeface="Meiryo UI" panose="020B0604030504040204" pitchFamily="34" charset="-128"/>
              </a:rPr>
              <a:t>個単位・合計</a:t>
            </a:r>
            <a:r>
              <a:rPr lang="en-US" altLang="ja-JP" sz="900" dirty="0">
                <a:latin typeface="Meiryo UI" panose="020B0604030504040204" pitchFamily="34" charset="-128"/>
                <a:ea typeface="Meiryo UI" panose="020B0604030504040204" pitchFamily="34" charset="-128"/>
              </a:rPr>
              <a:t>100</a:t>
            </a:r>
            <a:r>
              <a:rPr lang="ja-JP" altLang="en-US" sz="900">
                <a:latin typeface="Meiryo UI" panose="020B0604030504040204" pitchFamily="34" charset="-128"/>
                <a:ea typeface="Meiryo UI" panose="020B0604030504040204" pitchFamily="34" charset="-128"/>
              </a:rPr>
              <a:t>個以上からお申込みいただけます。</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(100</a:t>
            </a:r>
            <a:r>
              <a:rPr lang="ja-JP" altLang="en-US" sz="900">
                <a:latin typeface="Meiryo UI" panose="020B0604030504040204" pitchFamily="34" charset="-128"/>
                <a:ea typeface="Meiryo UI" panose="020B0604030504040204" pitchFamily="34" charset="-128"/>
              </a:rPr>
              <a:t>個以降も</a:t>
            </a:r>
            <a:r>
              <a:rPr lang="en-US" altLang="ja-JP" sz="900" dirty="0">
                <a:latin typeface="Meiryo UI" panose="020B0604030504040204" pitchFamily="34" charset="-128"/>
                <a:ea typeface="Meiryo UI" panose="020B0604030504040204" pitchFamily="34" charset="-128"/>
              </a:rPr>
              <a:t>10</a:t>
            </a:r>
            <a:r>
              <a:rPr lang="ja-JP" altLang="en-US" sz="900">
                <a:latin typeface="Meiryo UI" panose="020B0604030504040204" pitchFamily="34" charset="-128"/>
                <a:ea typeface="Meiryo UI" panose="020B0604030504040204" pitchFamily="34" charset="-128"/>
              </a:rPr>
              <a:t>個単位で種類指定可能</a:t>
            </a:r>
            <a:r>
              <a:rPr lang="en-US" altLang="ja-JP" sz="900" dirty="0">
                <a:latin typeface="Meiryo UI" panose="020B0604030504040204" pitchFamily="34" charset="-128"/>
                <a:ea typeface="Meiryo UI" panose="020B0604030504040204" pitchFamily="34" charset="-128"/>
              </a:rPr>
              <a:t>)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膨らませると可愛い動物型の腕輪になります。店頭イベント等のノベルティに人気がある商品です。ストローやポンプで膨らませれば簡単に腕に付けられ、腕輪部分は前後に曲げることができます。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7F954218-3D3C-8049-8E14-C813157ADDDA}"/>
              </a:ext>
            </a:extLst>
          </p:cNvPr>
          <p:cNvPicPr>
            <a:picLocks noChangeAspect="1"/>
          </p:cNvPicPr>
          <p:nvPr/>
        </p:nvPicPr>
        <p:blipFill>
          <a:blip r:embed="rId5"/>
          <a:stretch>
            <a:fillRect/>
          </a:stretch>
        </p:blipFill>
        <p:spPr>
          <a:xfrm>
            <a:off x="868778" y="1583005"/>
            <a:ext cx="3175000" cy="3175000"/>
          </a:xfrm>
          <a:prstGeom prst="rect">
            <a:avLst/>
          </a:prstGeom>
        </p:spPr>
      </p:pic>
    </p:spTree>
    <p:extLst>
      <p:ext uri="{BB962C8B-B14F-4D97-AF65-F5344CB8AC3E}">
        <p14:creationId xmlns:p14="http://schemas.microsoft.com/office/powerpoint/2010/main" val="1541573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涼感マフラータオル（ソフトケース付）</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材：タオル</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ポーチ</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PVC</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：タオル</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800×105</a:t>
            </a:r>
            <a:r>
              <a:rPr lang="en"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ポーチ</a:t>
            </a:r>
            <a:r>
              <a:rPr lang="en-US" altLang="ja-JP" sz="900" dirty="0">
                <a:latin typeface="Meiryo UI" panose="020B0604030504040204" pitchFamily="34" charset="-128"/>
                <a:ea typeface="Meiryo UI" panose="020B0604030504040204" pitchFamily="34" charset="-128"/>
              </a:rPr>
              <a:t>/120×135</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HDPE</a:t>
            </a:r>
            <a:r>
              <a:rPr lang="ja-JP" altLang="en-US" sz="900">
                <a:latin typeface="Meiryo UI" panose="020B0604030504040204" pitchFamily="34" charset="-128"/>
                <a:ea typeface="Meiryo UI" panose="020B0604030504040204" pitchFamily="34" charset="-128"/>
              </a:rPr>
              <a:t>袋、台紙</a:t>
            </a:r>
            <a:endParaRPr lang="en"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台紙面</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　ブルー・ホワイト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水に濡らして軽く絞り、ぱっと開いて首に巻けば心地良いひんやり感を与えてくれるシンプルなマフラータオル。繰り返し使用できる上、持ち歩きに便利なソフトケース付きがポイントです。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EE3ECFA-2AE8-7D02-FCF1-68A3C52B445E}"/>
              </a:ext>
            </a:extLst>
          </p:cNvPr>
          <p:cNvPicPr>
            <a:picLocks noChangeAspect="1"/>
          </p:cNvPicPr>
          <p:nvPr/>
        </p:nvPicPr>
        <p:blipFill>
          <a:blip r:embed="rId5"/>
          <a:stretch>
            <a:fillRect/>
          </a:stretch>
        </p:blipFill>
        <p:spPr>
          <a:xfrm>
            <a:off x="683788" y="1413772"/>
            <a:ext cx="3560089" cy="3560089"/>
          </a:xfrm>
          <a:prstGeom prst="rect">
            <a:avLst/>
          </a:prstGeom>
        </p:spPr>
      </p:pic>
    </p:spTree>
    <p:extLst>
      <p:ext uri="{BB962C8B-B14F-4D97-AF65-F5344CB8AC3E}">
        <p14:creationId xmlns:p14="http://schemas.microsoft.com/office/powerpoint/2010/main" val="306206798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1502</TotalTime>
  <Words>2736</Words>
  <Application>Microsoft Office PowerPoint</Application>
  <PresentationFormat>画面に合わせる (4:3)</PresentationFormat>
  <Paragraphs>449</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KILAMEK119</cp:lastModifiedBy>
  <cp:revision>257</cp:revision>
  <cp:lastPrinted>2021-07-20T08:57:41Z</cp:lastPrinted>
  <dcterms:created xsi:type="dcterms:W3CDTF">2021-06-21T09:41:39Z</dcterms:created>
  <dcterms:modified xsi:type="dcterms:W3CDTF">2025-07-30T08:41:05Z</dcterms:modified>
</cp:coreProperties>
</file>